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25" r:id="rId2"/>
    <p:sldMasterId id="2147483744" r:id="rId3"/>
  </p:sldMasterIdLst>
  <p:notesMasterIdLst>
    <p:notesMasterId r:id="rId11"/>
  </p:notesMasterIdLst>
  <p:handoutMasterIdLst>
    <p:handoutMasterId r:id="rId12"/>
  </p:handoutMasterIdLst>
  <p:sldIdLst>
    <p:sldId id="259" r:id="rId4"/>
    <p:sldId id="260" r:id="rId5"/>
    <p:sldId id="261" r:id="rId6"/>
    <p:sldId id="278" r:id="rId7"/>
    <p:sldId id="280" r:id="rId8"/>
    <p:sldId id="282" r:id="rId9"/>
    <p:sldId id="281" r:id="rId10"/>
  </p:sldIdLst>
  <p:sldSz cx="12192000" cy="6858000"/>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cera, Therese A." initials="KTA" lastIdx="0" clrIdx="0">
    <p:extLst>
      <p:ext uri="{19B8F6BF-5375-455C-9EA6-DF929625EA0E}">
        <p15:presenceInfo xmlns:p15="http://schemas.microsoft.com/office/powerpoint/2012/main" userId="S-1-5-21-172433270-1360228382-3550115071-28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500000"/>
    <a:srgbClr val="3399FF"/>
    <a:srgbClr val="FF00FF"/>
    <a:srgbClr val="333399"/>
    <a:srgbClr val="3333FF"/>
    <a:srgbClr val="63BD57"/>
    <a:srgbClr val="00B0F0"/>
    <a:srgbClr val="CC33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93" autoAdjust="0"/>
    <p:restoredTop sz="85631" autoAdjust="0"/>
  </p:normalViewPr>
  <p:slideViewPr>
    <p:cSldViewPr snapToGrid="0">
      <p:cViewPr varScale="1">
        <p:scale>
          <a:sx n="87" d="100"/>
          <a:sy n="87" d="100"/>
        </p:scale>
        <p:origin x="752" y="40"/>
      </p:cViewPr>
      <p:guideLst>
        <p:guide orient="horz" pos="2160"/>
        <p:guide pos="3840"/>
      </p:guideLst>
    </p:cSldViewPr>
  </p:slideViewPr>
  <p:notesTextViewPr>
    <p:cViewPr>
      <p:scale>
        <a:sx n="3" d="2"/>
        <a:sy n="3" d="2"/>
      </p:scale>
      <p:origin x="0" y="-472"/>
    </p:cViewPr>
  </p:notesTextViewPr>
  <p:sorterViewPr>
    <p:cViewPr>
      <p:scale>
        <a:sx n="50" d="100"/>
        <a:sy n="50" d="100"/>
      </p:scale>
      <p:origin x="0" y="-173"/>
    </p:cViewPr>
  </p:sorterViewPr>
  <p:notesViewPr>
    <p:cSldViewPr snapToGrid="0">
      <p:cViewPr varScale="1">
        <p:scale>
          <a:sx n="68" d="100"/>
          <a:sy n="68" d="100"/>
        </p:scale>
        <p:origin x="-3288" y="-120"/>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viewProps" Target="view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6" tIns="46639" rIns="93276" bIns="46639" rtlCol="0"/>
          <a:lstStyle>
            <a:lvl1pPr algn="l">
              <a:defRPr sz="12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76" tIns="46639" rIns="93276" bIns="46639" rtlCol="0"/>
          <a:lstStyle>
            <a:lvl1pPr algn="r">
              <a:defRPr sz="1200"/>
            </a:lvl1pPr>
          </a:lstStyle>
          <a:p>
            <a:fld id="{18DD817B-AD17-4D60-A846-5C83ECC243B6}" type="datetimeFigureOut">
              <a:rPr lang="en-US" smtClean="0"/>
              <a:t>9/30/2019</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76" tIns="46639" rIns="93276" bIns="46639" rtlCol="0" anchor="b"/>
          <a:lstStyle>
            <a:lvl1pPr algn="l">
              <a:defRPr sz="12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76" tIns="46639" rIns="93276" bIns="46639" rtlCol="0" anchor="b"/>
          <a:lstStyle>
            <a:lvl1pPr algn="r">
              <a:defRPr sz="1200"/>
            </a:lvl1pPr>
          </a:lstStyle>
          <a:p>
            <a:fld id="{D874776A-C499-487E-AE4B-09033E86E583}" type="slidenum">
              <a:rPr lang="en-US" smtClean="0"/>
              <a:t>‹#›</a:t>
            </a:fld>
            <a:endParaRPr lang="en-US"/>
          </a:p>
        </p:txBody>
      </p:sp>
    </p:spTree>
    <p:extLst>
      <p:ext uri="{BB962C8B-B14F-4D97-AF65-F5344CB8AC3E}">
        <p14:creationId xmlns:p14="http://schemas.microsoft.com/office/powerpoint/2010/main" val="2106919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6" tIns="46639" rIns="93276" bIns="46639"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76" tIns="46639" rIns="93276" bIns="46639" rtlCol="0"/>
          <a:lstStyle>
            <a:lvl1pPr algn="r">
              <a:defRPr sz="1200"/>
            </a:lvl1pPr>
          </a:lstStyle>
          <a:p>
            <a:fld id="{412B6AD9-BD69-4A28-825D-17F4B7E86867}" type="datetimeFigureOut">
              <a:rPr lang="en-US" smtClean="0"/>
              <a:t>9/30/2019</a:t>
            </a:fld>
            <a:endParaRPr lang="en-US"/>
          </a:p>
        </p:txBody>
      </p:sp>
      <p:sp>
        <p:nvSpPr>
          <p:cNvPr id="4" name="Slide Image Placeholder 3"/>
          <p:cNvSpPr>
            <a:spLocks noGrp="1" noRot="1" noChangeAspect="1"/>
          </p:cNvSpPr>
          <p:nvPr>
            <p:ph type="sldImg" idx="2"/>
          </p:nvPr>
        </p:nvSpPr>
        <p:spPr>
          <a:xfrm>
            <a:off x="409575" y="698500"/>
            <a:ext cx="6200775" cy="3489325"/>
          </a:xfrm>
          <a:prstGeom prst="rect">
            <a:avLst/>
          </a:prstGeom>
          <a:noFill/>
          <a:ln w="12700">
            <a:solidFill>
              <a:prstClr val="black"/>
            </a:solidFill>
          </a:ln>
        </p:spPr>
        <p:txBody>
          <a:bodyPr vert="horz" lIns="93276" tIns="46639" rIns="93276" bIns="46639"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6" tIns="46639" rIns="93276" bIns="466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9014"/>
            <a:ext cx="3041968" cy="465296"/>
          </a:xfrm>
          <a:prstGeom prst="rect">
            <a:avLst/>
          </a:prstGeom>
        </p:spPr>
        <p:txBody>
          <a:bodyPr vert="horz" lIns="93276" tIns="46639" rIns="93276" bIns="46639"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6" tIns="46639" rIns="93276" bIns="46639" rtlCol="0" anchor="b"/>
          <a:lstStyle>
            <a:lvl1pPr algn="r">
              <a:defRPr sz="1200"/>
            </a:lvl1pPr>
          </a:lstStyle>
          <a:p>
            <a:fld id="{27D81510-F5CC-41FC-83DD-FED76C2F5589}" type="slidenum">
              <a:rPr lang="en-US" smtClean="0"/>
              <a:t>‹#›</a:t>
            </a:fld>
            <a:endParaRPr lang="en-US"/>
          </a:p>
        </p:txBody>
      </p:sp>
    </p:spTree>
    <p:extLst>
      <p:ext uri="{BB962C8B-B14F-4D97-AF65-F5344CB8AC3E}">
        <p14:creationId xmlns:p14="http://schemas.microsoft.com/office/powerpoint/2010/main" val="1209414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have made</a:t>
            </a:r>
            <a:r>
              <a:rPr lang="en-US" baseline="0" dirty="0" smtClean="0"/>
              <a:t> small tweaks over the years (example - lots that used to be only staff selectable available to graduate students)</a:t>
            </a:r>
          </a:p>
          <a:p>
            <a:pPr marL="171450" indent="-171450">
              <a:buFont typeface="Arial" panose="020B0604020202020204" pitchFamily="34" charset="0"/>
              <a:buChar char="•"/>
            </a:pPr>
            <a:r>
              <a:rPr lang="en-US" dirty="0" smtClean="0"/>
              <a:t>Briefly</a:t>
            </a:r>
            <a:r>
              <a:rPr lang="en-US" baseline="0" dirty="0" smtClean="0"/>
              <a:t> explain prioritization of assignments (have website ready and show) Have tweaked this a bit to accommodate faculty/staff displaced due to a permanent lot closure (example lately - Lot 19)</a:t>
            </a:r>
          </a:p>
          <a:p>
            <a:pPr marL="171450" indent="-171450">
              <a:buFont typeface="Arial" panose="020B0604020202020204" pitchFamily="34" charset="0"/>
              <a:buChar char="•"/>
            </a:pPr>
            <a:r>
              <a:rPr lang="en-US" dirty="0" smtClean="0"/>
              <a:t>Tweaked this a bit over the</a:t>
            </a:r>
            <a:r>
              <a:rPr lang="en-US" baseline="0" dirty="0" smtClean="0"/>
              <a:t> years due to extremely long wait lists and to help better set expectations to our customers (example-removed the ability for Freshmen to select certain lots with long wait lists where we have historically been unable to accommodate this classification) </a:t>
            </a:r>
          </a:p>
          <a:p>
            <a:pPr marL="171450" indent="-171450">
              <a:buFont typeface="Arial" panose="020B0604020202020204" pitchFamily="34" charset="0"/>
              <a:buChar char="•"/>
            </a:pPr>
            <a:r>
              <a:rPr lang="en-US" baseline="0" dirty="0" smtClean="0"/>
              <a:t>After initial assignments are made, we review our wait lists to determine which lots will be available on 08/01 to anyone wanting to add lots to their wait lists.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7D81510-F5CC-41FC-83DD-FED76C2F5589}" type="slidenum">
              <a:rPr lang="en-US" smtClean="0"/>
              <a:t>2</a:t>
            </a:fld>
            <a:endParaRPr lang="en-US"/>
          </a:p>
        </p:txBody>
      </p:sp>
    </p:spTree>
    <p:extLst>
      <p:ext uri="{BB962C8B-B14F-4D97-AF65-F5344CB8AC3E}">
        <p14:creationId xmlns:p14="http://schemas.microsoft.com/office/powerpoint/2010/main" val="3455206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These are examples of where we</a:t>
            </a:r>
            <a:r>
              <a:rPr lang="en-US" baseline="0" dirty="0" smtClean="0"/>
              <a:t> have some of the longest staff waiting lists. Explain 51 and how staff are at the top. Others circled are all staff lots. Customers can’t add themselves to 47, 54 and 55 because the lists are so long we won’t be able to accommodate the list developed during registration. Remember that people can be on more than one list, like 47, 54 and 55.</a:t>
            </a:r>
          </a:p>
          <a:p>
            <a:pPr marL="171450" indent="-171450">
              <a:buFont typeface="Arial" panose="020B0604020202020204" pitchFamily="34" charset="0"/>
              <a:buChar char="•"/>
            </a:pPr>
            <a:r>
              <a:rPr lang="en-US" baseline="0" dirty="0" smtClean="0"/>
              <a:t>We are able to accommodate any staff needing parking on West Campus</a:t>
            </a:r>
          </a:p>
          <a:p>
            <a:pPr marL="171450" indent="-171450">
              <a:buFont typeface="Arial" panose="020B0604020202020204" pitchFamily="34" charset="0"/>
              <a:buChar char="•"/>
            </a:pPr>
            <a:r>
              <a:rPr lang="en-US" baseline="0" dirty="0" smtClean="0"/>
              <a:t>Immediate availability in NSG for faulty/staff</a:t>
            </a:r>
            <a:endParaRPr lang="en-US" dirty="0"/>
          </a:p>
        </p:txBody>
      </p:sp>
      <p:sp>
        <p:nvSpPr>
          <p:cNvPr id="4" name="Slide Number Placeholder 3"/>
          <p:cNvSpPr>
            <a:spLocks noGrp="1"/>
          </p:cNvSpPr>
          <p:nvPr>
            <p:ph type="sldNum" sz="quarter" idx="10"/>
          </p:nvPr>
        </p:nvSpPr>
        <p:spPr/>
        <p:txBody>
          <a:bodyPr/>
          <a:lstStyle/>
          <a:p>
            <a:fld id="{27D81510-F5CC-41FC-83DD-FED76C2F5589}" type="slidenum">
              <a:rPr lang="en-US" smtClean="0"/>
              <a:t>3</a:t>
            </a:fld>
            <a:endParaRPr lang="en-US"/>
          </a:p>
        </p:txBody>
      </p:sp>
    </p:spTree>
    <p:extLst>
      <p:ext uri="{BB962C8B-B14F-4D97-AF65-F5344CB8AC3E}">
        <p14:creationId xmlns:p14="http://schemas.microsoft.com/office/powerpoint/2010/main" val="162177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0775" cy="3489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These are some of the student lots with the longest waitlists. NOTE – 50 is half the size it used to be and</a:t>
            </a:r>
            <a:r>
              <a:rPr lang="en-US" baseline="0" dirty="0" smtClean="0"/>
              <a:t> we are having to put more staff in there than before, hence the longer list. Some of these people have permits today and some don’t, especially when we talk about the students. </a:t>
            </a:r>
          </a:p>
          <a:p>
            <a:pPr marL="171450" indent="-171450">
              <a:buFont typeface="Arial" panose="020B0604020202020204" pitchFamily="34" charset="0"/>
              <a:buChar char="•"/>
            </a:pPr>
            <a:r>
              <a:rPr lang="en-US" baseline="0" dirty="0" smtClean="0"/>
              <a:t>We have smaller waitlists in the Vet School, Business and Ag area.  Please note that no students are accommodated until staff requests are met. We have no staff waiting for any of the lots circled on this map.</a:t>
            </a:r>
          </a:p>
          <a:p>
            <a:pPr marL="171450" indent="-171450">
              <a:buFont typeface="Arial" panose="020B0604020202020204" pitchFamily="34" charset="0"/>
              <a:buChar char="•"/>
            </a:pPr>
            <a:r>
              <a:rPr lang="en-US" baseline="0" dirty="0" smtClean="0"/>
              <a:t>Since most of our parking is on West campus, that’s where most of the students park.  Once we finish he Polo Garage, we will be able to bring some of them back to that area.</a:t>
            </a:r>
          </a:p>
          <a:p>
            <a:pPr marL="171450" indent="-171450">
              <a:buFont typeface="Arial" panose="020B0604020202020204" pitchFamily="34" charset="0"/>
              <a:buChar char="•"/>
            </a:pPr>
            <a:r>
              <a:rPr lang="en-US" baseline="0" dirty="0" smtClean="0"/>
              <a:t>No wait lists for 100 or WCG, but 61 has a long list.</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27D81510-F5CC-41FC-83DD-FED76C2F5589}" type="slidenum">
              <a:rPr lang="en-US" smtClean="0"/>
              <a:t>4</a:t>
            </a:fld>
            <a:endParaRPr lang="en-US"/>
          </a:p>
        </p:txBody>
      </p:sp>
    </p:spTree>
    <p:extLst>
      <p:ext uri="{BB962C8B-B14F-4D97-AF65-F5344CB8AC3E}">
        <p14:creationId xmlns:p14="http://schemas.microsoft.com/office/powerpoint/2010/main" val="1022719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know peak times</a:t>
            </a:r>
            <a:r>
              <a:rPr lang="en-US" baseline="0" dirty="0" smtClean="0"/>
              <a:t> on campus. </a:t>
            </a:r>
            <a:r>
              <a:rPr lang="en-US" dirty="0" smtClean="0"/>
              <a:t>We </a:t>
            </a:r>
            <a:r>
              <a:rPr lang="en-US" baseline="0" dirty="0" smtClean="0"/>
              <a:t>can count many areas using our cameras. Other areas require driving around campus and physically counting the vacant spaces.  These numbers are recorded and help us determine what permits we can offer each week.  This changes from year to year depending on new class buildings, office relocations, etc. We always hold back some space in the student selectable lots, so we can immediately accommodate staff as needed</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27D81510-F5CC-41FC-83DD-FED76C2F5589}" type="slidenum">
              <a:rPr lang="en-US" smtClean="0"/>
              <a:t>5</a:t>
            </a:fld>
            <a:endParaRPr lang="en-US"/>
          </a:p>
        </p:txBody>
      </p:sp>
    </p:spTree>
    <p:extLst>
      <p:ext uri="{BB962C8B-B14F-4D97-AF65-F5344CB8AC3E}">
        <p14:creationId xmlns:p14="http://schemas.microsoft.com/office/powerpoint/2010/main" val="35480223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Talk </a:t>
            </a:r>
            <a:r>
              <a:rPr lang="en-US" baseline="0" dirty="0" smtClean="0"/>
              <a:t>a little about origin lots vs destination lots:  We consider some of our origin lots to be 51, 100 and WCG. This is where most people start off. We consider our destination lots to be CCG, UCG, 62, 54, 55. Once we fill these destination lots, there is less movement in those lots.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Take rate example – Lot 74 – so far this year 100 offered and 31 accepted; 100 offered and 14 accepted; 100 offered and 13 accepted; last week 100 offered and 36 accepted.</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7D81510-F5CC-41FC-83DD-FED76C2F5589}" type="slidenum">
              <a:rPr lang="en-US" smtClean="0"/>
              <a:t>6</a:t>
            </a:fld>
            <a:endParaRPr lang="en-US"/>
          </a:p>
        </p:txBody>
      </p:sp>
    </p:spTree>
    <p:extLst>
      <p:ext uri="{BB962C8B-B14F-4D97-AF65-F5344CB8AC3E}">
        <p14:creationId xmlns:p14="http://schemas.microsoft.com/office/powerpoint/2010/main" val="36855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0025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5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825625"/>
            <a:ext cx="51562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23EA8BF8-5BB6-4659-9D88-5D19F0345A84}" type="datetimeFigureOut">
              <a:rPr lang="en-US" smtClean="0"/>
              <a:t>9/30/2019</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2569096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23EA8BF8-5BB6-4659-9D88-5D19F0345A84}" type="datetimeFigureOut">
              <a:rPr lang="en-US" smtClean="0"/>
              <a:t>9/30/2019</a:t>
            </a:fld>
            <a:endParaRPr lang="en-US"/>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2482868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23EA8BF8-5BB6-4659-9D88-5D19F0345A84}" type="datetimeFigureOut">
              <a:rPr lang="en-US" smtClean="0"/>
              <a:t>9/30/2019</a:t>
            </a:fld>
            <a:endParaRPr lang="en-US"/>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7009670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23EA8BF8-5BB6-4659-9D88-5D19F0345A84}" type="datetimeFigureOut">
              <a:rPr lang="en-US" smtClean="0"/>
              <a:t>9/30/2019</a:t>
            </a:fld>
            <a:endParaRPr lang="en-US"/>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22118335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23EA8BF8-5BB6-4659-9D88-5D19F0345A84}" type="datetimeFigureOut">
              <a:rPr lang="en-US" smtClean="0"/>
              <a:t>9/30/2019</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985939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23EA8BF8-5BB6-4659-9D88-5D19F0345A84}" type="datetimeFigureOut">
              <a:rPr lang="en-US" smtClean="0"/>
              <a:t>9/30/2019</a:t>
            </a:fld>
            <a:endParaRPr lang="en-US"/>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962562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23EA8BF8-5BB6-4659-9D88-5D19F0345A84}" type="datetimeFigureOut">
              <a:rPr lang="en-US" smtClean="0"/>
              <a:t>9/30/2019</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1910868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1" y="365125"/>
            <a:ext cx="7683500"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23EA8BF8-5BB6-4659-9D88-5D19F0345A84}" type="datetimeFigureOut">
              <a:rPr lang="en-US" smtClean="0"/>
              <a:t>9/30/2019</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3813869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979811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03074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32955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192217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18425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9/30/2019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24517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9/30/2019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786634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9/30/2019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5901641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1770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82830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698209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08066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17826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682925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58146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74924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62863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98825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23EA8BF8-5BB6-4659-9D88-5D19F0345A84}" type="datetimeFigureOut">
              <a:rPr lang="en-US" smtClean="0"/>
              <a:t>9/30/2019</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3705600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23EA8BF8-5BB6-4659-9D88-5D19F0345A84}" type="datetimeFigureOut">
              <a:rPr lang="en-US" smtClean="0"/>
              <a:t>9/30/2019</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2845207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23EA8BF8-5BB6-4659-9D88-5D19F0345A84}" type="datetimeFigureOut">
              <a:rPr lang="en-US" smtClean="0"/>
              <a:t>9/30/2019</a:t>
            </a:fld>
            <a:endParaRPr lang="en-US"/>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08A36EC9-8916-4BD3-B4D8-87C984C95DB8}" type="slidenum">
              <a:rPr lang="en-US" smtClean="0"/>
              <a:t>‹#›</a:t>
            </a:fld>
            <a:endParaRPr lang="en-US"/>
          </a:p>
        </p:txBody>
      </p:sp>
    </p:spTree>
    <p:extLst>
      <p:ext uri="{BB962C8B-B14F-4D97-AF65-F5344CB8AC3E}">
        <p14:creationId xmlns:p14="http://schemas.microsoft.com/office/powerpoint/2010/main" val="34288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3.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1.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hape 638"/>
          <p:cNvSpPr/>
          <p:nvPr userDrawn="1"/>
        </p:nvSpPr>
        <p:spPr>
          <a:xfrm flipV="1">
            <a:off x="8240486" y="6557108"/>
            <a:ext cx="3951513" cy="300892"/>
          </a:xfrm>
          <a:prstGeom prst="rect">
            <a:avLst/>
          </a:prstGeom>
          <a:solidFill>
            <a:srgbClr val="660033"/>
          </a:solidFill>
          <a:ln>
            <a:noFill/>
          </a:ln>
        </p:spPr>
        <p:txBody>
          <a:bodyPr lIns="68569" tIns="34275" rIns="68569" bIns="34275" anchor="ctr" anchorCtr="0">
            <a:noAutofit/>
          </a:bodyPr>
          <a:lstStyle/>
          <a:p>
            <a:pPr algn="ctr"/>
            <a:endParaRPr sz="1350">
              <a:solidFill>
                <a:srgbClr val="FFFFFF"/>
              </a:solidFill>
              <a:ea typeface="Calibri"/>
              <a:cs typeface="Calibri"/>
              <a:sym typeface="Calibri"/>
            </a:endParaRPr>
          </a:p>
        </p:txBody>
      </p:sp>
      <p:sp>
        <p:nvSpPr>
          <p:cNvPr id="12" name="Shape 638"/>
          <p:cNvSpPr/>
          <p:nvPr userDrawn="1"/>
        </p:nvSpPr>
        <p:spPr>
          <a:xfrm>
            <a:off x="0" y="1042643"/>
            <a:ext cx="7315200" cy="349250"/>
          </a:xfrm>
          <a:prstGeom prst="rect">
            <a:avLst/>
          </a:prstGeom>
          <a:solidFill>
            <a:srgbClr val="660033"/>
          </a:solidFill>
          <a:ln>
            <a:noFill/>
          </a:ln>
        </p:spPr>
        <p:txBody>
          <a:bodyPr lIns="68569" tIns="34275" rIns="68569" bIns="34275" anchor="ctr" anchorCtr="0">
            <a:noAutofit/>
          </a:bodyPr>
          <a:lstStyle/>
          <a:p>
            <a:pPr algn="ctr"/>
            <a:endParaRPr sz="1350">
              <a:solidFill>
                <a:srgbClr val="FFFFFF"/>
              </a:solidFill>
              <a:ea typeface="Calibri"/>
              <a:cs typeface="Calibri"/>
              <a:sym typeface="Calibri"/>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0839" y="23446"/>
            <a:ext cx="3752091" cy="1011033"/>
          </a:xfrm>
          <a:prstGeom prst="rect">
            <a:avLst/>
          </a:prstGeom>
        </p:spPr>
      </p:pic>
      <p:sp>
        <p:nvSpPr>
          <p:cNvPr id="5" name="Rectangle 4"/>
          <p:cNvSpPr/>
          <p:nvPr userDrawn="1"/>
        </p:nvSpPr>
        <p:spPr>
          <a:xfrm>
            <a:off x="8240485" y="6557108"/>
            <a:ext cx="163284" cy="309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Box 5"/>
          <p:cNvSpPr txBox="1"/>
          <p:nvPr userDrawn="1"/>
        </p:nvSpPr>
        <p:spPr>
          <a:xfrm>
            <a:off x="8899068" y="6522888"/>
            <a:ext cx="2797629" cy="369332"/>
          </a:xfrm>
          <a:prstGeom prst="rect">
            <a:avLst/>
          </a:prstGeom>
          <a:noFill/>
        </p:spPr>
        <p:txBody>
          <a:bodyPr wrap="square" rtlCol="0">
            <a:spAutoFit/>
          </a:bodyPr>
          <a:lstStyle/>
          <a:p>
            <a:pPr algn="ctr"/>
            <a:r>
              <a:rPr lang="en-US" sz="1800" b="1" dirty="0" smtClean="0">
                <a:solidFill>
                  <a:schemeClr val="bg1">
                    <a:lumMod val="95000"/>
                  </a:schemeClr>
                </a:solidFill>
                <a:latin typeface="Tungsten Light" pitchFamily="50" charset="0"/>
              </a:rPr>
              <a:t>TRANSPORT.TAMU.EDU</a:t>
            </a:r>
            <a:endParaRPr lang="en-US" sz="1800" b="1" dirty="0">
              <a:solidFill>
                <a:schemeClr val="bg1">
                  <a:lumMod val="95000"/>
                </a:schemeClr>
              </a:solidFill>
              <a:latin typeface="Tungsten Light" pitchFamily="50" charset="0"/>
            </a:endParaRPr>
          </a:p>
        </p:txBody>
      </p:sp>
    </p:spTree>
    <p:extLst>
      <p:ext uri="{BB962C8B-B14F-4D97-AF65-F5344CB8AC3E}">
        <p14:creationId xmlns:p14="http://schemas.microsoft.com/office/powerpoint/2010/main" val="1074881491"/>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Ls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stretch>
            <a:fillRect/>
          </a:stretch>
        </p:blipFill>
        <p:spPr>
          <a:xfrm>
            <a:off x="0" y="0"/>
            <a:ext cx="12192000" cy="6858000"/>
          </a:xfrm>
          <a:prstGeom prst="rect">
            <a:avLst/>
          </a:prstGeom>
        </p:spPr>
      </p:pic>
      <p:sp>
        <p:nvSpPr>
          <p:cNvPr id="8" name="Rectangle 7"/>
          <p:cNvSpPr/>
          <p:nvPr userDrawn="1"/>
        </p:nvSpPr>
        <p:spPr>
          <a:xfrm>
            <a:off x="0" y="0"/>
            <a:ext cx="12192000" cy="6858000"/>
          </a:xfrm>
          <a:prstGeom prst="rect">
            <a:avLst/>
          </a:prstGeom>
          <a:solidFill>
            <a:schemeClr val="bg2">
              <a:alpha val="90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55865331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9/30/2019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Shape 638"/>
          <p:cNvSpPr/>
          <p:nvPr userDrawn="1"/>
        </p:nvSpPr>
        <p:spPr>
          <a:xfrm flipV="1">
            <a:off x="8240486" y="6557108"/>
            <a:ext cx="3951513" cy="300892"/>
          </a:xfrm>
          <a:prstGeom prst="rect">
            <a:avLst/>
          </a:prstGeom>
          <a:solidFill>
            <a:srgbClr val="660033"/>
          </a:solidFill>
          <a:ln>
            <a:noFill/>
          </a:ln>
        </p:spPr>
        <p:txBody>
          <a:bodyPr lIns="68569" tIns="34275" rIns="68569" bIns="34275" anchor="ctr" anchorCtr="0">
            <a:noAutofit/>
          </a:bodyPr>
          <a:lstStyle/>
          <a:p>
            <a:pPr algn="ctr"/>
            <a:endParaRPr sz="1350">
              <a:solidFill>
                <a:srgbClr val="FFFFFF"/>
              </a:solidFill>
              <a:ea typeface="Calibri"/>
              <a:cs typeface="Calibri"/>
              <a:sym typeface="Calibri"/>
            </a:endParaRPr>
          </a:p>
        </p:txBody>
      </p:sp>
      <p:sp>
        <p:nvSpPr>
          <p:cNvPr id="9" name="Shape 638"/>
          <p:cNvSpPr/>
          <p:nvPr userDrawn="1"/>
        </p:nvSpPr>
        <p:spPr>
          <a:xfrm>
            <a:off x="0" y="1042643"/>
            <a:ext cx="7315200" cy="349250"/>
          </a:xfrm>
          <a:prstGeom prst="rect">
            <a:avLst/>
          </a:prstGeom>
          <a:solidFill>
            <a:srgbClr val="660033"/>
          </a:solidFill>
          <a:ln>
            <a:noFill/>
          </a:ln>
        </p:spPr>
        <p:txBody>
          <a:bodyPr lIns="68569" tIns="34275" rIns="68569" bIns="34275" anchor="ctr" anchorCtr="0">
            <a:noAutofit/>
          </a:bodyPr>
          <a:lstStyle/>
          <a:p>
            <a:pPr algn="ctr"/>
            <a:endParaRPr sz="1350">
              <a:solidFill>
                <a:srgbClr val="FFFFFF"/>
              </a:solidFill>
              <a:ea typeface="Calibri"/>
              <a:cs typeface="Calibri"/>
              <a:sym typeface="Calibri"/>
            </a:endParaRPr>
          </a:p>
        </p:txBody>
      </p:sp>
      <p:pic>
        <p:nvPicPr>
          <p:cNvPr id="10" name="Picture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0839" y="31684"/>
            <a:ext cx="3560561" cy="992793"/>
          </a:xfrm>
          <a:prstGeom prst="rect">
            <a:avLst/>
          </a:prstGeom>
        </p:spPr>
      </p:pic>
      <p:sp>
        <p:nvSpPr>
          <p:cNvPr id="11" name="Rectangle 10"/>
          <p:cNvSpPr/>
          <p:nvPr userDrawn="1"/>
        </p:nvSpPr>
        <p:spPr>
          <a:xfrm>
            <a:off x="8240485" y="6557108"/>
            <a:ext cx="163284" cy="309056"/>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p:cNvSpPr txBox="1"/>
          <p:nvPr userDrawn="1"/>
        </p:nvSpPr>
        <p:spPr>
          <a:xfrm>
            <a:off x="8899068" y="6522888"/>
            <a:ext cx="2797629" cy="369332"/>
          </a:xfrm>
          <a:prstGeom prst="rect">
            <a:avLst/>
          </a:prstGeom>
          <a:noFill/>
        </p:spPr>
        <p:txBody>
          <a:bodyPr wrap="square" rtlCol="0">
            <a:spAutoFit/>
          </a:bodyPr>
          <a:lstStyle/>
          <a:p>
            <a:pPr algn="ctr"/>
            <a:r>
              <a:rPr lang="en-US" sz="1800" b="1" dirty="0" smtClean="0">
                <a:solidFill>
                  <a:schemeClr val="bg1">
                    <a:lumMod val="95000"/>
                  </a:schemeClr>
                </a:solidFill>
                <a:latin typeface="Tungsten Light" pitchFamily="50" charset="0"/>
              </a:rPr>
              <a:t>TRANSPORT.TAMU.EDU</a:t>
            </a:r>
            <a:endParaRPr lang="en-US" sz="1800" b="1" dirty="0">
              <a:solidFill>
                <a:schemeClr val="bg1">
                  <a:lumMod val="95000"/>
                </a:schemeClr>
              </a:solidFill>
              <a:latin typeface="Tungsten Light" pitchFamily="50" charset="0"/>
            </a:endParaRPr>
          </a:p>
        </p:txBody>
      </p:sp>
    </p:spTree>
    <p:extLst>
      <p:ext uri="{BB962C8B-B14F-4D97-AF65-F5344CB8AC3E}">
        <p14:creationId xmlns:p14="http://schemas.microsoft.com/office/powerpoint/2010/main" val="3102019734"/>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3998" y="1622017"/>
            <a:ext cx="9143999" cy="646331"/>
          </a:xfrm>
          <a:prstGeom prst="rect">
            <a:avLst/>
          </a:prstGeom>
        </p:spPr>
        <p:txBody>
          <a:bodyPr wrap="square">
            <a:spAutoFit/>
          </a:bodyPr>
          <a:lstStyle/>
          <a:p>
            <a:pPr algn="ctr"/>
            <a:r>
              <a:rPr lang="en-US" sz="36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Texas A&amp;M Waiting Lists</a:t>
            </a:r>
            <a:endParaRPr lang="en-US" sz="3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Rectangle 2"/>
          <p:cNvSpPr/>
          <p:nvPr/>
        </p:nvSpPr>
        <p:spPr>
          <a:xfrm>
            <a:off x="1523995" y="5919593"/>
            <a:ext cx="9143999" cy="430887"/>
          </a:xfrm>
          <a:prstGeom prst="rect">
            <a:avLst/>
          </a:prstGeom>
        </p:spPr>
        <p:txBody>
          <a:bodyPr wrap="square">
            <a:spAutoFit/>
          </a:bodyPr>
          <a:lstStyle/>
          <a:p>
            <a:pPr lvl="0" algn="ctr"/>
            <a:r>
              <a:rPr lang="en-US" sz="2200"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Texas A&amp;M Transportation Services</a:t>
            </a:r>
          </a:p>
        </p:txBody>
      </p:sp>
      <p:sp>
        <p:nvSpPr>
          <p:cNvPr id="4" name="Rectangle 3"/>
          <p:cNvSpPr/>
          <p:nvPr/>
        </p:nvSpPr>
        <p:spPr>
          <a:xfrm>
            <a:off x="1523995" y="4719264"/>
            <a:ext cx="9143999" cy="1200329"/>
          </a:xfrm>
          <a:prstGeom prst="rect">
            <a:avLst/>
          </a:prstGeom>
        </p:spPr>
        <p:txBody>
          <a:bodyPr wrap="square">
            <a:spAutoFit/>
          </a:bodyPr>
          <a:lstStyle/>
          <a:p>
            <a:pPr lvl="0" algn="ctr"/>
            <a:endParaRPr lang="en-US" sz="24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lvl="0" algn="ctr"/>
            <a:r>
              <a:rPr lang="en-US" sz="24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Debbie Hoffmann, Director</a:t>
            </a:r>
          </a:p>
          <a:p>
            <a:pPr lvl="0" algn="ctr"/>
            <a:r>
              <a:rPr lang="en-US" sz="24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Therese Kucera, Manager</a:t>
            </a:r>
            <a:endParaRPr lang="en-US" sz="2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Rectangle 5"/>
          <p:cNvSpPr/>
          <p:nvPr/>
        </p:nvSpPr>
        <p:spPr>
          <a:xfrm>
            <a:off x="3334138" y="2389122"/>
            <a:ext cx="5691673" cy="259944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7" name="TextBox 6"/>
          <p:cNvSpPr txBox="1"/>
          <p:nvPr/>
        </p:nvSpPr>
        <p:spPr>
          <a:xfrm>
            <a:off x="3670039" y="2964454"/>
            <a:ext cx="5019869" cy="1323439"/>
          </a:xfrm>
          <a:prstGeom prst="rect">
            <a:avLst/>
          </a:prstGeom>
          <a:noFill/>
        </p:spPr>
        <p:txBody>
          <a:bodyPr wrap="square" rtlCol="0">
            <a:spAutoFit/>
          </a:bodyPr>
          <a:lstStyle/>
          <a:p>
            <a:pPr algn="ctr"/>
            <a:r>
              <a:rPr lang="en-US" sz="40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Insert image or  graphic</a:t>
            </a:r>
          </a:p>
        </p:txBody>
      </p:sp>
      <p:pic>
        <p:nvPicPr>
          <p:cNvPr id="5" name="Picture 4"/>
          <p:cNvPicPr>
            <a:picLocks noChangeAspect="1"/>
          </p:cNvPicPr>
          <p:nvPr/>
        </p:nvPicPr>
        <p:blipFill>
          <a:blip r:embed="rId2"/>
          <a:stretch>
            <a:fillRect/>
          </a:stretch>
        </p:blipFill>
        <p:spPr>
          <a:xfrm>
            <a:off x="1848376" y="2230935"/>
            <a:ext cx="8495238" cy="2790476"/>
          </a:xfrm>
          <a:prstGeom prst="rect">
            <a:avLst/>
          </a:prstGeom>
        </p:spPr>
      </p:pic>
    </p:spTree>
    <p:extLst>
      <p:ext uri="{BB962C8B-B14F-4D97-AF65-F5344CB8AC3E}">
        <p14:creationId xmlns:p14="http://schemas.microsoft.com/office/powerpoint/2010/main" val="25694601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10815" y="1996691"/>
            <a:ext cx="11740014" cy="4351337"/>
          </a:xfrm>
          <a:prstGeom prst="rect">
            <a:avLst/>
          </a:prstGeom>
        </p:spPr>
        <p:txBody>
          <a:bodyPr>
            <a:normAutofit fontScale="85000" lnSpcReduction="20000"/>
          </a:bodyPr>
          <a:lstStyle/>
          <a:p>
            <a:pPr>
              <a:buFont typeface="Wingdings" panose="05000000000000000000" pitchFamily="2" charset="2"/>
              <a:buChar char="§"/>
            </a:pPr>
            <a:r>
              <a:rPr lang="en-US" sz="36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Waiting lists initiated in 2004</a:t>
            </a:r>
            <a:endParaRPr lang="en-US" sz="3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
            </a:pPr>
            <a:endParaRPr lang="en-US" sz="14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
            </a:pPr>
            <a:r>
              <a:rPr lang="en-US" sz="35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sz="36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Created through registration</a:t>
            </a:r>
            <a:endParaRPr lang="en-US" sz="3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lvl="1">
              <a:buFont typeface="Wingdings" panose="05000000000000000000" pitchFamily="2" charset="2"/>
              <a:buChar char="Ø"/>
            </a:pPr>
            <a:r>
              <a:rPr lang="en-US" sz="2400"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i="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Faculty/staff prioritized by months of service</a:t>
            </a:r>
          </a:p>
          <a:p>
            <a:pPr lvl="1">
              <a:buFont typeface="Wingdings" panose="05000000000000000000" pitchFamily="2" charset="2"/>
              <a:buChar char="Ø"/>
            </a:pPr>
            <a:r>
              <a:rPr lang="en-US" i="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Students prioritized by classification</a:t>
            </a:r>
          </a:p>
          <a:p>
            <a:pPr lvl="1">
              <a:buFont typeface="Wingdings" panose="05000000000000000000" pitchFamily="2" charset="2"/>
              <a:buChar char="Ø"/>
            </a:pPr>
            <a:endParaRPr lang="en-US" sz="1400"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buFont typeface="Wingdings" panose="05000000000000000000" pitchFamily="2" charset="2"/>
              <a:buChar char="§"/>
            </a:pPr>
            <a:r>
              <a:rPr lang="en-US" sz="36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After registration, new </a:t>
            </a:r>
            <a:r>
              <a:rPr lang="en-US" sz="3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requests added on </a:t>
            </a:r>
            <a:r>
              <a:rPr lang="en-US" sz="36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first </a:t>
            </a:r>
            <a:r>
              <a:rPr lang="en-US" sz="3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come, </a:t>
            </a:r>
            <a:r>
              <a:rPr lang="en-US" sz="36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first </a:t>
            </a:r>
            <a:r>
              <a:rPr lang="en-US" sz="36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served </a:t>
            </a:r>
            <a:r>
              <a:rPr lang="en-US" sz="36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basis</a:t>
            </a:r>
          </a:p>
          <a:p>
            <a:pPr>
              <a:buFont typeface="Wingdings" panose="05000000000000000000" pitchFamily="2" charset="2"/>
              <a:buChar char="§"/>
            </a:pPr>
            <a:r>
              <a:rPr lang="en-US" sz="36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Selectable </a:t>
            </a:r>
            <a:r>
              <a:rPr lang="en-US" sz="36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Lots</a:t>
            </a:r>
            <a:endParaRPr lang="en-US" sz="3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lvl="1">
              <a:buFont typeface="Wingdings" panose="05000000000000000000" pitchFamily="2" charset="2"/>
              <a:buChar char="Ø"/>
            </a:pPr>
            <a:r>
              <a:rPr lang="en-US" sz="2400" b="1"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r>
              <a:rPr lang="en-US" sz="2400" i="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Faculty/Staff have ability to select all</a:t>
            </a:r>
          </a:p>
          <a:p>
            <a:pPr lvl="1">
              <a:buFont typeface="Wingdings" panose="05000000000000000000" pitchFamily="2" charset="2"/>
              <a:buChar char="Ø"/>
            </a:pPr>
            <a:r>
              <a:rPr lang="en-US" i="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Graduate Student selectable lots</a:t>
            </a:r>
          </a:p>
          <a:p>
            <a:pPr lvl="1">
              <a:buFont typeface="Wingdings" panose="05000000000000000000" pitchFamily="2" charset="2"/>
              <a:buChar char="Ø"/>
            </a:pPr>
            <a:r>
              <a:rPr lang="en-US" sz="2400" i="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Undergraduate selectable lots</a:t>
            </a:r>
            <a:endParaRPr lang="en-US" sz="240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4"/>
          <p:cNvSpPr/>
          <p:nvPr/>
        </p:nvSpPr>
        <p:spPr>
          <a:xfrm>
            <a:off x="6828311" y="933915"/>
            <a:ext cx="4849091" cy="584775"/>
          </a:xfrm>
          <a:prstGeom prst="rect">
            <a:avLst/>
          </a:prstGeom>
        </p:spPr>
        <p:txBody>
          <a:bodyPr wrap="square">
            <a:spAutoFit/>
          </a:bodyPr>
          <a:lstStyle/>
          <a:p>
            <a:pPr algn="ctr"/>
            <a:r>
              <a:rPr lang="en-US" sz="32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Historical Info</a:t>
            </a:r>
            <a:endParaRPr lang="en-US" sz="32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0248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stretch>
            <a:fillRect/>
          </a:stretch>
        </p:blipFill>
        <p:spPr>
          <a:xfrm>
            <a:off x="123986" y="1423688"/>
            <a:ext cx="6375259" cy="5329207"/>
          </a:xfrm>
          <a:prstGeom prst="rect">
            <a:avLst/>
          </a:prstGeom>
        </p:spPr>
      </p:pic>
      <p:sp>
        <p:nvSpPr>
          <p:cNvPr id="3" name="Rectangle 2"/>
          <p:cNvSpPr/>
          <p:nvPr/>
        </p:nvSpPr>
        <p:spPr>
          <a:xfrm>
            <a:off x="7267074" y="938675"/>
            <a:ext cx="4273616" cy="523220"/>
          </a:xfrm>
          <a:prstGeom prst="rect">
            <a:avLst/>
          </a:prstGeom>
        </p:spPr>
        <p:txBody>
          <a:bodyPr wrap="square">
            <a:spAutoFit/>
          </a:bodyPr>
          <a:lstStyle/>
          <a:p>
            <a:pPr algn="ctr"/>
            <a:r>
              <a:rPr lang="en-US" sz="28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Faculty/Staff Waiting</a:t>
            </a:r>
            <a:endPar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p:cNvSpPr txBox="1"/>
          <p:nvPr/>
        </p:nvSpPr>
        <p:spPr>
          <a:xfrm>
            <a:off x="5959814" y="3229583"/>
            <a:ext cx="184731" cy="369332"/>
          </a:xfrm>
          <a:prstGeom prst="rect">
            <a:avLst/>
          </a:prstGeom>
          <a:noFill/>
        </p:spPr>
        <p:txBody>
          <a:bodyPr wrap="none" rtlCol="0">
            <a:spAutoFit/>
          </a:bodyPr>
          <a:lstStyle/>
          <a:p>
            <a:endParaRPr lang="en-US"/>
          </a:p>
        </p:txBody>
      </p:sp>
      <p:sp>
        <p:nvSpPr>
          <p:cNvPr id="9" name="TextBox 8"/>
          <p:cNvSpPr txBox="1"/>
          <p:nvPr/>
        </p:nvSpPr>
        <p:spPr>
          <a:xfrm>
            <a:off x="6689557" y="1626670"/>
            <a:ext cx="3070459" cy="646331"/>
          </a:xfrm>
          <a:prstGeom prst="rect">
            <a:avLst/>
          </a:prstGeom>
          <a:noFill/>
        </p:spPr>
        <p:txBody>
          <a:bodyPr wrap="square" rtlCol="0">
            <a:spAutoFit/>
          </a:bodyPr>
          <a:lstStyle/>
          <a:p>
            <a:r>
              <a:rPr lang="en-US" dirty="0" smtClean="0"/>
              <a:t>Lot 51 – </a:t>
            </a:r>
            <a:r>
              <a:rPr lang="en-US" b="1" dirty="0" smtClean="0">
                <a:solidFill>
                  <a:srgbClr val="FF0000"/>
                </a:solidFill>
              </a:rPr>
              <a:t>143 staff </a:t>
            </a:r>
            <a:r>
              <a:rPr lang="en-US" dirty="0" smtClean="0"/>
              <a:t>- 1196 total</a:t>
            </a:r>
          </a:p>
          <a:p>
            <a:r>
              <a:rPr lang="en-US" dirty="0"/>
              <a:t> </a:t>
            </a:r>
            <a:r>
              <a:rPr lang="en-US" dirty="0" smtClean="0"/>
              <a:t> </a:t>
            </a:r>
            <a:r>
              <a:rPr lang="en-US" sz="1400" dirty="0" smtClean="0"/>
              <a:t>currently 119 in Lot 50 and 12 in NSG</a:t>
            </a:r>
            <a:r>
              <a:rPr lang="en-US" dirty="0" smtClean="0"/>
              <a:t>   </a:t>
            </a:r>
            <a:endParaRPr lang="en-US" dirty="0"/>
          </a:p>
        </p:txBody>
      </p:sp>
      <p:cxnSp>
        <p:nvCxnSpPr>
          <p:cNvPr id="11" name="Straight Arrow Connector 10"/>
          <p:cNvCxnSpPr/>
          <p:nvPr/>
        </p:nvCxnSpPr>
        <p:spPr>
          <a:xfrm flipH="1">
            <a:off x="5279131" y="1799924"/>
            <a:ext cx="1410426" cy="22863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46449" y="2337579"/>
            <a:ext cx="2849938" cy="369332"/>
          </a:xfrm>
          <a:prstGeom prst="rect">
            <a:avLst/>
          </a:prstGeom>
          <a:noFill/>
        </p:spPr>
        <p:txBody>
          <a:bodyPr wrap="square" rtlCol="0">
            <a:spAutoFit/>
          </a:bodyPr>
          <a:lstStyle/>
          <a:p>
            <a:r>
              <a:rPr lang="en-US" dirty="0" smtClean="0"/>
              <a:t>Lot 47 – </a:t>
            </a:r>
            <a:r>
              <a:rPr lang="en-US" b="1" dirty="0" smtClean="0">
                <a:solidFill>
                  <a:srgbClr val="FF0000"/>
                </a:solidFill>
              </a:rPr>
              <a:t>240</a:t>
            </a:r>
            <a:r>
              <a:rPr lang="en-US" dirty="0" smtClean="0"/>
              <a:t> </a:t>
            </a:r>
            <a:endParaRPr lang="en-US" dirty="0"/>
          </a:p>
        </p:txBody>
      </p:sp>
      <p:cxnSp>
        <p:nvCxnSpPr>
          <p:cNvPr id="13" name="Straight Arrow Connector 12"/>
          <p:cNvCxnSpPr>
            <a:stCxn id="12" idx="1"/>
          </p:cNvCxnSpPr>
          <p:nvPr/>
        </p:nvCxnSpPr>
        <p:spPr>
          <a:xfrm flipH="1">
            <a:off x="4701289" y="2522245"/>
            <a:ext cx="2045160" cy="1137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746449" y="3261254"/>
            <a:ext cx="2849938" cy="369332"/>
          </a:xfrm>
          <a:prstGeom prst="rect">
            <a:avLst/>
          </a:prstGeom>
          <a:noFill/>
        </p:spPr>
        <p:txBody>
          <a:bodyPr wrap="square" rtlCol="0">
            <a:spAutoFit/>
          </a:bodyPr>
          <a:lstStyle/>
          <a:p>
            <a:r>
              <a:rPr lang="en-US" dirty="0" smtClean="0"/>
              <a:t>Lot 54 –</a:t>
            </a:r>
            <a:r>
              <a:rPr lang="en-US" dirty="0" smtClean="0">
                <a:solidFill>
                  <a:srgbClr val="FF0000"/>
                </a:solidFill>
              </a:rPr>
              <a:t> </a:t>
            </a:r>
            <a:r>
              <a:rPr lang="en-US" b="1" dirty="0" smtClean="0">
                <a:solidFill>
                  <a:srgbClr val="FF0000"/>
                </a:solidFill>
              </a:rPr>
              <a:t>243</a:t>
            </a:r>
            <a:r>
              <a:rPr lang="en-US" dirty="0" smtClean="0">
                <a:solidFill>
                  <a:srgbClr val="FF0000"/>
                </a:solidFill>
              </a:rPr>
              <a:t> </a:t>
            </a:r>
            <a:endParaRPr lang="en-US" dirty="0">
              <a:solidFill>
                <a:srgbClr val="FF0000"/>
              </a:solidFill>
            </a:endParaRPr>
          </a:p>
        </p:txBody>
      </p:sp>
      <p:sp>
        <p:nvSpPr>
          <p:cNvPr id="17" name="TextBox 16"/>
          <p:cNvSpPr txBox="1"/>
          <p:nvPr/>
        </p:nvSpPr>
        <p:spPr>
          <a:xfrm>
            <a:off x="6689557" y="4565220"/>
            <a:ext cx="2849938" cy="369332"/>
          </a:xfrm>
          <a:prstGeom prst="rect">
            <a:avLst/>
          </a:prstGeom>
          <a:noFill/>
        </p:spPr>
        <p:txBody>
          <a:bodyPr wrap="square" rtlCol="0">
            <a:spAutoFit/>
          </a:bodyPr>
          <a:lstStyle/>
          <a:p>
            <a:r>
              <a:rPr lang="en-US" dirty="0" smtClean="0"/>
              <a:t>Lot 55 – </a:t>
            </a:r>
            <a:r>
              <a:rPr lang="en-US" b="1" dirty="0" smtClean="0">
                <a:solidFill>
                  <a:srgbClr val="FF0000"/>
                </a:solidFill>
              </a:rPr>
              <a:t>177</a:t>
            </a:r>
            <a:r>
              <a:rPr lang="en-US" dirty="0" smtClean="0">
                <a:solidFill>
                  <a:srgbClr val="FF0000"/>
                </a:solidFill>
              </a:rPr>
              <a:t> </a:t>
            </a:r>
            <a:endParaRPr lang="en-US" dirty="0">
              <a:solidFill>
                <a:srgbClr val="FF0000"/>
              </a:solidFill>
            </a:endParaRPr>
          </a:p>
        </p:txBody>
      </p:sp>
      <p:sp>
        <p:nvSpPr>
          <p:cNvPr id="18" name="TextBox 17"/>
          <p:cNvSpPr txBox="1"/>
          <p:nvPr/>
        </p:nvSpPr>
        <p:spPr>
          <a:xfrm>
            <a:off x="6689556" y="5920566"/>
            <a:ext cx="3157087" cy="369332"/>
          </a:xfrm>
          <a:prstGeom prst="rect">
            <a:avLst/>
          </a:prstGeom>
          <a:noFill/>
        </p:spPr>
        <p:txBody>
          <a:bodyPr wrap="square" rtlCol="0">
            <a:spAutoFit/>
          </a:bodyPr>
          <a:lstStyle/>
          <a:p>
            <a:r>
              <a:rPr lang="en-US" dirty="0" smtClean="0"/>
              <a:t>Central Campus Garage – </a:t>
            </a:r>
            <a:r>
              <a:rPr lang="en-US" b="1" dirty="0" smtClean="0">
                <a:solidFill>
                  <a:srgbClr val="FF0000"/>
                </a:solidFill>
              </a:rPr>
              <a:t>149</a:t>
            </a:r>
            <a:r>
              <a:rPr lang="en-US" dirty="0" smtClean="0"/>
              <a:t> </a:t>
            </a:r>
            <a:endParaRPr lang="en-US" dirty="0"/>
          </a:p>
        </p:txBody>
      </p:sp>
      <p:cxnSp>
        <p:nvCxnSpPr>
          <p:cNvPr id="19" name="Straight Arrow Connector 18"/>
          <p:cNvCxnSpPr>
            <a:stCxn id="16" idx="1"/>
          </p:cNvCxnSpPr>
          <p:nvPr/>
        </p:nvCxnSpPr>
        <p:spPr>
          <a:xfrm flipH="1">
            <a:off x="5082139" y="3445920"/>
            <a:ext cx="1664310" cy="22695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7" idx="1"/>
          </p:cNvCxnSpPr>
          <p:nvPr/>
        </p:nvCxnSpPr>
        <p:spPr>
          <a:xfrm flipH="1">
            <a:off x="6087653" y="4749886"/>
            <a:ext cx="601904" cy="32824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701289" y="6155145"/>
            <a:ext cx="1805713" cy="1347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447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67074" y="938675"/>
            <a:ext cx="4273616" cy="523220"/>
          </a:xfrm>
          <a:prstGeom prst="rect">
            <a:avLst/>
          </a:prstGeom>
        </p:spPr>
        <p:txBody>
          <a:bodyPr wrap="square">
            <a:spAutoFit/>
          </a:bodyPr>
          <a:lstStyle/>
          <a:p>
            <a:pPr algn="ctr"/>
            <a:r>
              <a:rPr lang="en-US" sz="28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Students Waiting</a:t>
            </a:r>
            <a:endPar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4" name="Picture 3"/>
          <p:cNvPicPr>
            <a:picLocks noChangeAspect="1"/>
          </p:cNvPicPr>
          <p:nvPr/>
        </p:nvPicPr>
        <p:blipFill>
          <a:blip r:embed="rId3"/>
          <a:stretch>
            <a:fillRect/>
          </a:stretch>
        </p:blipFill>
        <p:spPr>
          <a:xfrm>
            <a:off x="125128" y="1461896"/>
            <a:ext cx="6968691" cy="5309810"/>
          </a:xfrm>
          <a:prstGeom prst="rect">
            <a:avLst/>
          </a:prstGeom>
        </p:spPr>
      </p:pic>
      <p:sp>
        <p:nvSpPr>
          <p:cNvPr id="5" name="TextBox 4"/>
          <p:cNvSpPr txBox="1"/>
          <p:nvPr/>
        </p:nvSpPr>
        <p:spPr>
          <a:xfrm>
            <a:off x="7743520" y="2011134"/>
            <a:ext cx="2127183" cy="369332"/>
          </a:xfrm>
          <a:prstGeom prst="rect">
            <a:avLst/>
          </a:prstGeom>
          <a:noFill/>
        </p:spPr>
        <p:txBody>
          <a:bodyPr wrap="square" rtlCol="0">
            <a:spAutoFit/>
          </a:bodyPr>
          <a:lstStyle/>
          <a:p>
            <a:r>
              <a:rPr lang="en-US" dirty="0" smtClean="0"/>
              <a:t>Lot 50 – </a:t>
            </a:r>
            <a:r>
              <a:rPr lang="en-US" b="1" dirty="0" smtClean="0">
                <a:solidFill>
                  <a:srgbClr val="FF0000"/>
                </a:solidFill>
              </a:rPr>
              <a:t>3,595</a:t>
            </a:r>
            <a:endParaRPr lang="en-US" b="1" dirty="0">
              <a:solidFill>
                <a:srgbClr val="FF0000"/>
              </a:solidFill>
            </a:endParaRPr>
          </a:p>
        </p:txBody>
      </p:sp>
      <p:sp>
        <p:nvSpPr>
          <p:cNvPr id="7" name="TextBox 6"/>
          <p:cNvSpPr txBox="1"/>
          <p:nvPr/>
        </p:nvSpPr>
        <p:spPr>
          <a:xfrm>
            <a:off x="7743520" y="2848252"/>
            <a:ext cx="3320717" cy="369332"/>
          </a:xfrm>
          <a:prstGeom prst="rect">
            <a:avLst/>
          </a:prstGeom>
          <a:noFill/>
        </p:spPr>
        <p:txBody>
          <a:bodyPr wrap="square" rtlCol="0">
            <a:spAutoFit/>
          </a:bodyPr>
          <a:lstStyle/>
          <a:p>
            <a:r>
              <a:rPr lang="en-US" dirty="0" smtClean="0"/>
              <a:t>University Center Garage – </a:t>
            </a:r>
            <a:r>
              <a:rPr lang="en-US" b="1" dirty="0" smtClean="0">
                <a:solidFill>
                  <a:srgbClr val="FF0000"/>
                </a:solidFill>
              </a:rPr>
              <a:t>2,831</a:t>
            </a:r>
            <a:endParaRPr lang="en-US" b="1" dirty="0">
              <a:solidFill>
                <a:srgbClr val="FF0000"/>
              </a:solidFill>
            </a:endParaRPr>
          </a:p>
        </p:txBody>
      </p:sp>
      <p:sp>
        <p:nvSpPr>
          <p:cNvPr id="8" name="TextBox 7"/>
          <p:cNvSpPr txBox="1"/>
          <p:nvPr/>
        </p:nvSpPr>
        <p:spPr>
          <a:xfrm>
            <a:off x="7743520" y="3613976"/>
            <a:ext cx="2127183" cy="369332"/>
          </a:xfrm>
          <a:prstGeom prst="rect">
            <a:avLst/>
          </a:prstGeom>
          <a:noFill/>
        </p:spPr>
        <p:txBody>
          <a:bodyPr wrap="square" rtlCol="0">
            <a:spAutoFit/>
          </a:bodyPr>
          <a:lstStyle/>
          <a:p>
            <a:r>
              <a:rPr lang="en-US" dirty="0" smtClean="0"/>
              <a:t>Cain Garage – </a:t>
            </a:r>
            <a:r>
              <a:rPr lang="en-US" b="1" dirty="0" smtClean="0">
                <a:solidFill>
                  <a:srgbClr val="FF0000"/>
                </a:solidFill>
              </a:rPr>
              <a:t>2,498</a:t>
            </a:r>
            <a:endParaRPr lang="en-US" b="1" dirty="0">
              <a:solidFill>
                <a:srgbClr val="FF0000"/>
              </a:solidFill>
            </a:endParaRPr>
          </a:p>
        </p:txBody>
      </p:sp>
      <p:sp>
        <p:nvSpPr>
          <p:cNvPr id="9" name="TextBox 8"/>
          <p:cNvSpPr txBox="1"/>
          <p:nvPr/>
        </p:nvSpPr>
        <p:spPr>
          <a:xfrm>
            <a:off x="7796461" y="5703796"/>
            <a:ext cx="2127183" cy="369332"/>
          </a:xfrm>
          <a:prstGeom prst="rect">
            <a:avLst/>
          </a:prstGeom>
          <a:noFill/>
        </p:spPr>
        <p:txBody>
          <a:bodyPr wrap="square" rtlCol="0">
            <a:spAutoFit/>
          </a:bodyPr>
          <a:lstStyle/>
          <a:p>
            <a:r>
              <a:rPr lang="en-US" dirty="0" smtClean="0"/>
              <a:t>Lot 62 – </a:t>
            </a:r>
            <a:r>
              <a:rPr lang="en-US" b="1" dirty="0" smtClean="0">
                <a:solidFill>
                  <a:srgbClr val="FF0000"/>
                </a:solidFill>
              </a:rPr>
              <a:t>1,443</a:t>
            </a:r>
            <a:endParaRPr lang="en-US" b="1" dirty="0">
              <a:solidFill>
                <a:srgbClr val="FF0000"/>
              </a:solidFill>
            </a:endParaRPr>
          </a:p>
        </p:txBody>
      </p:sp>
      <p:sp>
        <p:nvSpPr>
          <p:cNvPr id="10" name="TextBox 9"/>
          <p:cNvSpPr txBox="1"/>
          <p:nvPr/>
        </p:nvSpPr>
        <p:spPr>
          <a:xfrm>
            <a:off x="7743522" y="4321999"/>
            <a:ext cx="2127183" cy="369332"/>
          </a:xfrm>
          <a:prstGeom prst="rect">
            <a:avLst/>
          </a:prstGeom>
          <a:noFill/>
        </p:spPr>
        <p:txBody>
          <a:bodyPr wrap="square" rtlCol="0">
            <a:spAutoFit/>
          </a:bodyPr>
          <a:lstStyle/>
          <a:p>
            <a:r>
              <a:rPr lang="en-US" dirty="0" smtClean="0"/>
              <a:t>Lot 61 – </a:t>
            </a:r>
            <a:r>
              <a:rPr lang="en-US" b="1" dirty="0" smtClean="0">
                <a:solidFill>
                  <a:srgbClr val="FF0000"/>
                </a:solidFill>
              </a:rPr>
              <a:t>2,007</a:t>
            </a:r>
            <a:endParaRPr lang="en-US" b="1" dirty="0">
              <a:solidFill>
                <a:srgbClr val="FF0000"/>
              </a:solidFill>
            </a:endParaRPr>
          </a:p>
        </p:txBody>
      </p:sp>
      <p:sp>
        <p:nvSpPr>
          <p:cNvPr id="11" name="TextBox 10"/>
          <p:cNvSpPr txBox="1"/>
          <p:nvPr/>
        </p:nvSpPr>
        <p:spPr>
          <a:xfrm>
            <a:off x="7743523" y="4974451"/>
            <a:ext cx="2127183" cy="369332"/>
          </a:xfrm>
          <a:prstGeom prst="rect">
            <a:avLst/>
          </a:prstGeom>
          <a:noFill/>
        </p:spPr>
        <p:txBody>
          <a:bodyPr wrap="square" rtlCol="0">
            <a:spAutoFit/>
          </a:bodyPr>
          <a:lstStyle/>
          <a:p>
            <a:r>
              <a:rPr lang="en-US" dirty="0" smtClean="0"/>
              <a:t>Lot 74 – </a:t>
            </a:r>
            <a:r>
              <a:rPr lang="en-US" b="1" dirty="0" smtClean="0">
                <a:solidFill>
                  <a:srgbClr val="FF0000"/>
                </a:solidFill>
              </a:rPr>
              <a:t>1,579</a:t>
            </a:r>
            <a:endParaRPr lang="en-US" b="1" dirty="0">
              <a:solidFill>
                <a:srgbClr val="FF0000"/>
              </a:solidFill>
            </a:endParaRPr>
          </a:p>
        </p:txBody>
      </p:sp>
      <p:cxnSp>
        <p:nvCxnSpPr>
          <p:cNvPr id="6" name="Straight Arrow Connector 5"/>
          <p:cNvCxnSpPr>
            <a:stCxn id="5" idx="1"/>
          </p:cNvCxnSpPr>
          <p:nvPr/>
        </p:nvCxnSpPr>
        <p:spPr>
          <a:xfrm flipH="1">
            <a:off x="6891688" y="2195800"/>
            <a:ext cx="851832" cy="1153792"/>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p:cNvCxnSpPr>
            <a:stCxn id="7" idx="1"/>
          </p:cNvCxnSpPr>
          <p:nvPr/>
        </p:nvCxnSpPr>
        <p:spPr>
          <a:xfrm flipH="1">
            <a:off x="4369869" y="3032918"/>
            <a:ext cx="3373651" cy="2268484"/>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a:stCxn id="8" idx="1"/>
          </p:cNvCxnSpPr>
          <p:nvPr/>
        </p:nvCxnSpPr>
        <p:spPr>
          <a:xfrm flipH="1">
            <a:off x="3609474" y="3798642"/>
            <a:ext cx="4134046" cy="892689"/>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H="1" flipV="1">
            <a:off x="3214838" y="5608167"/>
            <a:ext cx="4588841" cy="242076"/>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H="1" flipV="1">
            <a:off x="2249904" y="4411626"/>
            <a:ext cx="5493616" cy="728755"/>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H="1">
            <a:off x="2883971" y="4526070"/>
            <a:ext cx="4859549" cy="342518"/>
          </a:xfrm>
          <a:prstGeom prst="straightConnector1">
            <a:avLst/>
          </a:prstGeom>
          <a:ln w="38100">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26530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2518" y="2149434"/>
            <a:ext cx="10212781" cy="4031873"/>
          </a:xfrm>
          <a:prstGeom prst="rect">
            <a:avLst/>
          </a:prstGeom>
          <a:noFill/>
        </p:spPr>
        <p:txBody>
          <a:bodyPr wrap="square" rtlCol="0">
            <a:spAutoFit/>
          </a:bodyPr>
          <a:lstStyle/>
          <a:p>
            <a:pPr marL="457200" indent="-457200">
              <a:buFont typeface="Wingdings" panose="05000000000000000000" pitchFamily="2" charset="2"/>
              <a:buChar char="§"/>
            </a:pPr>
            <a:r>
              <a:rPr lang="en-US" sz="3200" dirty="0" smtClean="0"/>
              <a:t>Count occupancy at peak times</a:t>
            </a:r>
            <a:endParaRPr lang="en-US" sz="3200" dirty="0" smtClean="0"/>
          </a:p>
          <a:p>
            <a:pPr marL="914400" lvl="1" indent="-457200">
              <a:buFont typeface="Arial" panose="020B0604020202020204" pitchFamily="34" charset="0"/>
              <a:buChar char="•"/>
            </a:pPr>
            <a:r>
              <a:rPr lang="en-US" sz="3200" dirty="0" smtClean="0"/>
              <a:t>Cameras</a:t>
            </a:r>
          </a:p>
          <a:p>
            <a:pPr marL="914400" lvl="1" indent="-457200">
              <a:buFont typeface="Arial" panose="020B0604020202020204" pitchFamily="34" charset="0"/>
              <a:buChar char="•"/>
            </a:pPr>
            <a:r>
              <a:rPr lang="en-US" sz="3200" dirty="0" smtClean="0"/>
              <a:t>Drive-</a:t>
            </a:r>
            <a:r>
              <a:rPr lang="en-US" sz="3200" dirty="0" err="1" smtClean="0"/>
              <a:t>thrus</a:t>
            </a:r>
            <a:endParaRPr lang="en-US" sz="3200" dirty="0" smtClean="0"/>
          </a:p>
          <a:p>
            <a:pPr marL="914400" lvl="1" indent="-457200">
              <a:buFont typeface="Arial" panose="020B0604020202020204" pitchFamily="34" charset="0"/>
              <a:buChar char="•"/>
            </a:pPr>
            <a:r>
              <a:rPr lang="en-US" sz="3200" dirty="0" smtClean="0"/>
              <a:t>Officers’ reports</a:t>
            </a:r>
          </a:p>
          <a:p>
            <a:pPr marL="457200" indent="-457200">
              <a:buFont typeface="Wingdings" panose="05000000000000000000" pitchFamily="2" charset="2"/>
              <a:buChar char="§"/>
            </a:pPr>
            <a:r>
              <a:rPr lang="en-US" sz="3200" dirty="0" smtClean="0"/>
              <a:t>Analyze data and adjust sales capacity, if appropriate</a:t>
            </a:r>
          </a:p>
          <a:p>
            <a:pPr marL="457200" indent="-457200">
              <a:buFont typeface="Wingdings" panose="05000000000000000000" pitchFamily="2" charset="2"/>
              <a:buChar char="§"/>
            </a:pPr>
            <a:r>
              <a:rPr lang="en-US" sz="3200" dirty="0" smtClean="0"/>
              <a:t>Award permits in areas where space is available</a:t>
            </a:r>
          </a:p>
          <a:p>
            <a:pPr marL="914400" lvl="1" indent="-457200">
              <a:buFont typeface="Arial" panose="020B0604020202020204" pitchFamily="34" charset="0"/>
              <a:buChar char="•"/>
            </a:pPr>
            <a:endParaRPr lang="en-US" sz="3200" dirty="0"/>
          </a:p>
          <a:p>
            <a:pPr marL="457200" indent="-457200">
              <a:buFont typeface="Wingdings" panose="05000000000000000000" pitchFamily="2" charset="2"/>
              <a:buChar char="§"/>
            </a:pPr>
            <a:endParaRPr lang="en-US" sz="3200" dirty="0" smtClean="0"/>
          </a:p>
        </p:txBody>
      </p:sp>
      <p:sp>
        <p:nvSpPr>
          <p:cNvPr id="6" name="Rectangle 5"/>
          <p:cNvSpPr/>
          <p:nvPr/>
        </p:nvSpPr>
        <p:spPr>
          <a:xfrm>
            <a:off x="6123676" y="945419"/>
            <a:ext cx="6660682" cy="523220"/>
          </a:xfrm>
          <a:prstGeom prst="rect">
            <a:avLst/>
          </a:prstGeom>
        </p:spPr>
        <p:txBody>
          <a:bodyPr wrap="square">
            <a:spAutoFit/>
          </a:bodyPr>
          <a:lstStyle/>
          <a:p>
            <a:pPr algn="ctr"/>
            <a:r>
              <a:rPr lang="en-US" sz="28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Waiting </a:t>
            </a:r>
            <a:r>
              <a:rPr lang="en-US" sz="28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List </a:t>
            </a:r>
            <a:r>
              <a:rPr lang="en-US" sz="28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Process</a:t>
            </a:r>
            <a:endPar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549140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12518" y="2149434"/>
            <a:ext cx="10212781" cy="2062103"/>
          </a:xfrm>
          <a:prstGeom prst="rect">
            <a:avLst/>
          </a:prstGeom>
          <a:noFill/>
        </p:spPr>
        <p:txBody>
          <a:bodyPr wrap="square" rtlCol="0">
            <a:spAutoFit/>
          </a:bodyPr>
          <a:lstStyle/>
          <a:p>
            <a:pPr marL="914400" lvl="1" indent="-457200">
              <a:buFont typeface="Wingdings" panose="05000000000000000000" pitchFamily="2" charset="2"/>
              <a:buChar char="§"/>
            </a:pPr>
            <a:r>
              <a:rPr lang="en-US" sz="3200" dirty="0" smtClean="0"/>
              <a:t>So far this year during the weekly waiting list moves:</a:t>
            </a:r>
          </a:p>
          <a:p>
            <a:pPr marL="1371600" lvl="2" indent="-457200">
              <a:buFont typeface="Arial" panose="020B0604020202020204" pitchFamily="34" charset="0"/>
              <a:buChar char="•"/>
            </a:pPr>
            <a:r>
              <a:rPr lang="en-US" sz="3200" dirty="0" smtClean="0"/>
              <a:t>Offered from 490 - 976 permits per week (avg. 764)</a:t>
            </a:r>
          </a:p>
          <a:p>
            <a:pPr marL="1371600" lvl="2" indent="-457200">
              <a:buFont typeface="Arial" panose="020B0604020202020204" pitchFamily="34" charset="0"/>
              <a:buChar char="•"/>
            </a:pPr>
            <a:r>
              <a:rPr lang="en-US" sz="3200" dirty="0" smtClean="0"/>
              <a:t>Take rate between 3.28-% - 19.48% (avg. 9.6%)</a:t>
            </a:r>
            <a:endParaRPr lang="en-US" sz="3200" dirty="0"/>
          </a:p>
          <a:p>
            <a:pPr marL="457200" indent="-457200">
              <a:buFont typeface="Wingdings" panose="05000000000000000000" pitchFamily="2" charset="2"/>
              <a:buChar char="§"/>
            </a:pPr>
            <a:endParaRPr lang="en-US" sz="3200" dirty="0" smtClean="0"/>
          </a:p>
        </p:txBody>
      </p:sp>
      <p:sp>
        <p:nvSpPr>
          <p:cNvPr id="6" name="Rectangle 5"/>
          <p:cNvSpPr/>
          <p:nvPr/>
        </p:nvSpPr>
        <p:spPr>
          <a:xfrm>
            <a:off x="6737298" y="952735"/>
            <a:ext cx="5900755" cy="523220"/>
          </a:xfrm>
          <a:prstGeom prst="rect">
            <a:avLst/>
          </a:prstGeom>
        </p:spPr>
        <p:txBody>
          <a:bodyPr wrap="square">
            <a:spAutoFit/>
          </a:bodyPr>
          <a:lstStyle/>
          <a:p>
            <a:pPr algn="ctr"/>
            <a:r>
              <a:rPr lang="en-US" sz="28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Waiting </a:t>
            </a:r>
            <a:r>
              <a:rPr lang="en-US" sz="28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List </a:t>
            </a:r>
            <a:r>
              <a:rPr lang="en-US" sz="2800" b="1" dirty="0" smtClean="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Take Rates</a:t>
            </a:r>
            <a:endParaRPr lang="en-US" sz="2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p:cNvPicPr>
            <a:picLocks noChangeAspect="1"/>
          </p:cNvPicPr>
          <p:nvPr/>
        </p:nvPicPr>
        <p:blipFill>
          <a:blip r:embed="rId3"/>
          <a:stretch>
            <a:fillRect/>
          </a:stretch>
        </p:blipFill>
        <p:spPr>
          <a:xfrm>
            <a:off x="78028" y="4019666"/>
            <a:ext cx="12026192" cy="2278722"/>
          </a:xfrm>
          <a:prstGeom prst="rect">
            <a:avLst/>
          </a:prstGeom>
        </p:spPr>
      </p:pic>
    </p:spTree>
    <p:extLst>
      <p:ext uri="{BB962C8B-B14F-4D97-AF65-F5344CB8AC3E}">
        <p14:creationId xmlns:p14="http://schemas.microsoft.com/office/powerpoint/2010/main" val="28447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61961" y="1934326"/>
            <a:ext cx="7125780" cy="4249582"/>
          </a:xfrm>
          <a:prstGeom prst="rect">
            <a:avLst/>
          </a:prstGeom>
        </p:spPr>
      </p:pic>
    </p:spTree>
    <p:extLst>
      <p:ext uri="{BB962C8B-B14F-4D97-AF65-F5344CB8AC3E}">
        <p14:creationId xmlns:p14="http://schemas.microsoft.com/office/powerpoint/2010/main" val="227502340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16565</TotalTime>
  <Words>784</Words>
  <Application>Microsoft Office PowerPoint</Application>
  <PresentationFormat>Widescreen</PresentationFormat>
  <Paragraphs>62</Paragraphs>
  <Slides>7</Slides>
  <Notes>5</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vt:i4>
      </vt:variant>
    </vt:vector>
  </HeadingPairs>
  <TitlesOfParts>
    <vt:vector size="16" baseType="lpstr">
      <vt:lpstr>Arial</vt:lpstr>
      <vt:lpstr>Calibri</vt:lpstr>
      <vt:lpstr>Calibri Light</vt:lpstr>
      <vt:lpstr>Open Sans</vt:lpstr>
      <vt:lpstr>Tungsten Light</vt:lpstr>
      <vt:lpstr>Wingdings</vt:lpstr>
      <vt:lpstr>1_Office Theme</vt:lpstr>
      <vt:lpstr>Custom Design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Yates, Shanna</dc:creator>
  <cp:lastModifiedBy>Hoffmann, Debbie</cp:lastModifiedBy>
  <cp:revision>748</cp:revision>
  <cp:lastPrinted>2016-12-13T13:41:08Z</cp:lastPrinted>
  <dcterms:created xsi:type="dcterms:W3CDTF">2016-05-25T16:34:23Z</dcterms:created>
  <dcterms:modified xsi:type="dcterms:W3CDTF">2019-09-30T17:57:04Z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Tfs.IsStoryboard">
    <vt:bool>true</vt:bool>
  </property>
  <property fmtid="{D5CDD505-2E9C-101B-9397-08002B2CF9AE}" pid="4" name="_AdHocReviewCycleID">
    <vt:i4>-47290192</vt:i4>
  </property>
  <property fmtid="{D5CDD505-2E9C-101B-9397-08002B2CF9AE}" pid="5" name="_EmailSubject">
    <vt:lpwstr>Presentation (Lomax copy) </vt:lpwstr>
  </property>
  <property fmtid="{D5CDD505-2E9C-101B-9397-08002B2CF9AE}" pid="6" name="_AuthorEmail">
    <vt:lpwstr>mmaraj@tamu.edu</vt:lpwstr>
  </property>
  <property fmtid="{D5CDD505-2E9C-101B-9397-08002B2CF9AE}" pid="7" name="_AuthorEmailDisplayName">
    <vt:lpwstr>Melissa Maraj</vt:lpwstr>
  </property>
  <property fmtid="{D5CDD505-2E9C-101B-9397-08002B2CF9AE}" pid="8" name="Tfs.LastKnownPath">
    <vt:lpwstr>\\ts-fs\TS$\Library\MgmtTeam\TSAC\19-20\2 Meeting -- Oct\Wait List Presentation.pptx</vt:lpwstr>
  </property>
</Properties>
</file>