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1" r:id="rId3"/>
    <p:sldId id="257" r:id="rId4"/>
    <p:sldId id="258" r:id="rId5"/>
    <p:sldId id="259" r:id="rId6"/>
    <p:sldId id="262" r:id="rId7"/>
    <p:sldId id="260"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3" autoAdjust="0"/>
    <p:restoredTop sz="94660"/>
  </p:normalViewPr>
  <p:slideViewPr>
    <p:cSldViewPr snapToGrid="0">
      <p:cViewPr varScale="1">
        <p:scale>
          <a:sx n="79" d="100"/>
          <a:sy n="79" d="100"/>
        </p:scale>
        <p:origin x="126" y="7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and Content">
    <p:bg>
      <p:bgPr>
        <a:solidFill>
          <a:srgbClr val="500000"/>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1599753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92068712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295558840"/>
      </p:ext>
    </p:extLst>
  </p:cSld>
  <p:clrMapOvr>
    <a:masterClrMapping/>
  </p:clrMapOvr>
  <p:transition spd="slow">
    <p:wip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533400"/>
            <a:ext cx="10972800" cy="884238"/>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609600" y="1600200"/>
            <a:ext cx="10972800" cy="4800600"/>
          </a:xfrm>
          <a:prstGeom prst="rect">
            <a:avLst/>
          </a:prstGeo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Slide Number Placeholder 5"/>
          <p:cNvSpPr>
            <a:spLocks noGrp="1"/>
          </p:cNvSpPr>
          <p:nvPr>
            <p:ph type="sldNum" sz="quarter" idx="4"/>
          </p:nvPr>
        </p:nvSpPr>
        <p:spPr>
          <a:xfrm>
            <a:off x="10918952" y="6492876"/>
            <a:ext cx="1069848" cy="365125"/>
          </a:xfrm>
          <a:prstGeom prst="rect">
            <a:avLst/>
          </a:prstGeom>
        </p:spPr>
        <p:txBody>
          <a:bodyPr/>
          <a:lstStyle>
            <a:lvl1pPr algn="r">
              <a:defRPr b="1">
                <a:solidFill>
                  <a:srgbClr val="FFF2D4"/>
                </a:solidFill>
              </a:defRPr>
            </a:lvl1pPr>
          </a:lstStyle>
          <a:p>
            <a:fld id="{F10D0B7A-A9A1-47B5-B3A7-E465FC6BC258}" type="slidenum">
              <a:rPr lang="en-US" smtClean="0"/>
              <a:t>‹#›</a:t>
            </a:fld>
            <a:endParaRPr lang="en-US"/>
          </a:p>
        </p:txBody>
      </p:sp>
    </p:spTree>
    <p:extLst>
      <p:ext uri="{BB962C8B-B14F-4D97-AF65-F5344CB8AC3E}">
        <p14:creationId xmlns:p14="http://schemas.microsoft.com/office/powerpoint/2010/main" val="38345266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3_Title and Content">
    <p:bg>
      <p:bgPr>
        <a:solidFill>
          <a:srgbClr val="500000"/>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7063945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4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80916322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05CE31F-8114-4817-8D36-A6E7E468990F}" type="datetimeFigureOut">
              <a:rPr lang="en-US" smtClean="0"/>
              <a:t>9/30/2019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0D0B7A-A9A1-47B5-B3A7-E465FC6BC258}" type="slidenum">
              <a:rPr lang="en-US" smtClean="0"/>
              <a:t>‹#›</a:t>
            </a:fld>
            <a:endParaRPr lang="en-US"/>
          </a:p>
        </p:txBody>
      </p:sp>
    </p:spTree>
    <p:extLst>
      <p:ext uri="{BB962C8B-B14F-4D97-AF65-F5344CB8AC3E}">
        <p14:creationId xmlns:p14="http://schemas.microsoft.com/office/powerpoint/2010/main" val="1481279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6">
                <a:lumMod val="0"/>
                <a:lumOff val="100000"/>
              </a:schemeClr>
            </a:gs>
            <a:gs pos="35000">
              <a:schemeClr val="accent6">
                <a:lumMod val="0"/>
                <a:lumOff val="100000"/>
              </a:schemeClr>
            </a:gs>
            <a:gs pos="100000">
              <a:schemeClr val="accent6">
                <a:lumMod val="10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11" name="Rectangle 10"/>
          <p:cNvSpPr/>
          <p:nvPr/>
        </p:nvSpPr>
        <p:spPr>
          <a:xfrm>
            <a:off x="0" y="6492875"/>
            <a:ext cx="12192000" cy="457200"/>
          </a:xfrm>
          <a:prstGeom prst="rect">
            <a:avLst/>
          </a:prstGeom>
          <a:solidFill>
            <a:srgbClr val="50000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4" name="Picture 3"/>
          <p:cNvPicPr>
            <a:picLocks noChangeAspect="1"/>
          </p:cNvPicPr>
          <p:nvPr/>
        </p:nvPicPr>
        <p:blipFill>
          <a:blip r:embed="rId9" cstate="screen">
            <a:extLst>
              <a:ext uri="{28A0092B-C50C-407E-A947-70E740481C1C}">
                <a14:useLocalDpi xmlns:a14="http://schemas.microsoft.com/office/drawing/2010/main"/>
              </a:ext>
            </a:extLst>
          </a:blip>
          <a:stretch>
            <a:fillRect/>
          </a:stretch>
        </p:blipFill>
        <p:spPr>
          <a:xfrm>
            <a:off x="9956801" y="6548316"/>
            <a:ext cx="2135759" cy="309685"/>
          </a:xfrm>
          <a:prstGeom prst="rect">
            <a:avLst/>
          </a:prstGeom>
        </p:spPr>
      </p:pic>
      <p:sp>
        <p:nvSpPr>
          <p:cNvPr id="8" name="Slide Number Placeholder 5"/>
          <p:cNvSpPr>
            <a:spLocks noGrp="1"/>
          </p:cNvSpPr>
          <p:nvPr>
            <p:ph type="sldNum" sz="quarter" idx="4"/>
          </p:nvPr>
        </p:nvSpPr>
        <p:spPr>
          <a:xfrm>
            <a:off x="101600" y="6520595"/>
            <a:ext cx="1069848" cy="365125"/>
          </a:xfrm>
          <a:prstGeom prst="rect">
            <a:avLst/>
          </a:prstGeom>
        </p:spPr>
        <p:txBody>
          <a:bodyPr/>
          <a:lstStyle>
            <a:lvl1pPr algn="l">
              <a:defRPr b="1">
                <a:solidFill>
                  <a:schemeClr val="accent6">
                    <a:lumMod val="75000"/>
                  </a:schemeClr>
                </a:solidFill>
              </a:defRPr>
            </a:lvl1pPr>
          </a:lstStyle>
          <a:p>
            <a:fld id="{F10D0B7A-A9A1-47B5-B3A7-E465FC6BC258}" type="slidenum">
              <a:rPr lang="en-US" smtClean="0"/>
              <a:t>‹#›</a:t>
            </a:fld>
            <a:endParaRPr lang="en-US"/>
          </a:p>
        </p:txBody>
      </p:sp>
      <p:pic>
        <p:nvPicPr>
          <p:cNvPr id="5" name="Picture 4"/>
          <p:cNvPicPr>
            <a:picLocks noChangeAspect="1"/>
          </p:cNvPicPr>
          <p:nvPr/>
        </p:nvPicPr>
        <p:blipFill rotWithShape="1">
          <a:blip r:embed="rId10"/>
          <a:srcRect l="159" t="17114" r="-159" b="13230"/>
          <a:stretch/>
        </p:blipFill>
        <p:spPr>
          <a:xfrm>
            <a:off x="0" y="-1"/>
            <a:ext cx="12192000" cy="6444344"/>
          </a:xfrm>
          <a:prstGeom prst="rect">
            <a:avLst/>
          </a:prstGeom>
        </p:spPr>
      </p:pic>
    </p:spTree>
    <p:extLst>
      <p:ext uri="{BB962C8B-B14F-4D97-AF65-F5344CB8AC3E}">
        <p14:creationId xmlns:p14="http://schemas.microsoft.com/office/powerpoint/2010/main" val="91482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transition spd="slow">
    <p:wipe/>
  </p:transition>
  <p:timing>
    <p:tnLst>
      <p:par>
        <p:cTn id="1" dur="indefinite" restart="never" nodeType="tmRoot"/>
      </p:par>
    </p:tnLst>
  </p:timing>
  <p:txStyles>
    <p:titleStyle>
      <a:lvl1pPr algn="ctr" defTabSz="914400" rtl="0" eaLnBrk="1" latinLnBrk="0" hangingPunct="1">
        <a:spcBef>
          <a:spcPct val="0"/>
        </a:spcBef>
        <a:buNone/>
        <a:defRPr sz="4400" b="1" kern="1200">
          <a:solidFill>
            <a:schemeClr val="tx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5400" dirty="0" smtClean="0"/>
              <a:t>Unrelated Business Income Tax (UBIT) Impact on Reserve Numbered Spaces</a:t>
            </a:r>
            <a:endParaRPr lang="en-US" sz="5400" dirty="0"/>
          </a:p>
        </p:txBody>
      </p:sp>
      <p:sp>
        <p:nvSpPr>
          <p:cNvPr id="3" name="Subtitle 2"/>
          <p:cNvSpPr>
            <a:spLocks noGrp="1"/>
          </p:cNvSpPr>
          <p:nvPr>
            <p:ph type="subTitle" idx="1"/>
          </p:nvPr>
        </p:nvSpPr>
        <p:spPr>
          <a:xfrm>
            <a:off x="1524000" y="4227616"/>
            <a:ext cx="9144000" cy="1030184"/>
          </a:xfrm>
        </p:spPr>
        <p:txBody>
          <a:bodyPr/>
          <a:lstStyle/>
          <a:p>
            <a:r>
              <a:rPr lang="en-US" dirty="0" smtClean="0"/>
              <a:t>Transportation Services Advisory Committee</a:t>
            </a:r>
          </a:p>
          <a:p>
            <a:r>
              <a:rPr lang="en-US" dirty="0" smtClean="0"/>
              <a:t>October 2, 2019</a:t>
            </a:r>
            <a:endParaRPr lang="en-US" dirty="0"/>
          </a:p>
        </p:txBody>
      </p:sp>
    </p:spTree>
    <p:extLst>
      <p:ext uri="{BB962C8B-B14F-4D97-AF65-F5344CB8AC3E}">
        <p14:creationId xmlns:p14="http://schemas.microsoft.com/office/powerpoint/2010/main" val="31572189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a:t>
            </a:r>
            <a:endParaRPr lang="en-US" dirty="0"/>
          </a:p>
        </p:txBody>
      </p:sp>
      <p:sp>
        <p:nvSpPr>
          <p:cNvPr id="3" name="Content Placeholder 2"/>
          <p:cNvSpPr>
            <a:spLocks noGrp="1"/>
          </p:cNvSpPr>
          <p:nvPr>
            <p:ph idx="1"/>
          </p:nvPr>
        </p:nvSpPr>
        <p:spPr/>
        <p:txBody>
          <a:bodyPr/>
          <a:lstStyle/>
          <a:p>
            <a:r>
              <a:rPr lang="en-US" dirty="0" smtClean="0"/>
              <a:t>Any Non Profit, such as a university, can generate and pay income tax when engaging in unrelated business operations that generate profit.</a:t>
            </a:r>
          </a:p>
          <a:p>
            <a:r>
              <a:rPr lang="en-US" dirty="0" smtClean="0"/>
              <a:t>This income tax is called Unrelated Business Income Tax or UBIT.</a:t>
            </a:r>
          </a:p>
          <a:p>
            <a:r>
              <a:rPr lang="en-US" dirty="0" smtClean="0"/>
              <a:t>IRS has determined that providing parking is a benefit to employees and unrelated to a non profits business.</a:t>
            </a:r>
            <a:endParaRPr lang="en-US" dirty="0"/>
          </a:p>
        </p:txBody>
      </p:sp>
    </p:spTree>
    <p:extLst>
      <p:ext uri="{BB962C8B-B14F-4D97-AF65-F5344CB8AC3E}">
        <p14:creationId xmlns:p14="http://schemas.microsoft.com/office/powerpoint/2010/main" val="13473700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did we get here?</a:t>
            </a:r>
            <a:endParaRPr lang="en-US" dirty="0"/>
          </a:p>
        </p:txBody>
      </p:sp>
      <p:sp>
        <p:nvSpPr>
          <p:cNvPr id="3" name="Content Placeholder 2"/>
          <p:cNvSpPr>
            <a:spLocks noGrp="1"/>
          </p:cNvSpPr>
          <p:nvPr>
            <p:ph idx="1"/>
          </p:nvPr>
        </p:nvSpPr>
        <p:spPr/>
        <p:txBody>
          <a:bodyPr/>
          <a:lstStyle/>
          <a:p>
            <a:r>
              <a:rPr lang="en-US" sz="2800" dirty="0" smtClean="0"/>
              <a:t>With new tax legislation in effect January 2018, IRS code changes can now impact a non profit’s Unrelated Business Income depending on how parking assets are allocated and if a pre tax credit for parking costs is provided to employee’s by the entity.</a:t>
            </a:r>
          </a:p>
          <a:p>
            <a:r>
              <a:rPr lang="en-US" sz="2800" dirty="0" smtClean="0"/>
              <a:t>Per President Young, any taxes related to pre tax benefits will be provided for by other university funds  - one year commitment.</a:t>
            </a:r>
          </a:p>
          <a:p>
            <a:r>
              <a:rPr lang="en-US" sz="2800" dirty="0" smtClean="0"/>
              <a:t>However, those spaces assigned to employees will still generate unrelated business income.  The tax liability for this will passed on to the permit holder or department.  </a:t>
            </a:r>
            <a:endParaRPr lang="en-US" sz="2800" dirty="0"/>
          </a:p>
        </p:txBody>
      </p:sp>
    </p:spTree>
    <p:extLst>
      <p:ext uri="{BB962C8B-B14F-4D97-AF65-F5344CB8AC3E}">
        <p14:creationId xmlns:p14="http://schemas.microsoft.com/office/powerpoint/2010/main" val="14329633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 Reserved Numbered Spaces generate UBIT?</a:t>
            </a:r>
            <a:endParaRPr lang="en-US" dirty="0"/>
          </a:p>
        </p:txBody>
      </p:sp>
      <p:sp>
        <p:nvSpPr>
          <p:cNvPr id="3" name="Content Placeholder 2"/>
          <p:cNvSpPr>
            <a:spLocks noGrp="1"/>
          </p:cNvSpPr>
          <p:nvPr>
            <p:ph idx="1"/>
          </p:nvPr>
        </p:nvSpPr>
        <p:spPr>
          <a:xfrm>
            <a:off x="609600" y="1983179"/>
            <a:ext cx="10972800" cy="4263242"/>
          </a:xfrm>
        </p:spPr>
        <p:txBody>
          <a:bodyPr/>
          <a:lstStyle/>
          <a:p>
            <a:r>
              <a:rPr lang="en-US" sz="2400" dirty="0" smtClean="0"/>
              <a:t>If more than half the university’s parking spaces were reserved for employees, the cost of providing all space would generate unrelated business income subject to tax at 21%.</a:t>
            </a:r>
          </a:p>
          <a:p>
            <a:r>
              <a:rPr lang="en-US" sz="2400" dirty="0" smtClean="0"/>
              <a:t>At TAMU this is not the case, therefore only spaces assigned specifically to employees generate UBIT.  These are the reserved numbered spaces (RNS) purchased by the individual or department and assigned to an individual. Faculty/Staff lots that open to other uses after 5pm do not count in the calculation.</a:t>
            </a:r>
          </a:p>
          <a:p>
            <a:r>
              <a:rPr lang="en-US" sz="2400" dirty="0" smtClean="0"/>
              <a:t>The estimated annual cost of TAMU RNS spaces assigned to individuals is $307,621 generating an estimated tax of $64,600 or a tax of approximately $45 per permit.</a:t>
            </a:r>
          </a:p>
          <a:p>
            <a:endParaRPr lang="en-US" dirty="0" smtClean="0"/>
          </a:p>
        </p:txBody>
      </p:sp>
    </p:spTree>
    <p:extLst>
      <p:ext uri="{BB962C8B-B14F-4D97-AF65-F5344CB8AC3E}">
        <p14:creationId xmlns:p14="http://schemas.microsoft.com/office/powerpoint/2010/main" val="19097792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Estimated Impact of Covering the Tax Liability</a:t>
            </a:r>
            <a:endParaRPr lang="en-US" sz="3600" dirty="0"/>
          </a:p>
        </p:txBody>
      </p:sp>
      <p:pic>
        <p:nvPicPr>
          <p:cNvPr id="4" name="Content Placeholder 3"/>
          <p:cNvPicPr>
            <a:picLocks noGrp="1" noChangeAspect="1"/>
          </p:cNvPicPr>
          <p:nvPr>
            <p:ph idx="1"/>
          </p:nvPr>
        </p:nvPicPr>
        <p:blipFill>
          <a:blip r:embed="rId2"/>
          <a:stretch>
            <a:fillRect/>
          </a:stretch>
        </p:blipFill>
        <p:spPr>
          <a:xfrm>
            <a:off x="704355" y="2369127"/>
            <a:ext cx="10694980" cy="3236026"/>
          </a:xfrm>
          <a:prstGeom prst="rect">
            <a:avLst/>
          </a:prstGeom>
        </p:spPr>
      </p:pic>
    </p:spTree>
    <p:extLst>
      <p:ext uri="{BB962C8B-B14F-4D97-AF65-F5344CB8AC3E}">
        <p14:creationId xmlns:p14="http://schemas.microsoft.com/office/powerpoint/2010/main" val="42425236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Six Year Estimated Rate Schedule</a:t>
            </a:r>
            <a:br>
              <a:rPr lang="en-US" dirty="0" smtClean="0"/>
            </a:br>
            <a:r>
              <a:rPr lang="en-US" sz="2000" dirty="0" smtClean="0"/>
              <a:t>(All Factors held Constant)</a:t>
            </a:r>
            <a:endParaRPr lang="en-US" sz="2000" dirty="0"/>
          </a:p>
        </p:txBody>
      </p:sp>
      <p:pic>
        <p:nvPicPr>
          <p:cNvPr id="6" name="Content Placeholder 5"/>
          <p:cNvPicPr>
            <a:picLocks noGrp="1" noChangeAspect="1"/>
          </p:cNvPicPr>
          <p:nvPr>
            <p:ph idx="1"/>
          </p:nvPr>
        </p:nvPicPr>
        <p:blipFill>
          <a:blip r:embed="rId2"/>
          <a:stretch>
            <a:fillRect/>
          </a:stretch>
        </p:blipFill>
        <p:spPr>
          <a:xfrm>
            <a:off x="1523230" y="1977241"/>
            <a:ext cx="9085151" cy="4019797"/>
          </a:xfrm>
          <a:prstGeom prst="rect">
            <a:avLst/>
          </a:prstGeom>
        </p:spPr>
      </p:pic>
    </p:spTree>
    <p:extLst>
      <p:ext uri="{BB962C8B-B14F-4D97-AF65-F5344CB8AC3E}">
        <p14:creationId xmlns:p14="http://schemas.microsoft.com/office/powerpoint/2010/main" val="919274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Things to Consider</a:t>
            </a:r>
            <a:endParaRPr lang="en-US" dirty="0"/>
          </a:p>
        </p:txBody>
      </p:sp>
      <p:sp>
        <p:nvSpPr>
          <p:cNvPr id="3" name="Content Placeholder 2"/>
          <p:cNvSpPr>
            <a:spLocks noGrp="1"/>
          </p:cNvSpPr>
          <p:nvPr>
            <p:ph idx="1"/>
          </p:nvPr>
        </p:nvSpPr>
        <p:spPr/>
        <p:txBody>
          <a:bodyPr/>
          <a:lstStyle/>
          <a:p>
            <a:r>
              <a:rPr lang="en-US" dirty="0" smtClean="0"/>
              <a:t>This is only an estimate, there are several factors that could change this.</a:t>
            </a:r>
          </a:p>
          <a:p>
            <a:pPr lvl="1"/>
            <a:r>
              <a:rPr lang="en-US" dirty="0" smtClean="0"/>
              <a:t>The law could be changed by congress.</a:t>
            </a:r>
          </a:p>
          <a:p>
            <a:pPr lvl="1"/>
            <a:r>
              <a:rPr lang="en-US" dirty="0" smtClean="0"/>
              <a:t>These estimates are based on FY 2018 expenditures.  When FY 19 UBIT is calculated, TAMUs liability could increase or decrease.</a:t>
            </a:r>
          </a:p>
          <a:p>
            <a:pPr lvl="1"/>
            <a:r>
              <a:rPr lang="en-US" dirty="0" smtClean="0"/>
              <a:t>Future liability could fluctuate due to changes in space inventory as well as the greater expense of structured parking. (i.e. Campus Master Plan)</a:t>
            </a:r>
          </a:p>
          <a:p>
            <a:pPr lvl="1"/>
            <a:endParaRPr lang="en-US" dirty="0"/>
          </a:p>
        </p:txBody>
      </p:sp>
    </p:spTree>
    <p:extLst>
      <p:ext uri="{BB962C8B-B14F-4D97-AF65-F5344CB8AC3E}">
        <p14:creationId xmlns:p14="http://schemas.microsoft.com/office/powerpoint/2010/main" val="2401480484"/>
      </p:ext>
    </p:extLst>
  </p:cSld>
  <p:clrMapOvr>
    <a:masterClrMapping/>
  </p:clrMapOvr>
</p:sld>
</file>

<file path=ppt/theme/theme1.xml><?xml version="1.0" encoding="utf-8"?>
<a:theme xmlns:a="http://schemas.openxmlformats.org/drawingml/2006/main" name="1_TStemplate">
  <a:themeElements>
    <a:clrScheme name="A&amp;M Pallette">
      <a:dk1>
        <a:sysClr val="windowText" lastClr="000000"/>
      </a:dk1>
      <a:lt1>
        <a:srgbClr val="FFF2D4"/>
      </a:lt1>
      <a:dk2>
        <a:srgbClr val="003D4D"/>
      </a:dk2>
      <a:lt2>
        <a:srgbClr val="E7DED0"/>
      </a:lt2>
      <a:accent1>
        <a:srgbClr val="836E2C"/>
      </a:accent1>
      <a:accent2>
        <a:srgbClr val="6C491D"/>
      </a:accent2>
      <a:accent3>
        <a:srgbClr val="4F552A"/>
      </a:accent3>
      <a:accent4>
        <a:srgbClr val="B7A66D"/>
      </a:accent4>
      <a:accent5>
        <a:srgbClr val="293E6B"/>
      </a:accent5>
      <a:accent6>
        <a:srgbClr val="BABCBE"/>
      </a:accent6>
      <a:hlink>
        <a:srgbClr val="500000"/>
      </a:hlink>
      <a:folHlink>
        <a:srgbClr val="595959"/>
      </a:folHlink>
    </a:clrScheme>
    <a:fontScheme name="Custom 1">
      <a:majorFont>
        <a:latin typeface="Gill Sans MT"/>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4" id="{E846DBD0-3718-4F60-B10C-1845BE15B178}" vid="{7175CC4B-FE8D-487A-BF70-F88AFE3840C5}"/>
    </a:ext>
  </a:extLst>
</a:theme>
</file>

<file path=docProps/app.xml><?xml version="1.0" encoding="utf-8"?>
<Properties xmlns="http://schemas.openxmlformats.org/officeDocument/2006/extended-properties" xmlns:vt="http://schemas.openxmlformats.org/officeDocument/2006/docPropsVTypes">
  <Template>TSAC presentation 2016 FINAL</Template>
  <TotalTime>293</TotalTime>
  <Words>393</Words>
  <Application>Microsoft Office PowerPoint</Application>
  <PresentationFormat>Widescreen</PresentationFormat>
  <Paragraphs>22</Paragraphs>
  <Slides>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Calibri</vt:lpstr>
      <vt:lpstr>1_TStemplate</vt:lpstr>
      <vt:lpstr>Unrelated Business Income Tax (UBIT) Impact on Reserve Numbered Spaces</vt:lpstr>
      <vt:lpstr>Definition</vt:lpstr>
      <vt:lpstr>How did we get here?</vt:lpstr>
      <vt:lpstr>How do Reserved Numbered Spaces generate UBIT?</vt:lpstr>
      <vt:lpstr>Estimated Impact of Covering the Tax Liability</vt:lpstr>
      <vt:lpstr>Six Year Estimated Rate Schedule (All Factors held Constant)</vt:lpstr>
      <vt:lpstr>Things to Consider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UBIT Impact on Reserve Numbered Spaces</dc:title>
  <dc:creator>Kimball, Kenny M</dc:creator>
  <cp:lastModifiedBy>LeGare, Anne P</cp:lastModifiedBy>
  <cp:revision>19</cp:revision>
  <dcterms:created xsi:type="dcterms:W3CDTF">2019-09-27T21:43:14Z</dcterms:created>
  <dcterms:modified xsi:type="dcterms:W3CDTF">2019-09-30T18:06:07Z</dcterms:modified>
</cp:coreProperties>
</file>