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25" r:id="rId2"/>
  </p:sldMasterIdLst>
  <p:notesMasterIdLst>
    <p:notesMasterId r:id="rId18"/>
  </p:notesMasterIdLst>
  <p:handoutMasterIdLst>
    <p:handoutMasterId r:id="rId19"/>
  </p:handoutMasterIdLst>
  <p:sldIdLst>
    <p:sldId id="259" r:id="rId3"/>
    <p:sldId id="287" r:id="rId4"/>
    <p:sldId id="286" r:id="rId5"/>
    <p:sldId id="292" r:id="rId6"/>
    <p:sldId id="290" r:id="rId7"/>
    <p:sldId id="260" r:id="rId8"/>
    <p:sldId id="291" r:id="rId9"/>
    <p:sldId id="278" r:id="rId10"/>
    <p:sldId id="279" r:id="rId11"/>
    <p:sldId id="281" r:id="rId12"/>
    <p:sldId id="282" r:id="rId13"/>
    <p:sldId id="283" r:id="rId14"/>
    <p:sldId id="285" r:id="rId15"/>
    <p:sldId id="284" r:id="rId16"/>
    <p:sldId id="293"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900FF"/>
    <a:srgbClr val="FF00FF"/>
    <a:srgbClr val="660033"/>
    <a:srgbClr val="500000"/>
    <a:srgbClr val="3399FF"/>
    <a:srgbClr val="333399"/>
    <a:srgbClr val="63BD57"/>
    <a:srgbClr val="00B0F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snapToGrid="0">
      <p:cViewPr varScale="1">
        <p:scale>
          <a:sx n="99" d="100"/>
          <a:sy n="99" d="100"/>
        </p:scale>
        <p:origin x="156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86" d="100"/>
          <a:sy n="86" d="100"/>
        </p:scale>
        <p:origin x="3822"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Fall 2018 Ridership per Bus</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76200">
              <a:noFill/>
            </a:ln>
            <a:effectLst>
              <a:outerShdw blurRad="57150" dist="19050" dir="5400000" algn="ctr" rotWithShape="0">
                <a:srgbClr val="000000">
                  <a:alpha val="63000"/>
                </a:srgbClr>
              </a:outerShdw>
            </a:effectLst>
          </c:spPr>
          <c:invertIfNegative val="0"/>
          <c:dLbls>
            <c:delete val="1"/>
          </c:dLbls>
          <c:cat>
            <c:strRef>
              <c:f>'20180827-20181212_PassengerData'!$A$5:$A$25</c:f>
              <c:strCache>
                <c:ptCount val="21"/>
                <c:pt idx="0">
                  <c:v>01(5)</c:v>
                </c:pt>
                <c:pt idx="1">
                  <c:v>02(1)</c:v>
                </c:pt>
                <c:pt idx="2">
                  <c:v>03(3)</c:v>
                </c:pt>
                <c:pt idx="3">
                  <c:v>04(2)</c:v>
                </c:pt>
                <c:pt idx="4">
                  <c:v>05(4)</c:v>
                </c:pt>
                <c:pt idx="5">
                  <c:v>06(2)</c:v>
                </c:pt>
                <c:pt idx="6">
                  <c:v>08(2)</c:v>
                </c:pt>
                <c:pt idx="7">
                  <c:v>09(3)</c:v>
                </c:pt>
                <c:pt idx="8">
                  <c:v>12(2)</c:v>
                </c:pt>
                <c:pt idx="9">
                  <c:v>15(4)</c:v>
                </c:pt>
                <c:pt idx="10">
                  <c:v>22(3)</c:v>
                </c:pt>
                <c:pt idx="11">
                  <c:v>25(2)</c:v>
                </c:pt>
                <c:pt idx="12">
                  <c:v>26(3)</c:v>
                </c:pt>
                <c:pt idx="13">
                  <c:v>27(4)</c:v>
                </c:pt>
                <c:pt idx="14">
                  <c:v>31(4)</c:v>
                </c:pt>
                <c:pt idx="15">
                  <c:v>34(2)</c:v>
                </c:pt>
                <c:pt idx="16">
                  <c:v>35(5)</c:v>
                </c:pt>
                <c:pt idx="17">
                  <c:v>36(5)</c:v>
                </c:pt>
                <c:pt idx="18">
                  <c:v>40N(3)</c:v>
                </c:pt>
                <c:pt idx="19">
                  <c:v>40S(2)</c:v>
                </c:pt>
                <c:pt idx="20">
                  <c:v>47(3)</c:v>
                </c:pt>
              </c:strCache>
            </c:strRef>
          </c:cat>
          <c:val>
            <c:numRef>
              <c:f>'20180827-20181212_PassengerData'!$D$5:$D$25</c:f>
              <c:numCache>
                <c:formatCode>General</c:formatCode>
                <c:ptCount val="21"/>
                <c:pt idx="0">
                  <c:v>51821.555555555555</c:v>
                </c:pt>
                <c:pt idx="1">
                  <c:v>7924</c:v>
                </c:pt>
                <c:pt idx="2">
                  <c:v>97527</c:v>
                </c:pt>
                <c:pt idx="3">
                  <c:v>58666</c:v>
                </c:pt>
                <c:pt idx="4">
                  <c:v>53760.25</c:v>
                </c:pt>
                <c:pt idx="5">
                  <c:v>61228</c:v>
                </c:pt>
                <c:pt idx="6">
                  <c:v>68973</c:v>
                </c:pt>
                <c:pt idx="7">
                  <c:v>55186</c:v>
                </c:pt>
                <c:pt idx="8">
                  <c:v>37032.5</c:v>
                </c:pt>
                <c:pt idx="9">
                  <c:v>56010.285714285717</c:v>
                </c:pt>
                <c:pt idx="10">
                  <c:v>42298.333333333336</c:v>
                </c:pt>
                <c:pt idx="11">
                  <c:v>28712.5</c:v>
                </c:pt>
                <c:pt idx="12">
                  <c:v>48224.333333333336</c:v>
                </c:pt>
                <c:pt idx="13">
                  <c:v>56369.714285714283</c:v>
                </c:pt>
                <c:pt idx="14">
                  <c:v>49064.285714285717</c:v>
                </c:pt>
                <c:pt idx="15">
                  <c:v>30255.5</c:v>
                </c:pt>
                <c:pt idx="16">
                  <c:v>52484</c:v>
                </c:pt>
                <c:pt idx="17">
                  <c:v>65136.888888888891</c:v>
                </c:pt>
                <c:pt idx="18">
                  <c:v>40855.666666666664</c:v>
                </c:pt>
                <c:pt idx="19">
                  <c:v>18806.5</c:v>
                </c:pt>
                <c:pt idx="20">
                  <c:v>15173.333333333334</c:v>
                </c:pt>
              </c:numCache>
            </c:numRef>
          </c:val>
          <c:extLst>
            <c:ext xmlns:c16="http://schemas.microsoft.com/office/drawing/2014/chart" uri="{C3380CC4-5D6E-409C-BE32-E72D297353CC}">
              <c16:uniqueId val="{00000000-3F14-4B1A-AD60-B939053EE0AF}"/>
            </c:ext>
          </c:extLst>
        </c:ser>
        <c:dLbls>
          <c:dLblPos val="ctr"/>
          <c:showLegendKey val="0"/>
          <c:showVal val="1"/>
          <c:showCatName val="0"/>
          <c:showSerName val="0"/>
          <c:showPercent val="0"/>
          <c:showBubbleSize val="0"/>
        </c:dLbls>
        <c:gapWidth val="122"/>
        <c:overlap val="100"/>
        <c:axId val="342762704"/>
        <c:axId val="342765616"/>
      </c:barChart>
      <c:catAx>
        <c:axId val="34276270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42765616"/>
        <c:crosses val="autoZero"/>
        <c:auto val="1"/>
        <c:lblAlgn val="ctr"/>
        <c:lblOffset val="100"/>
        <c:noMultiLvlLbl val="0"/>
      </c:catAx>
      <c:valAx>
        <c:axId val="342765616"/>
        <c:scaling>
          <c:orientation val="minMax"/>
        </c:scaling>
        <c:delete val="0"/>
        <c:axPos val="l"/>
        <c:majorGridlines>
          <c:spPr>
            <a:ln w="12700"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4276270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v>FY19</c:v>
          </c:tx>
          <c:spPr>
            <a:ln w="57150" cap="rnd">
              <a:solidFill>
                <a:srgbClr val="002060"/>
              </a:solidFill>
              <a:round/>
            </a:ln>
            <a:effectLst/>
          </c:spPr>
          <c:marker>
            <c:symbol val="circle"/>
            <c:size val="5"/>
            <c:spPr>
              <a:solidFill>
                <a:srgbClr val="FF0000"/>
              </a:solidFill>
              <a:ln w="57150">
                <a:solidFill>
                  <a:srgbClr val="002060"/>
                </a:solidFill>
              </a:ln>
              <a:effectLst/>
            </c:spPr>
          </c:marker>
          <c:val>
            <c:numRef>
              <c:f>Sheet1!$I$62:$I$65</c:f>
              <c:numCache>
                <c:formatCode>General</c:formatCode>
                <c:ptCount val="4"/>
                <c:pt idx="0">
                  <c:v>1011132</c:v>
                </c:pt>
                <c:pt idx="1">
                  <c:v>1041955</c:v>
                </c:pt>
                <c:pt idx="2">
                  <c:v>765626</c:v>
                </c:pt>
                <c:pt idx="3">
                  <c:v>226188</c:v>
                </c:pt>
              </c:numCache>
            </c:numRef>
          </c:val>
          <c:smooth val="0"/>
          <c:extLst>
            <c:ext xmlns:c16="http://schemas.microsoft.com/office/drawing/2014/chart" uri="{C3380CC4-5D6E-409C-BE32-E72D297353CC}">
              <c16:uniqueId val="{00000000-E256-4AEA-90B0-0BAADC50608F}"/>
            </c:ext>
          </c:extLst>
        </c:ser>
        <c:ser>
          <c:idx val="0"/>
          <c:order val="1"/>
          <c:tx>
            <c:v>FY18</c:v>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Sheet1!$A$43:$A$54</c:f>
              <c:strCache>
                <c:ptCount val="12"/>
                <c:pt idx="0">
                  <c:v>sept</c:v>
                </c:pt>
                <c:pt idx="1">
                  <c:v>oct</c:v>
                </c:pt>
                <c:pt idx="2">
                  <c:v>nov</c:v>
                </c:pt>
                <c:pt idx="3">
                  <c:v>dec</c:v>
                </c:pt>
                <c:pt idx="4">
                  <c:v>jan</c:v>
                </c:pt>
                <c:pt idx="5">
                  <c:v>feb</c:v>
                </c:pt>
                <c:pt idx="6">
                  <c:v>mar</c:v>
                </c:pt>
                <c:pt idx="7">
                  <c:v>apr</c:v>
                </c:pt>
                <c:pt idx="8">
                  <c:v>may</c:v>
                </c:pt>
                <c:pt idx="9">
                  <c:v>june</c:v>
                </c:pt>
                <c:pt idx="10">
                  <c:v>july</c:v>
                </c:pt>
                <c:pt idx="11">
                  <c:v>august</c:v>
                </c:pt>
              </c:strCache>
            </c:strRef>
          </c:cat>
          <c:val>
            <c:numRef>
              <c:f>Sheet1!$I$43:$I$54</c:f>
              <c:numCache>
                <c:formatCode>General</c:formatCode>
                <c:ptCount val="12"/>
                <c:pt idx="0">
                  <c:v>1118294</c:v>
                </c:pt>
                <c:pt idx="1">
                  <c:v>1061064</c:v>
                </c:pt>
                <c:pt idx="2">
                  <c:v>875914</c:v>
                </c:pt>
                <c:pt idx="3">
                  <c:v>298946</c:v>
                </c:pt>
                <c:pt idx="4">
                  <c:v>592312</c:v>
                </c:pt>
                <c:pt idx="5">
                  <c:v>903654</c:v>
                </c:pt>
                <c:pt idx="6">
                  <c:v>651382</c:v>
                </c:pt>
                <c:pt idx="7">
                  <c:v>822557</c:v>
                </c:pt>
                <c:pt idx="8">
                  <c:v>185890</c:v>
                </c:pt>
                <c:pt idx="9">
                  <c:v>105674</c:v>
                </c:pt>
                <c:pt idx="10" formatCode="#,##0">
                  <c:v>96651</c:v>
                </c:pt>
                <c:pt idx="11">
                  <c:v>353460</c:v>
                </c:pt>
              </c:numCache>
            </c:numRef>
          </c:val>
          <c:smooth val="0"/>
          <c:extLst>
            <c:ext xmlns:c16="http://schemas.microsoft.com/office/drawing/2014/chart" uri="{C3380CC4-5D6E-409C-BE32-E72D297353CC}">
              <c16:uniqueId val="{00000001-E256-4AEA-90B0-0BAADC50608F}"/>
            </c:ext>
          </c:extLst>
        </c:ser>
        <c:ser>
          <c:idx val="1"/>
          <c:order val="2"/>
          <c:tx>
            <c:v>FY17</c:v>
          </c:tx>
          <c:spPr>
            <a:ln w="57150" cap="rnd">
              <a:solidFill>
                <a:schemeClr val="accent2"/>
              </a:solidFill>
              <a:round/>
            </a:ln>
            <a:effectLst/>
          </c:spPr>
          <c:marker>
            <c:symbol val="circle"/>
            <c:size val="5"/>
            <c:spPr>
              <a:solidFill>
                <a:schemeClr val="accent2"/>
              </a:solidFill>
              <a:ln w="57150">
                <a:solidFill>
                  <a:schemeClr val="accent2"/>
                </a:solidFill>
              </a:ln>
              <a:effectLst/>
            </c:spPr>
          </c:marker>
          <c:val>
            <c:numRef>
              <c:f>Sheet1!$I$24:$I$35</c:f>
              <c:numCache>
                <c:formatCode>General</c:formatCode>
                <c:ptCount val="12"/>
                <c:pt idx="0">
                  <c:v>1324645</c:v>
                </c:pt>
                <c:pt idx="1">
                  <c:v>1136880</c:v>
                </c:pt>
                <c:pt idx="2">
                  <c:v>946514</c:v>
                </c:pt>
                <c:pt idx="3">
                  <c:v>358610</c:v>
                </c:pt>
                <c:pt idx="4">
                  <c:v>626744</c:v>
                </c:pt>
                <c:pt idx="5">
                  <c:v>972917</c:v>
                </c:pt>
                <c:pt idx="6">
                  <c:v>805256</c:v>
                </c:pt>
                <c:pt idx="7">
                  <c:v>839885</c:v>
                </c:pt>
                <c:pt idx="8">
                  <c:v>249001</c:v>
                </c:pt>
                <c:pt idx="9">
                  <c:v>134764</c:v>
                </c:pt>
                <c:pt idx="10" formatCode="#,##0">
                  <c:v>108886</c:v>
                </c:pt>
                <c:pt idx="11">
                  <c:v>246290</c:v>
                </c:pt>
              </c:numCache>
            </c:numRef>
          </c:val>
          <c:smooth val="0"/>
          <c:extLst>
            <c:ext xmlns:c16="http://schemas.microsoft.com/office/drawing/2014/chart" uri="{C3380CC4-5D6E-409C-BE32-E72D297353CC}">
              <c16:uniqueId val="{00000002-E256-4AEA-90B0-0BAADC50608F}"/>
            </c:ext>
          </c:extLst>
        </c:ser>
        <c:ser>
          <c:idx val="2"/>
          <c:order val="3"/>
          <c:tx>
            <c:v>FY16</c:v>
          </c:tx>
          <c:spPr>
            <a:ln w="57150" cap="rnd">
              <a:solidFill>
                <a:schemeClr val="accent3"/>
              </a:solidFill>
              <a:round/>
            </a:ln>
            <a:effectLst/>
          </c:spPr>
          <c:marker>
            <c:symbol val="circle"/>
            <c:size val="5"/>
            <c:spPr>
              <a:solidFill>
                <a:schemeClr val="accent3"/>
              </a:solidFill>
              <a:ln w="57150">
                <a:solidFill>
                  <a:schemeClr val="accent3"/>
                </a:solidFill>
              </a:ln>
              <a:effectLst/>
            </c:spPr>
          </c:marker>
          <c:val>
            <c:numRef>
              <c:f>Sheet1!$I$5:$I$16</c:f>
              <c:numCache>
                <c:formatCode>General</c:formatCode>
                <c:ptCount val="12"/>
                <c:pt idx="0">
                  <c:v>1378529</c:v>
                </c:pt>
                <c:pt idx="1">
                  <c:v>1157623</c:v>
                </c:pt>
                <c:pt idx="2">
                  <c:v>750484</c:v>
                </c:pt>
                <c:pt idx="3">
                  <c:v>475922</c:v>
                </c:pt>
                <c:pt idx="4">
                  <c:v>495072</c:v>
                </c:pt>
                <c:pt idx="5">
                  <c:v>969822</c:v>
                </c:pt>
                <c:pt idx="6">
                  <c:v>740959</c:v>
                </c:pt>
                <c:pt idx="7">
                  <c:v>851035</c:v>
                </c:pt>
                <c:pt idx="8">
                  <c:v>229688</c:v>
                </c:pt>
                <c:pt idx="9">
                  <c:v>149128</c:v>
                </c:pt>
                <c:pt idx="10" formatCode="#,##0">
                  <c:v>122248</c:v>
                </c:pt>
                <c:pt idx="11">
                  <c:v>331504</c:v>
                </c:pt>
              </c:numCache>
            </c:numRef>
          </c:val>
          <c:smooth val="0"/>
          <c:extLst>
            <c:ext xmlns:c16="http://schemas.microsoft.com/office/drawing/2014/chart" uri="{C3380CC4-5D6E-409C-BE32-E72D297353CC}">
              <c16:uniqueId val="{00000003-E256-4AEA-90B0-0BAADC50608F}"/>
            </c:ext>
          </c:extLst>
        </c:ser>
        <c:dLbls>
          <c:showLegendKey val="0"/>
          <c:showVal val="0"/>
          <c:showCatName val="0"/>
          <c:showSerName val="0"/>
          <c:showPercent val="0"/>
          <c:showBubbleSize val="0"/>
        </c:dLbls>
        <c:marker val="1"/>
        <c:smooth val="0"/>
        <c:axId val="342413952"/>
        <c:axId val="342413536"/>
      </c:lineChart>
      <c:catAx>
        <c:axId val="34241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413536"/>
        <c:crosses val="autoZero"/>
        <c:auto val="1"/>
        <c:lblAlgn val="ctr"/>
        <c:lblOffset val="100"/>
        <c:noMultiLvlLbl val="0"/>
      </c:catAx>
      <c:valAx>
        <c:axId val="34241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41395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04" tIns="46653" rIns="93304" bIns="46653" rtlCol="0"/>
          <a:lstStyle>
            <a:lvl1pPr algn="l">
              <a:defRPr sz="1200"/>
            </a:lvl1pPr>
          </a:lstStyle>
          <a:p>
            <a:endParaRPr lang="en-US"/>
          </a:p>
        </p:txBody>
      </p:sp>
      <p:sp>
        <p:nvSpPr>
          <p:cNvPr id="3" name="Date Placeholder 2"/>
          <p:cNvSpPr>
            <a:spLocks noGrp="1"/>
          </p:cNvSpPr>
          <p:nvPr>
            <p:ph type="dt" sz="quarter" idx="1"/>
          </p:nvPr>
        </p:nvSpPr>
        <p:spPr>
          <a:xfrm>
            <a:off x="3978131" y="0"/>
            <a:ext cx="3043344" cy="465455"/>
          </a:xfrm>
          <a:prstGeom prst="rect">
            <a:avLst/>
          </a:prstGeom>
        </p:spPr>
        <p:txBody>
          <a:bodyPr vert="horz" lIns="93304" tIns="46653" rIns="93304" bIns="46653" rtlCol="0"/>
          <a:lstStyle>
            <a:lvl1pPr algn="r">
              <a:defRPr sz="1200"/>
            </a:lvl1pPr>
          </a:lstStyle>
          <a:p>
            <a:fld id="{18DD817B-AD17-4D60-A846-5C83ECC243B6}" type="datetimeFigureOut">
              <a:rPr lang="en-US" smtClean="0"/>
              <a:t>1/23/2019</a:t>
            </a:fld>
            <a:endParaRPr lang="en-US"/>
          </a:p>
        </p:txBody>
      </p:sp>
      <p:sp>
        <p:nvSpPr>
          <p:cNvPr id="4" name="Footer Placeholder 3"/>
          <p:cNvSpPr>
            <a:spLocks noGrp="1"/>
          </p:cNvSpPr>
          <p:nvPr>
            <p:ph type="ftr" sz="quarter" idx="2"/>
          </p:nvPr>
        </p:nvSpPr>
        <p:spPr>
          <a:xfrm>
            <a:off x="0" y="8842030"/>
            <a:ext cx="3043344" cy="465455"/>
          </a:xfrm>
          <a:prstGeom prst="rect">
            <a:avLst/>
          </a:prstGeom>
        </p:spPr>
        <p:txBody>
          <a:bodyPr vert="horz" lIns="93304" tIns="46653" rIns="93304" bIns="46653" rtlCol="0" anchor="b"/>
          <a:lstStyle>
            <a:lvl1pPr algn="l">
              <a:defRPr sz="1200"/>
            </a:lvl1pPr>
          </a:lstStyle>
          <a:p>
            <a:endParaRPr lang="en-US"/>
          </a:p>
        </p:txBody>
      </p:sp>
      <p:sp>
        <p:nvSpPr>
          <p:cNvPr id="5" name="Slide Number Placeholder 4"/>
          <p:cNvSpPr>
            <a:spLocks noGrp="1"/>
          </p:cNvSpPr>
          <p:nvPr>
            <p:ph type="sldNum" sz="quarter" idx="3"/>
          </p:nvPr>
        </p:nvSpPr>
        <p:spPr>
          <a:xfrm>
            <a:off x="3978131" y="8842030"/>
            <a:ext cx="3043344" cy="465455"/>
          </a:xfrm>
          <a:prstGeom prst="rect">
            <a:avLst/>
          </a:prstGeom>
        </p:spPr>
        <p:txBody>
          <a:bodyPr vert="horz" lIns="93304" tIns="46653" rIns="93304" bIns="46653" rtlCol="0" anchor="b"/>
          <a:lstStyle>
            <a:lvl1pPr algn="r">
              <a:defRPr sz="1200"/>
            </a:lvl1pPr>
          </a:lstStyle>
          <a:p>
            <a:fld id="{D874776A-C499-487E-AE4B-09033E86E583}" type="slidenum">
              <a:rPr lang="en-US" smtClean="0"/>
              <a:t>‹#›</a:t>
            </a:fld>
            <a:endParaRPr lang="en-US"/>
          </a:p>
        </p:txBody>
      </p:sp>
    </p:spTree>
    <p:extLst>
      <p:ext uri="{BB962C8B-B14F-4D97-AF65-F5344CB8AC3E}">
        <p14:creationId xmlns:p14="http://schemas.microsoft.com/office/powerpoint/2010/main" val="2106919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04" tIns="46653" rIns="93304" bIns="46653" rtlCol="0"/>
          <a:lstStyle>
            <a:lvl1pPr algn="l">
              <a:defRPr sz="1200"/>
            </a:lvl1pPr>
          </a:lstStyle>
          <a:p>
            <a:endParaRPr lang="en-US"/>
          </a:p>
        </p:txBody>
      </p:sp>
      <p:sp>
        <p:nvSpPr>
          <p:cNvPr id="3" name="Date Placeholder 2"/>
          <p:cNvSpPr>
            <a:spLocks noGrp="1"/>
          </p:cNvSpPr>
          <p:nvPr>
            <p:ph type="dt" idx="1"/>
          </p:nvPr>
        </p:nvSpPr>
        <p:spPr>
          <a:xfrm>
            <a:off x="3978131" y="0"/>
            <a:ext cx="3043344" cy="465455"/>
          </a:xfrm>
          <a:prstGeom prst="rect">
            <a:avLst/>
          </a:prstGeom>
        </p:spPr>
        <p:txBody>
          <a:bodyPr vert="horz" lIns="93304" tIns="46653" rIns="93304" bIns="46653" rtlCol="0"/>
          <a:lstStyle>
            <a:lvl1pPr algn="r">
              <a:defRPr sz="1200"/>
            </a:lvl1pPr>
          </a:lstStyle>
          <a:p>
            <a:fld id="{412B6AD9-BD69-4A28-825D-17F4B7E86867}" type="datetimeFigureOut">
              <a:rPr lang="en-US" smtClean="0"/>
              <a:t>1/23/2019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4" tIns="46653" rIns="93304" bIns="46653"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04" tIns="46653" rIns="93304" bIns="466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04" tIns="46653" rIns="93304" bIns="46653"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04" tIns="46653" rIns="93304" bIns="46653" rtlCol="0" anchor="b"/>
          <a:lstStyle>
            <a:lvl1pPr algn="r">
              <a:defRPr sz="1200"/>
            </a:lvl1pPr>
          </a:lstStyle>
          <a:p>
            <a:fld id="{27D81510-F5CC-41FC-83DD-FED76C2F5589}" type="slidenum">
              <a:rPr lang="en-US" smtClean="0"/>
              <a:t>‹#›</a:t>
            </a:fld>
            <a:endParaRPr lang="en-US"/>
          </a:p>
        </p:txBody>
      </p:sp>
    </p:spTree>
    <p:extLst>
      <p:ext uri="{BB962C8B-B14F-4D97-AF65-F5344CB8AC3E}">
        <p14:creationId xmlns:p14="http://schemas.microsoft.com/office/powerpoint/2010/main" val="1209414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1</a:t>
            </a:fld>
            <a:endParaRPr lang="en-US"/>
          </a:p>
        </p:txBody>
      </p:sp>
    </p:spTree>
    <p:extLst>
      <p:ext uri="{BB962C8B-B14F-4D97-AF65-F5344CB8AC3E}">
        <p14:creationId xmlns:p14="http://schemas.microsoft.com/office/powerpoint/2010/main" val="228667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logic about combining 03 and 09.</a:t>
            </a:r>
          </a:p>
          <a:p>
            <a:endParaRPr lang="en-US" dirty="0" smtClean="0"/>
          </a:p>
          <a:p>
            <a:r>
              <a:rPr lang="en-US" dirty="0" smtClean="0"/>
              <a:t>White creek</a:t>
            </a:r>
            <a:r>
              <a:rPr lang="en-US" baseline="0" dirty="0" smtClean="0"/>
              <a:t> has peaks and valleys that should allow us to serve both areas better.  Will provide more frequent service and should allow better service</a:t>
            </a:r>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10</a:t>
            </a:fld>
            <a:endParaRPr lang="en-US"/>
          </a:p>
        </p:txBody>
      </p:sp>
    </p:spTree>
    <p:extLst>
      <p:ext uri="{BB962C8B-B14F-4D97-AF65-F5344CB8AC3E}">
        <p14:creationId xmlns:p14="http://schemas.microsoft.com/office/powerpoint/2010/main" val="2740079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smtClean="0"/>
              <a:t>Large undergraduate classes</a:t>
            </a:r>
            <a:r>
              <a:rPr lang="en-US" baseline="0" dirty="0" smtClean="0"/>
              <a:t> </a:t>
            </a:r>
            <a:r>
              <a:rPr lang="en-US" dirty="0" smtClean="0"/>
              <a:t>that create</a:t>
            </a:r>
            <a:r>
              <a:rPr lang="en-US" baseline="0" dirty="0" smtClean="0"/>
              <a:t> large passenger loads at one time needing to ride back to main campus.  </a:t>
            </a:r>
            <a:r>
              <a:rPr lang="en-US" dirty="0" smtClean="0"/>
              <a:t>Needs more frequent service</a:t>
            </a:r>
            <a:r>
              <a:rPr lang="en-US" baseline="0" dirty="0" smtClean="0"/>
              <a:t> to help disperse passenger loads.</a:t>
            </a:r>
            <a:endParaRPr lang="en-US" dirty="0" smtClean="0"/>
          </a:p>
          <a:p>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11</a:t>
            </a:fld>
            <a:endParaRPr lang="en-US"/>
          </a:p>
        </p:txBody>
      </p:sp>
    </p:spTree>
    <p:extLst>
      <p:ext uri="{BB962C8B-B14F-4D97-AF65-F5344CB8AC3E}">
        <p14:creationId xmlns:p14="http://schemas.microsoft.com/office/powerpoint/2010/main" val="1952130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Looked at Passenger loads on</a:t>
            </a:r>
            <a:r>
              <a:rPr lang="en-US" baseline="0" dirty="0" smtClean="0"/>
              <a:t> both and times that they occur and the peaks are offset to allow for better service</a:t>
            </a:r>
          </a:p>
          <a:p>
            <a:endParaRPr lang="en-US" baseline="0" dirty="0" smtClean="0"/>
          </a:p>
          <a:p>
            <a:r>
              <a:rPr lang="en-US" baseline="0" dirty="0" smtClean="0"/>
              <a:t>Making this change, we believe this will work better and we will monitor to see if more service is needed at peak times.</a:t>
            </a:r>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12</a:t>
            </a:fld>
            <a:endParaRPr lang="en-US"/>
          </a:p>
        </p:txBody>
      </p:sp>
    </p:spTree>
    <p:extLst>
      <p:ext uri="{BB962C8B-B14F-4D97-AF65-F5344CB8AC3E}">
        <p14:creationId xmlns:p14="http://schemas.microsoft.com/office/powerpoint/2010/main" val="366768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room on Route 01 for added capacity, we will monitor and make changes to service as necessary</a:t>
            </a:r>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13</a:t>
            </a:fld>
            <a:endParaRPr lang="en-US"/>
          </a:p>
        </p:txBody>
      </p:sp>
    </p:spTree>
    <p:extLst>
      <p:ext uri="{BB962C8B-B14F-4D97-AF65-F5344CB8AC3E}">
        <p14:creationId xmlns:p14="http://schemas.microsoft.com/office/powerpoint/2010/main" val="122804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at this graph, historically, you will see the trend in ridership for the fall and the spring.  You’ll see that the first 2 months of the fall start off at a peak service and the rest of the school year goes down from that point. We propose that we start off the beginning of the fall semester with added service and as ridership reduces, we will reduce service to match.  With our data we can see where ridership falls off at certain times of the day on different routes.  This change may be reduced service during the day or later in the evening.  Ridership data will dictate where we would reduce our service hours. </a:t>
            </a:r>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14</a:t>
            </a:fld>
            <a:endParaRPr lang="en-US"/>
          </a:p>
        </p:txBody>
      </p:sp>
    </p:spTree>
    <p:extLst>
      <p:ext uri="{BB962C8B-B14F-4D97-AF65-F5344CB8AC3E}">
        <p14:creationId xmlns:p14="http://schemas.microsoft.com/office/powerpoint/2010/main" val="215682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81510-F5CC-41FC-83DD-FED76C2F5589}" type="slidenum">
              <a:rPr lang="en-US" smtClean="0"/>
              <a:t>15</a:t>
            </a:fld>
            <a:endParaRPr lang="en-US"/>
          </a:p>
        </p:txBody>
      </p:sp>
    </p:spTree>
    <p:extLst>
      <p:ext uri="{BB962C8B-B14F-4D97-AF65-F5344CB8AC3E}">
        <p14:creationId xmlns:p14="http://schemas.microsoft.com/office/powerpoint/2010/main" val="107768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81510-F5CC-41FC-83DD-FED76C2F5589}" type="slidenum">
              <a:rPr lang="en-US" smtClean="0"/>
              <a:t>2</a:t>
            </a:fld>
            <a:endParaRPr lang="en-US"/>
          </a:p>
        </p:txBody>
      </p:sp>
    </p:spTree>
    <p:extLst>
      <p:ext uri="{BB962C8B-B14F-4D97-AF65-F5344CB8AC3E}">
        <p14:creationId xmlns:p14="http://schemas.microsoft.com/office/powerpoint/2010/main" val="355409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81510-F5CC-41FC-83DD-FED76C2F5589}" type="slidenum">
              <a:rPr lang="en-US" smtClean="0"/>
              <a:t>3</a:t>
            </a:fld>
            <a:endParaRPr lang="en-US"/>
          </a:p>
        </p:txBody>
      </p:sp>
    </p:spTree>
    <p:extLst>
      <p:ext uri="{BB962C8B-B14F-4D97-AF65-F5344CB8AC3E}">
        <p14:creationId xmlns:p14="http://schemas.microsoft.com/office/powerpoint/2010/main" val="12239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4</a:t>
            </a:fld>
            <a:endParaRPr lang="en-US"/>
          </a:p>
        </p:txBody>
      </p:sp>
    </p:spTree>
    <p:extLst>
      <p:ext uri="{BB962C8B-B14F-4D97-AF65-F5344CB8AC3E}">
        <p14:creationId xmlns:p14="http://schemas.microsoft.com/office/powerpoint/2010/main" val="367676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Ridership by bus, over</a:t>
            </a:r>
            <a:r>
              <a:rPr lang="en-US" baseline="0" dirty="0" smtClean="0"/>
              <a:t> 3 million passengers in the fall</a:t>
            </a:r>
          </a:p>
          <a:p>
            <a:endParaRPr lang="en-US" baseline="0" dirty="0" smtClean="0"/>
          </a:p>
          <a:p>
            <a:r>
              <a:rPr lang="en-US" baseline="0" dirty="0" smtClean="0"/>
              <a:t>By looking at this ridership per bus, we can see where our buses are being underutilized or overloaded.  The average ridership per bus is about 46,000.  From looking at this we can see that we can create some efficiencies from combining 34 and 40S.  Also, we may be able to help the overloading of route 03 by making it more efficient by combining 03 and 09.</a:t>
            </a:r>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5</a:t>
            </a:fld>
            <a:endParaRPr lang="en-US"/>
          </a:p>
        </p:txBody>
      </p:sp>
    </p:spTree>
    <p:extLst>
      <p:ext uri="{BB962C8B-B14F-4D97-AF65-F5344CB8AC3E}">
        <p14:creationId xmlns:p14="http://schemas.microsoft.com/office/powerpoint/2010/main" val="194835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smtClean="0"/>
              <a:t>Split route</a:t>
            </a:r>
            <a:r>
              <a:rPr lang="en-US" baseline="0" dirty="0" smtClean="0"/>
              <a:t> 40 due to construction, learned that efficiency of 40N is desirable.  Route 40 services south </a:t>
            </a:r>
            <a:r>
              <a:rPr lang="en-US" baseline="0" dirty="0" err="1" smtClean="0"/>
              <a:t>holleman</a:t>
            </a:r>
            <a:r>
              <a:rPr lang="en-US" baseline="0" dirty="0" smtClean="0"/>
              <a:t>.  40S is not efficient as stand alone.  </a:t>
            </a:r>
            <a:endParaRPr lang="en-US" dirty="0" smtClean="0"/>
          </a:p>
          <a:p>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6</a:t>
            </a:fld>
            <a:endParaRPr lang="en-US"/>
          </a:p>
        </p:txBody>
      </p:sp>
    </p:spTree>
    <p:extLst>
      <p:ext uri="{BB962C8B-B14F-4D97-AF65-F5344CB8AC3E}">
        <p14:creationId xmlns:p14="http://schemas.microsoft.com/office/powerpoint/2010/main" val="210369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7</a:t>
            </a:fld>
            <a:endParaRPr lang="en-US"/>
          </a:p>
        </p:txBody>
      </p:sp>
    </p:spTree>
    <p:extLst>
      <p:ext uri="{BB962C8B-B14F-4D97-AF65-F5344CB8AC3E}">
        <p14:creationId xmlns:p14="http://schemas.microsoft.com/office/powerpoint/2010/main" val="427369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smtClean="0"/>
              <a:t>40s</a:t>
            </a:r>
            <a:r>
              <a:rPr lang="en-US" baseline="0" dirty="0" smtClean="0"/>
              <a:t> is a growing area and we want to add it to 34 to balance both routes, making them as one and more efficient.</a:t>
            </a:r>
            <a:endParaRPr lang="en-US" dirty="0" smtClean="0"/>
          </a:p>
          <a:p>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8</a:t>
            </a:fld>
            <a:endParaRPr lang="en-US"/>
          </a:p>
        </p:txBody>
      </p:sp>
    </p:spTree>
    <p:extLst>
      <p:ext uri="{BB962C8B-B14F-4D97-AF65-F5344CB8AC3E}">
        <p14:creationId xmlns:p14="http://schemas.microsoft.com/office/powerpoint/2010/main" val="102271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a:t>
            </a:r>
            <a:r>
              <a:rPr lang="en-US" baseline="0" dirty="0" smtClean="0"/>
              <a:t> route could be used in the future to serve HEB.  We will monitor this combined route to ensure it is running efficiently with 3 buses.</a:t>
            </a:r>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9</a:t>
            </a:fld>
            <a:endParaRPr lang="en-US"/>
          </a:p>
        </p:txBody>
      </p:sp>
    </p:spTree>
    <p:extLst>
      <p:ext uri="{BB962C8B-B14F-4D97-AF65-F5344CB8AC3E}">
        <p14:creationId xmlns:p14="http://schemas.microsoft.com/office/powerpoint/2010/main" val="206528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0025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3EA8BF8-5BB6-4659-9D88-5D19F0345A84}" type="datetimeFigureOut">
              <a:rPr lang="en-US" smtClean="0"/>
              <a:t>1/23/2019</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256909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23EA8BF8-5BB6-4659-9D88-5D19F0345A84}" type="datetimeFigureOut">
              <a:rPr lang="en-US" smtClean="0"/>
              <a:t>1/23/2019</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248286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3EA8BF8-5BB6-4659-9D88-5D19F0345A84}" type="datetimeFigureOut">
              <a:rPr lang="en-US" smtClean="0"/>
              <a:t>1/23/2019</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700967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3EA8BF8-5BB6-4659-9D88-5D19F0345A84}" type="datetimeFigureOut">
              <a:rPr lang="en-US" smtClean="0"/>
              <a:t>1/23/2019</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2211833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3EA8BF8-5BB6-4659-9D88-5D19F0345A84}" type="datetimeFigureOut">
              <a:rPr lang="en-US" smtClean="0"/>
              <a:t>1/23/2019</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98593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3EA8BF8-5BB6-4659-9D88-5D19F0345A84}" type="datetimeFigureOut">
              <a:rPr lang="en-US" smtClean="0"/>
              <a:t>1/23/2019</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96256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EA8BF8-5BB6-4659-9D88-5D19F0345A84}" type="datetimeFigureOut">
              <a:rPr lang="en-US" smtClean="0"/>
              <a:t>1/23/2019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1910868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EA8BF8-5BB6-4659-9D88-5D19F0345A84}" type="datetimeFigureOut">
              <a:rPr lang="en-US" smtClean="0"/>
              <a:t>1/23/2019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381386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3295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829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4924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286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8825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EA8BF8-5BB6-4659-9D88-5D19F0345A84}" type="datetimeFigureOut">
              <a:rPr lang="en-US" smtClean="0"/>
              <a:t>1/23/2019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370560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EA8BF8-5BB6-4659-9D88-5D19F0345A84}" type="datetimeFigureOut">
              <a:rPr lang="en-US" smtClean="0"/>
              <a:t>1/23/2019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284520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EA8BF8-5BB6-4659-9D88-5D19F0345A84}" type="datetimeFigureOut">
              <a:rPr lang="en-US" smtClean="0"/>
              <a:t>1/23/2019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3428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hape 638"/>
          <p:cNvSpPr/>
          <p:nvPr userDrawn="1"/>
        </p:nvSpPr>
        <p:spPr>
          <a:xfrm flipV="1">
            <a:off x="6180364" y="6557108"/>
            <a:ext cx="2963635" cy="300892"/>
          </a:xfrm>
          <a:prstGeom prst="rect">
            <a:avLst/>
          </a:prstGeom>
          <a:solidFill>
            <a:srgbClr val="660033"/>
          </a:solidFill>
          <a:ln>
            <a:noFill/>
          </a:ln>
        </p:spPr>
        <p:txBody>
          <a:bodyPr lIns="68569" tIns="34275" rIns="68569" bIns="34275" anchor="ctr" anchorCtr="0">
            <a:noAutofit/>
          </a:bodyPr>
          <a:lstStyle/>
          <a:p>
            <a:pPr algn="ctr"/>
            <a:endParaRPr sz="1350">
              <a:solidFill>
                <a:srgbClr val="FFFFFF"/>
              </a:solidFill>
              <a:ea typeface="Calibri"/>
              <a:cs typeface="Calibri"/>
              <a:sym typeface="Calibri"/>
            </a:endParaRPr>
          </a:p>
        </p:txBody>
      </p:sp>
      <p:sp>
        <p:nvSpPr>
          <p:cNvPr id="12" name="Shape 638"/>
          <p:cNvSpPr/>
          <p:nvPr userDrawn="1"/>
        </p:nvSpPr>
        <p:spPr>
          <a:xfrm>
            <a:off x="0" y="1042643"/>
            <a:ext cx="5486400" cy="349250"/>
          </a:xfrm>
          <a:prstGeom prst="rect">
            <a:avLst/>
          </a:prstGeom>
          <a:solidFill>
            <a:srgbClr val="660033"/>
          </a:solidFill>
          <a:ln>
            <a:noFill/>
          </a:ln>
        </p:spPr>
        <p:txBody>
          <a:bodyPr lIns="68569" tIns="34275" rIns="68569" bIns="34275" anchor="ctr" anchorCtr="0">
            <a:noAutofit/>
          </a:bodyPr>
          <a:lstStyle/>
          <a:p>
            <a:pPr algn="ctr"/>
            <a:endParaRPr sz="1350">
              <a:solidFill>
                <a:srgbClr val="FFFFFF"/>
              </a:solidFill>
              <a:ea typeface="Calibri"/>
              <a:cs typeface="Calibri"/>
              <a:sym typeface="Calibri"/>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629" y="23445"/>
            <a:ext cx="3376247" cy="992793"/>
          </a:xfrm>
          <a:prstGeom prst="rect">
            <a:avLst/>
          </a:prstGeom>
        </p:spPr>
      </p:pic>
      <p:sp>
        <p:nvSpPr>
          <p:cNvPr id="5" name="Rectangle 4"/>
          <p:cNvSpPr/>
          <p:nvPr userDrawn="1"/>
        </p:nvSpPr>
        <p:spPr>
          <a:xfrm>
            <a:off x="6180363" y="6557108"/>
            <a:ext cx="122463" cy="309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6674301" y="6522888"/>
            <a:ext cx="2098222" cy="369332"/>
          </a:xfrm>
          <a:prstGeom prst="rect">
            <a:avLst/>
          </a:prstGeom>
          <a:noFill/>
        </p:spPr>
        <p:txBody>
          <a:bodyPr wrap="square" rtlCol="0">
            <a:spAutoFit/>
          </a:bodyPr>
          <a:lstStyle/>
          <a:p>
            <a:pPr algn="ctr"/>
            <a:r>
              <a:rPr lang="en-US" sz="1800" b="1" dirty="0" smtClean="0">
                <a:solidFill>
                  <a:schemeClr val="bg1">
                    <a:lumMod val="95000"/>
                  </a:schemeClr>
                </a:solidFill>
                <a:latin typeface="Tungsten Light" pitchFamily="50" charset="0"/>
              </a:rPr>
              <a:t>TRANSPORT.TAMU.EDU</a:t>
            </a:r>
            <a:endParaRPr lang="en-US" sz="1800" b="1" dirty="0">
              <a:solidFill>
                <a:schemeClr val="bg1">
                  <a:lumMod val="95000"/>
                </a:schemeClr>
              </a:solidFill>
              <a:latin typeface="Tungsten Light" pitchFamily="50" charset="0"/>
            </a:endParaRPr>
          </a:p>
        </p:txBody>
      </p:sp>
    </p:spTree>
    <p:extLst>
      <p:ext uri="{BB962C8B-B14F-4D97-AF65-F5344CB8AC3E}">
        <p14:creationId xmlns:p14="http://schemas.microsoft.com/office/powerpoint/2010/main" val="107488149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solidFill>
            <a:schemeClr val="bg2">
              <a:alpha val="9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6533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1622016"/>
            <a:ext cx="9143999" cy="646331"/>
          </a:xfrm>
          <a:prstGeom prst="rect">
            <a:avLst/>
          </a:prstGeom>
        </p:spPr>
        <p:txBody>
          <a:bodyPr wrap="square">
            <a:spAutoFit/>
          </a:bodyPr>
          <a:lstStyle/>
          <a:p>
            <a:pPr algn="ctr"/>
            <a:r>
              <a:rPr lang="en-US" sz="3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Transit Fall 2019 Changes</a:t>
            </a:r>
            <a:endParaRPr lang="en-US" sz="3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1" y="6054345"/>
            <a:ext cx="9143999" cy="430887"/>
          </a:xfrm>
          <a:prstGeom prst="rect">
            <a:avLst/>
          </a:prstGeom>
        </p:spPr>
        <p:txBody>
          <a:bodyPr wrap="square">
            <a:spAutoFit/>
          </a:bodyPr>
          <a:lstStyle/>
          <a:p>
            <a:pPr lvl="0" algn="ctr"/>
            <a:r>
              <a:rPr lang="en-US" sz="2200" b="1"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Texas A&amp;M Transportation Services</a:t>
            </a:r>
          </a:p>
        </p:txBody>
      </p:sp>
      <p:sp>
        <p:nvSpPr>
          <p:cNvPr id="4" name="Rectangle 3"/>
          <p:cNvSpPr/>
          <p:nvPr/>
        </p:nvSpPr>
        <p:spPr>
          <a:xfrm>
            <a:off x="-4" y="5592680"/>
            <a:ext cx="9143999" cy="461665"/>
          </a:xfrm>
          <a:prstGeom prst="rect">
            <a:avLst/>
          </a:prstGeom>
        </p:spPr>
        <p:txBody>
          <a:bodyPr wrap="square">
            <a:spAutoFit/>
          </a:bodyPr>
          <a:lstStyle/>
          <a:p>
            <a:pPr lvl="0" algn="ctr"/>
            <a:r>
              <a:rPr lang="en-US" sz="24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Justin Tippy, Transit Manager</a:t>
            </a:r>
          </a:p>
        </p:txBody>
      </p:sp>
      <p:pic>
        <p:nvPicPr>
          <p:cNvPr id="6" name="Picture 5"/>
          <p:cNvPicPr>
            <a:picLocks noChangeAspect="1"/>
          </p:cNvPicPr>
          <p:nvPr/>
        </p:nvPicPr>
        <p:blipFill>
          <a:blip r:embed="rId3"/>
          <a:stretch>
            <a:fillRect/>
          </a:stretch>
        </p:blipFill>
        <p:spPr>
          <a:xfrm>
            <a:off x="949348" y="2268347"/>
            <a:ext cx="7245294" cy="3269606"/>
          </a:xfrm>
          <a:prstGeom prst="rect">
            <a:avLst/>
          </a:prstGeom>
        </p:spPr>
      </p:pic>
    </p:spTree>
    <p:extLst>
      <p:ext uri="{BB962C8B-B14F-4D97-AF65-F5344CB8AC3E}">
        <p14:creationId xmlns:p14="http://schemas.microsoft.com/office/powerpoint/2010/main" val="2569460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910" y="1601953"/>
            <a:ext cx="5953145" cy="5131356"/>
          </a:xfrm>
          <a:prstGeom prst="rect">
            <a:avLst/>
          </a:prstGeom>
        </p:spPr>
      </p:pic>
      <p:sp>
        <p:nvSpPr>
          <p:cNvPr id="3" name="TextBox 2"/>
          <p:cNvSpPr txBox="1"/>
          <p:nvPr/>
        </p:nvSpPr>
        <p:spPr>
          <a:xfrm>
            <a:off x="5603132" y="933855"/>
            <a:ext cx="3278221" cy="553998"/>
          </a:xfrm>
          <a:prstGeom prst="rect">
            <a:avLst/>
          </a:prstGeom>
          <a:noFill/>
        </p:spPr>
        <p:txBody>
          <a:bodyPr wrap="square" rtlCol="0">
            <a:spAutoFit/>
          </a:bodyPr>
          <a:lstStyle/>
          <a:p>
            <a:r>
              <a:rPr lang="en-US" sz="3000" b="1" dirty="0" smtClean="0"/>
              <a:t>Current Route 03</a:t>
            </a:r>
            <a:endParaRPr lang="en-US" sz="3000" b="1" dirty="0"/>
          </a:p>
        </p:txBody>
      </p:sp>
      <p:sp>
        <p:nvSpPr>
          <p:cNvPr id="4" name="Rectangle 3"/>
          <p:cNvSpPr/>
          <p:nvPr/>
        </p:nvSpPr>
        <p:spPr>
          <a:xfrm>
            <a:off x="6382327" y="1601953"/>
            <a:ext cx="2687783" cy="2862322"/>
          </a:xfrm>
          <a:prstGeom prst="rect">
            <a:avLst/>
          </a:prstGeom>
        </p:spPr>
        <p:txBody>
          <a:bodyPr wrap="square">
            <a:spAutoFit/>
          </a:bodyPr>
          <a:lstStyle/>
          <a:p>
            <a:pPr marL="285750" indent="-285750">
              <a:buFont typeface="Wingdings" panose="05000000000000000000" pitchFamily="2" charset="2"/>
              <a:buChar char="§"/>
            </a:pPr>
            <a:r>
              <a:rPr lang="en-US" sz="2000" b="1" dirty="0">
                <a:latin typeface="Open Sans" panose="020B0606030504020204" pitchFamily="34" charset="0"/>
                <a:ea typeface="Open Sans" panose="020B0606030504020204" pitchFamily="34" charset="0"/>
                <a:cs typeface="Open Sans" panose="020B0606030504020204" pitchFamily="34" charset="0"/>
              </a:rPr>
              <a:t>Services </a:t>
            </a:r>
            <a:r>
              <a:rPr lang="en-US" sz="2000" b="1" dirty="0" smtClean="0">
                <a:latin typeface="Open Sans" panose="020B0606030504020204" pitchFamily="34" charset="0"/>
                <a:ea typeface="Open Sans" panose="020B0606030504020204" pitchFamily="34" charset="0"/>
                <a:cs typeface="Open Sans" panose="020B0606030504020204" pitchFamily="34" charset="0"/>
              </a:rPr>
              <a:t>areas between MSC </a:t>
            </a:r>
            <a:r>
              <a:rPr lang="en-US" sz="2000" b="1" dirty="0">
                <a:latin typeface="Open Sans" panose="020B0606030504020204" pitchFamily="34" charset="0"/>
                <a:ea typeface="Open Sans" panose="020B0606030504020204" pitchFamily="34" charset="0"/>
                <a:cs typeface="Open Sans" panose="020B0606030504020204" pitchFamily="34" charset="0"/>
              </a:rPr>
              <a:t>and White </a:t>
            </a:r>
            <a:r>
              <a:rPr lang="en-US" sz="2000" b="1" dirty="0" smtClean="0">
                <a:latin typeface="Open Sans" panose="020B0606030504020204" pitchFamily="34" charset="0"/>
                <a:ea typeface="Open Sans" panose="020B0606030504020204" pitchFamily="34" charset="0"/>
                <a:cs typeface="Open Sans" panose="020B0606030504020204" pitchFamily="34" charset="0"/>
              </a:rPr>
              <a:t>Creek Apartments</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2000" b="1" dirty="0" smtClean="0">
                <a:latin typeface="Open Sans" panose="020B0606030504020204" pitchFamily="34" charset="0"/>
                <a:ea typeface="Open Sans" panose="020B0606030504020204" pitchFamily="34" charset="0"/>
                <a:cs typeface="Open Sans" panose="020B0606030504020204" pitchFamily="34" charset="0"/>
              </a:rPr>
              <a:t>3 </a:t>
            </a:r>
            <a:r>
              <a:rPr lang="en-US" sz="2000" b="1" dirty="0">
                <a:latin typeface="Open Sans" panose="020B0606030504020204" pitchFamily="34" charset="0"/>
                <a:ea typeface="Open Sans" panose="020B0606030504020204" pitchFamily="34" charset="0"/>
                <a:cs typeface="Open Sans" panose="020B0606030504020204" pitchFamily="34" charset="0"/>
              </a:rPr>
              <a:t>buses on </a:t>
            </a:r>
            <a:r>
              <a:rPr lang="en-US" sz="2000" b="1" dirty="0" smtClean="0">
                <a:latin typeface="Open Sans" panose="020B0606030504020204" pitchFamily="34" charset="0"/>
                <a:ea typeface="Open Sans" panose="020B0606030504020204" pitchFamily="34" charset="0"/>
                <a:cs typeface="Open Sans" panose="020B0606030504020204" pitchFamily="34" charset="0"/>
              </a:rPr>
              <a:t>route with 7 </a:t>
            </a:r>
            <a:r>
              <a:rPr lang="en-US" sz="2000" b="1" dirty="0">
                <a:latin typeface="Open Sans" panose="020B0606030504020204" pitchFamily="34" charset="0"/>
                <a:ea typeface="Open Sans" panose="020B0606030504020204" pitchFamily="34" charset="0"/>
                <a:cs typeface="Open Sans" panose="020B0606030504020204" pitchFamily="34" charset="0"/>
              </a:rPr>
              <a:t>minute headways</a:t>
            </a:r>
          </a:p>
          <a:p>
            <a:pPr marL="285750" indent="-285750">
              <a:buFont typeface="Wingdings" panose="05000000000000000000" pitchFamily="2" charset="2"/>
              <a:buChar char="§"/>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9517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3132" y="933855"/>
            <a:ext cx="3278221" cy="553998"/>
          </a:xfrm>
          <a:prstGeom prst="rect">
            <a:avLst/>
          </a:prstGeom>
          <a:noFill/>
        </p:spPr>
        <p:txBody>
          <a:bodyPr wrap="square" rtlCol="0">
            <a:spAutoFit/>
          </a:bodyPr>
          <a:lstStyle/>
          <a:p>
            <a:r>
              <a:rPr lang="en-US" sz="3000" b="1" dirty="0" smtClean="0"/>
              <a:t>Current Route 09</a:t>
            </a:r>
            <a:endParaRPr lang="en-US" sz="3000" b="1" dirty="0"/>
          </a:p>
        </p:txBody>
      </p:sp>
      <p:sp>
        <p:nvSpPr>
          <p:cNvPr id="4" name="Rectangle 3"/>
          <p:cNvSpPr/>
          <p:nvPr/>
        </p:nvSpPr>
        <p:spPr>
          <a:xfrm>
            <a:off x="6687127" y="1729213"/>
            <a:ext cx="2310957" cy="4985980"/>
          </a:xfrm>
          <a:prstGeom prst="rect">
            <a:avLst/>
          </a:prstGeom>
        </p:spPr>
        <p:txBody>
          <a:bodyPr wrap="square">
            <a:spAutoFit/>
          </a:bodyPr>
          <a:lstStyle/>
          <a:p>
            <a:pPr marL="285750" indent="-285750">
              <a:buFont typeface="Wingdings" panose="05000000000000000000" pitchFamily="2" charset="2"/>
              <a:buChar char="§"/>
            </a:pPr>
            <a:r>
              <a:rPr lang="en-US" sz="2000" b="1" dirty="0" smtClean="0">
                <a:latin typeface="Open Sans" panose="020B0606030504020204" pitchFamily="34" charset="0"/>
                <a:ea typeface="Open Sans" panose="020B0606030504020204" pitchFamily="34" charset="0"/>
                <a:cs typeface="Open Sans" panose="020B0606030504020204" pitchFamily="34" charset="0"/>
              </a:rPr>
              <a:t>Services areas between the MSC and Vet School</a:t>
            </a:r>
          </a:p>
          <a:p>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2000" b="1" dirty="0" smtClean="0">
                <a:latin typeface="Open Sans" panose="020B0606030504020204" pitchFamily="34" charset="0"/>
                <a:ea typeface="Open Sans" panose="020B0606030504020204" pitchFamily="34" charset="0"/>
                <a:cs typeface="Open Sans" panose="020B0606030504020204" pitchFamily="34" charset="0"/>
              </a:rPr>
              <a:t>2 </a:t>
            </a:r>
            <a:r>
              <a:rPr lang="en-US" sz="2000" b="1" dirty="0">
                <a:latin typeface="Open Sans" panose="020B0606030504020204" pitchFamily="34" charset="0"/>
                <a:ea typeface="Open Sans" panose="020B0606030504020204" pitchFamily="34" charset="0"/>
                <a:cs typeface="Open Sans" panose="020B0606030504020204" pitchFamily="34" charset="0"/>
              </a:rPr>
              <a:t>buses on </a:t>
            </a:r>
            <a:r>
              <a:rPr lang="en-US" sz="2000" b="1" dirty="0" smtClean="0">
                <a:latin typeface="Open Sans" panose="020B0606030504020204" pitchFamily="34" charset="0"/>
                <a:ea typeface="Open Sans" panose="020B0606030504020204" pitchFamily="34" charset="0"/>
                <a:cs typeface="Open Sans" panose="020B0606030504020204" pitchFamily="34" charset="0"/>
              </a:rPr>
              <a:t>route all day with 3rd bus running from 10a - 3p</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2000" b="1" dirty="0" smtClean="0">
                <a:latin typeface="Open Sans" panose="020B0606030504020204" pitchFamily="34" charset="0"/>
                <a:ea typeface="Open Sans" panose="020B0606030504020204" pitchFamily="34" charset="0"/>
                <a:cs typeface="Open Sans" panose="020B0606030504020204" pitchFamily="34" charset="0"/>
              </a:rPr>
              <a:t>10 and 7 </a:t>
            </a:r>
            <a:r>
              <a:rPr lang="en-US" sz="2000" b="1" dirty="0">
                <a:latin typeface="Open Sans" panose="020B0606030504020204" pitchFamily="34" charset="0"/>
                <a:ea typeface="Open Sans" panose="020B0606030504020204" pitchFamily="34" charset="0"/>
                <a:cs typeface="Open Sans" panose="020B0606030504020204" pitchFamily="34" charset="0"/>
              </a:rPr>
              <a:t>minute headways</a:t>
            </a:r>
          </a:p>
          <a:p>
            <a:pPr marL="285750" indent="-285750">
              <a:buFont typeface="Wingdings" panose="05000000000000000000" pitchFamily="2" charset="2"/>
              <a:buChar char="§"/>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3"/>
          <a:stretch>
            <a:fillRect/>
          </a:stretch>
        </p:blipFill>
        <p:spPr>
          <a:xfrm>
            <a:off x="-4530" y="1457075"/>
            <a:ext cx="6585340" cy="5211580"/>
          </a:xfrm>
          <a:prstGeom prst="rect">
            <a:avLst/>
          </a:prstGeom>
        </p:spPr>
      </p:pic>
    </p:spTree>
    <p:extLst>
      <p:ext uri="{BB962C8B-B14F-4D97-AF65-F5344CB8AC3E}">
        <p14:creationId xmlns:p14="http://schemas.microsoft.com/office/powerpoint/2010/main" val="966846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3132" y="933855"/>
            <a:ext cx="3278221" cy="553998"/>
          </a:xfrm>
          <a:prstGeom prst="rect">
            <a:avLst/>
          </a:prstGeom>
          <a:noFill/>
        </p:spPr>
        <p:txBody>
          <a:bodyPr wrap="square" rtlCol="0">
            <a:spAutoFit/>
          </a:bodyPr>
          <a:lstStyle/>
          <a:p>
            <a:r>
              <a:rPr lang="en-US" sz="3000" b="1" dirty="0" smtClean="0"/>
              <a:t>Proposed Route 03</a:t>
            </a:r>
            <a:endParaRPr lang="en-US" sz="3000" b="1" dirty="0"/>
          </a:p>
        </p:txBody>
      </p:sp>
      <p:sp>
        <p:nvSpPr>
          <p:cNvPr id="4" name="Rectangle 3"/>
          <p:cNvSpPr/>
          <p:nvPr/>
        </p:nvSpPr>
        <p:spPr>
          <a:xfrm>
            <a:off x="6086764" y="1721317"/>
            <a:ext cx="2940504" cy="4932119"/>
          </a:xfrm>
          <a:prstGeom prst="rect">
            <a:avLst/>
          </a:prstGeom>
        </p:spPr>
        <p:txBody>
          <a:bodyPr wrap="square">
            <a:spAutoFit/>
          </a:bodyPr>
          <a:lstStyle/>
          <a:p>
            <a:pPr marL="285750" indent="-285750">
              <a:buFont typeface="Wingdings" panose="05000000000000000000" pitchFamily="2" charset="2"/>
              <a:buChar char="§"/>
            </a:pPr>
            <a:r>
              <a:rPr lang="en-US" sz="1850" b="1" dirty="0" smtClean="0">
                <a:latin typeface="Open Sans" panose="020B0606030504020204" pitchFamily="34" charset="0"/>
                <a:ea typeface="Open Sans" panose="020B0606030504020204" pitchFamily="34" charset="0"/>
                <a:cs typeface="Open Sans" panose="020B0606030504020204" pitchFamily="34" charset="0"/>
              </a:rPr>
              <a:t>Combine Routes 03 and 09 into one route</a:t>
            </a:r>
          </a:p>
          <a:p>
            <a:endParaRPr lang="en-US" sz="1850" b="1"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850" b="1" dirty="0" smtClean="0">
                <a:latin typeface="Open Sans" panose="020B0606030504020204" pitchFamily="34" charset="0"/>
                <a:ea typeface="Open Sans" panose="020B0606030504020204" pitchFamily="34" charset="0"/>
                <a:cs typeface="Open Sans" panose="020B0606030504020204" pitchFamily="34" charset="0"/>
              </a:rPr>
              <a:t>5 </a:t>
            </a:r>
            <a:r>
              <a:rPr lang="en-US" sz="1850" b="1" dirty="0">
                <a:latin typeface="Open Sans" panose="020B0606030504020204" pitchFamily="34" charset="0"/>
                <a:ea typeface="Open Sans" panose="020B0606030504020204" pitchFamily="34" charset="0"/>
                <a:cs typeface="Open Sans" panose="020B0606030504020204" pitchFamily="34" charset="0"/>
              </a:rPr>
              <a:t>buses on </a:t>
            </a:r>
            <a:r>
              <a:rPr lang="en-US" sz="1850" b="1" dirty="0" smtClean="0">
                <a:latin typeface="Open Sans" panose="020B0606030504020204" pitchFamily="34" charset="0"/>
                <a:ea typeface="Open Sans" panose="020B0606030504020204" pitchFamily="34" charset="0"/>
                <a:cs typeface="Open Sans" panose="020B0606030504020204" pitchFamily="34" charset="0"/>
              </a:rPr>
              <a:t>route all day, with a 6</a:t>
            </a:r>
            <a:r>
              <a:rPr lang="en-US" sz="1850" b="1" baseline="30000" dirty="0" smtClean="0">
                <a:latin typeface="Open Sans" panose="020B0606030504020204" pitchFamily="34" charset="0"/>
                <a:ea typeface="Open Sans" panose="020B0606030504020204" pitchFamily="34" charset="0"/>
                <a:cs typeface="Open Sans" panose="020B0606030504020204" pitchFamily="34" charset="0"/>
              </a:rPr>
              <a:t>th</a:t>
            </a:r>
            <a:r>
              <a:rPr lang="en-US" sz="1850" b="1" dirty="0" smtClean="0">
                <a:latin typeface="Open Sans" panose="020B0606030504020204" pitchFamily="34" charset="0"/>
                <a:ea typeface="Open Sans" panose="020B0606030504020204" pitchFamily="34" charset="0"/>
                <a:cs typeface="Open Sans" panose="020B0606030504020204" pitchFamily="34" charset="0"/>
              </a:rPr>
              <a:t> bus between 10a and 3p </a:t>
            </a:r>
          </a:p>
          <a:p>
            <a:pPr marL="285750" indent="-285750">
              <a:buFont typeface="Wingdings" panose="05000000000000000000" pitchFamily="2" charset="2"/>
              <a:buChar char="§"/>
            </a:pPr>
            <a:endParaRPr lang="en-US" sz="1850" b="1"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850" b="1" dirty="0" smtClean="0">
                <a:latin typeface="Open Sans" panose="020B0606030504020204" pitchFamily="34" charset="0"/>
                <a:ea typeface="Open Sans" panose="020B0606030504020204" pitchFamily="34" charset="0"/>
                <a:cs typeface="Open Sans" panose="020B0606030504020204" pitchFamily="34" charset="0"/>
              </a:rPr>
              <a:t>6 minute headways with 5 buses and 5 minute headways from 10a - 3p</a:t>
            </a:r>
          </a:p>
          <a:p>
            <a:pPr marL="285750" indent="-285750">
              <a:buFont typeface="Wingdings" panose="05000000000000000000" pitchFamily="2" charset="2"/>
              <a:buChar char="§"/>
            </a:pPr>
            <a:endParaRPr lang="en-US" sz="185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850" b="1" dirty="0" smtClean="0">
                <a:latin typeface="Open Sans" panose="020B0606030504020204" pitchFamily="34" charset="0"/>
                <a:ea typeface="Open Sans" panose="020B0606030504020204" pitchFamily="34" charset="0"/>
                <a:cs typeface="Open Sans" panose="020B0606030504020204" pitchFamily="34" charset="0"/>
              </a:rPr>
              <a:t>Service all areas with greater frequency and more capacity</a:t>
            </a:r>
            <a:endParaRPr lang="en-US" sz="185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170805" y="1589454"/>
            <a:ext cx="5703522" cy="5134620"/>
          </a:xfrm>
          <a:prstGeom prst="rect">
            <a:avLst/>
          </a:prstGeom>
        </p:spPr>
      </p:pic>
    </p:spTree>
    <p:extLst>
      <p:ext uri="{BB962C8B-B14F-4D97-AF65-F5344CB8AC3E}">
        <p14:creationId xmlns:p14="http://schemas.microsoft.com/office/powerpoint/2010/main" val="2911916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3133" y="1001948"/>
            <a:ext cx="3278221" cy="492443"/>
          </a:xfrm>
          <a:prstGeom prst="rect">
            <a:avLst/>
          </a:prstGeom>
          <a:noFill/>
        </p:spPr>
        <p:txBody>
          <a:bodyPr wrap="square" rtlCol="0">
            <a:spAutoFit/>
          </a:bodyPr>
          <a:lstStyle/>
          <a:p>
            <a:r>
              <a:rPr lang="en-US" sz="2600" b="1" dirty="0" smtClean="0"/>
              <a:t>Polo Garage/Route 01</a:t>
            </a:r>
            <a:endParaRPr lang="en-US" sz="2600" b="1" dirty="0"/>
          </a:p>
        </p:txBody>
      </p:sp>
      <p:sp>
        <p:nvSpPr>
          <p:cNvPr id="3" name="Rectangle 2"/>
          <p:cNvSpPr/>
          <p:nvPr/>
        </p:nvSpPr>
        <p:spPr>
          <a:xfrm>
            <a:off x="5797685" y="1588801"/>
            <a:ext cx="3171217" cy="4770537"/>
          </a:xfrm>
          <a:prstGeom prst="rect">
            <a:avLst/>
          </a:prstGeom>
        </p:spPr>
        <p:txBody>
          <a:bodyPr wrap="square">
            <a:spAutoFit/>
          </a:bodyPr>
          <a:lstStyle/>
          <a:p>
            <a:pPr marL="285750" indent="-285750">
              <a:buFont typeface="Wingdings" panose="05000000000000000000" pitchFamily="2" charset="2"/>
              <a:buChar char="§"/>
            </a:pPr>
            <a:r>
              <a:rPr lang="en-US" sz="1900" b="1" dirty="0" smtClean="0">
                <a:latin typeface="Open Sans" panose="020B0606030504020204" pitchFamily="34" charset="0"/>
                <a:ea typeface="Open Sans" panose="020B0606030504020204" pitchFamily="34" charset="0"/>
                <a:cs typeface="Open Sans" panose="020B0606030504020204" pitchFamily="34" charset="0"/>
              </a:rPr>
              <a:t>Route 01 has 4 buses all day and 5 buses from 7a - 10:30a and 5:30p - 7:30p</a:t>
            </a:r>
          </a:p>
          <a:p>
            <a:pPr marL="285750" indent="-285750">
              <a:buFont typeface="Wingdings" panose="05000000000000000000" pitchFamily="2" charset="2"/>
              <a:buChar char="§"/>
            </a:pPr>
            <a:endParaRPr lang="en-US" sz="1900" b="1"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900" b="1" dirty="0" smtClean="0">
                <a:latin typeface="Open Sans" panose="020B0606030504020204" pitchFamily="34" charset="0"/>
                <a:ea typeface="Open Sans" panose="020B0606030504020204" pitchFamily="34" charset="0"/>
                <a:cs typeface="Open Sans" panose="020B0606030504020204" pitchFamily="34" charset="0"/>
              </a:rPr>
              <a:t>Total transit ridership is down about 5% from last fall</a:t>
            </a:r>
          </a:p>
          <a:p>
            <a:pPr marL="285750" indent="-285750">
              <a:buFont typeface="Wingdings" panose="05000000000000000000" pitchFamily="2" charset="2"/>
              <a:buChar char="§"/>
            </a:pPr>
            <a:endParaRPr lang="en-US" sz="1900" b="1"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900" b="1" dirty="0" smtClean="0">
                <a:latin typeface="Open Sans" panose="020B0606030504020204" pitchFamily="34" charset="0"/>
                <a:ea typeface="Open Sans" panose="020B0606030504020204" pitchFamily="34" charset="0"/>
                <a:cs typeface="Open Sans" panose="020B0606030504020204" pitchFamily="34" charset="0"/>
              </a:rPr>
              <a:t>Route 01 ridership is down about 10% from last fall</a:t>
            </a:r>
          </a:p>
          <a:p>
            <a:pPr marL="285750" indent="-285750">
              <a:buFont typeface="Wingdings" panose="05000000000000000000" pitchFamily="2" charset="2"/>
              <a:buChar char="§"/>
            </a:pPr>
            <a:endParaRPr lang="en-US" sz="1900" b="1"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900" b="1" dirty="0" smtClean="0">
                <a:latin typeface="Open Sans" panose="020B0606030504020204" pitchFamily="34" charset="0"/>
                <a:ea typeface="Open Sans" panose="020B0606030504020204" pitchFamily="34" charset="0"/>
                <a:cs typeface="Open Sans" panose="020B0606030504020204" pitchFamily="34" charset="0"/>
              </a:rPr>
              <a:t>About 1000 displaced parkers from Lot 50 to WCG and Reed Arena</a:t>
            </a:r>
          </a:p>
        </p:txBody>
      </p:sp>
      <p:pic>
        <p:nvPicPr>
          <p:cNvPr id="4" name="Picture 3"/>
          <p:cNvPicPr>
            <a:picLocks noChangeAspect="1"/>
          </p:cNvPicPr>
          <p:nvPr/>
        </p:nvPicPr>
        <p:blipFill>
          <a:blip r:embed="rId3"/>
          <a:stretch>
            <a:fillRect/>
          </a:stretch>
        </p:blipFill>
        <p:spPr>
          <a:xfrm>
            <a:off x="45480" y="1588799"/>
            <a:ext cx="5722609" cy="5199927"/>
          </a:xfrm>
          <a:prstGeom prst="rect">
            <a:avLst/>
          </a:prstGeom>
        </p:spPr>
      </p:pic>
    </p:spTree>
    <p:extLst>
      <p:ext uri="{BB962C8B-B14F-4D97-AF65-F5344CB8AC3E}">
        <p14:creationId xmlns:p14="http://schemas.microsoft.com/office/powerpoint/2010/main" val="210401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3132" y="933855"/>
            <a:ext cx="3278221" cy="584775"/>
          </a:xfrm>
          <a:prstGeom prst="rect">
            <a:avLst/>
          </a:prstGeom>
          <a:noFill/>
        </p:spPr>
        <p:txBody>
          <a:bodyPr wrap="square" rtlCol="0">
            <a:spAutoFit/>
          </a:bodyPr>
          <a:lstStyle/>
          <a:p>
            <a:pPr algn="ctr"/>
            <a:r>
              <a:rPr lang="en-US" sz="3200" b="1" dirty="0" smtClean="0"/>
              <a:t>Yearly Ridership</a:t>
            </a:r>
            <a:endParaRPr lang="en-US" sz="3200" b="1" dirty="0"/>
          </a:p>
        </p:txBody>
      </p:sp>
      <p:sp>
        <p:nvSpPr>
          <p:cNvPr id="4" name="Rectangle 3"/>
          <p:cNvSpPr/>
          <p:nvPr/>
        </p:nvSpPr>
        <p:spPr>
          <a:xfrm>
            <a:off x="5772726" y="1797383"/>
            <a:ext cx="3205904" cy="4985980"/>
          </a:xfrm>
          <a:prstGeom prst="rect">
            <a:avLst/>
          </a:prstGeom>
        </p:spPr>
        <p:txBody>
          <a:bodyPr wrap="square">
            <a:spAutoFit/>
          </a:bodyPr>
          <a:lstStyle/>
          <a:p>
            <a:pPr marL="285750" indent="-285750">
              <a:buFont typeface="Wingdings" panose="05000000000000000000" pitchFamily="2" charset="2"/>
              <a:buChar char="§"/>
            </a:pPr>
            <a:r>
              <a:rPr lang="en-US" sz="2000" b="1" dirty="0" smtClean="0">
                <a:latin typeface="Open Sans" panose="020B0606030504020204" pitchFamily="34" charset="0"/>
                <a:ea typeface="Open Sans" panose="020B0606030504020204" pitchFamily="34" charset="0"/>
                <a:cs typeface="Open Sans" panose="020B0606030504020204" pitchFamily="34" charset="0"/>
              </a:rPr>
              <a:t>Each semester always starts off with very high ridership</a:t>
            </a:r>
          </a:p>
          <a:p>
            <a:pPr marL="285750" indent="-285750">
              <a:buFont typeface="Wingdings" panose="05000000000000000000" pitchFamily="2" charset="2"/>
              <a:buChar char="§"/>
            </a:pPr>
            <a:endParaRPr lang="en-US" sz="2000" b="1"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2000" b="1" dirty="0" smtClean="0">
                <a:latin typeface="Open Sans" panose="020B0606030504020204" pitchFamily="34" charset="0"/>
                <a:ea typeface="Open Sans" panose="020B0606030504020204" pitchFamily="34" charset="0"/>
                <a:cs typeface="Open Sans" panose="020B0606030504020204" pitchFamily="34" charset="0"/>
              </a:rPr>
              <a:t>Our service hours remain the same through the entire semester</a:t>
            </a:r>
          </a:p>
          <a:p>
            <a:pPr marL="285750" indent="-285750">
              <a:buFont typeface="Wingdings" panose="05000000000000000000" pitchFamily="2" charset="2"/>
              <a:buChar char="§"/>
            </a:pPr>
            <a:endParaRPr lang="en-US" sz="2000" b="1"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2000" b="1" dirty="0" smtClean="0">
                <a:latin typeface="Open Sans" panose="020B0606030504020204" pitchFamily="34" charset="0"/>
                <a:ea typeface="Open Sans" panose="020B0606030504020204" pitchFamily="34" charset="0"/>
                <a:cs typeface="Open Sans" panose="020B0606030504020204" pitchFamily="34" charset="0"/>
              </a:rPr>
              <a:t>Suggest two different service levels to match the ridership as </a:t>
            </a:r>
            <a:r>
              <a:rPr lang="en-US" sz="2000" b="1" smtClean="0">
                <a:latin typeface="Open Sans" panose="020B0606030504020204" pitchFamily="34" charset="0"/>
                <a:ea typeface="Open Sans" panose="020B0606030504020204" pitchFamily="34" charset="0"/>
                <a:cs typeface="Open Sans" panose="020B0606030504020204" pitchFamily="34" charset="0"/>
              </a:rPr>
              <a:t>semester continues</a:t>
            </a:r>
            <a:endParaRPr lang="en-US" sz="2000" b="1"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126121624"/>
              </p:ext>
            </p:extLst>
          </p:nvPr>
        </p:nvGraphicFramePr>
        <p:xfrm>
          <a:off x="92363" y="1381529"/>
          <a:ext cx="5680363" cy="5351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2037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217" y="4922196"/>
            <a:ext cx="7431932" cy="1569660"/>
          </a:xfrm>
          <a:prstGeom prst="rect">
            <a:avLst/>
          </a:prstGeom>
          <a:noFill/>
        </p:spPr>
        <p:txBody>
          <a:bodyPr wrap="square" rtlCol="0">
            <a:spAutoFit/>
          </a:bodyPr>
          <a:lstStyle/>
          <a:p>
            <a:pPr algn="ctr"/>
            <a:r>
              <a:rPr lang="en-US" sz="3200" b="1" dirty="0" smtClean="0"/>
              <a:t>Justin Tippy</a:t>
            </a:r>
          </a:p>
          <a:p>
            <a:pPr algn="ctr"/>
            <a:r>
              <a:rPr lang="en-US" sz="3200" b="1" dirty="0" smtClean="0"/>
              <a:t>Transit Manager</a:t>
            </a:r>
          </a:p>
          <a:p>
            <a:pPr algn="ctr"/>
            <a:r>
              <a:rPr lang="en-US" sz="3200" b="1" dirty="0" smtClean="0"/>
              <a:t>jtippy@tamu.edu</a:t>
            </a:r>
            <a:endParaRPr lang="en-US" sz="3200" b="1" dirty="0"/>
          </a:p>
        </p:txBody>
      </p:sp>
      <p:pic>
        <p:nvPicPr>
          <p:cNvPr id="3" name="Picture 2"/>
          <p:cNvPicPr>
            <a:picLocks noChangeAspect="1"/>
          </p:cNvPicPr>
          <p:nvPr/>
        </p:nvPicPr>
        <p:blipFill>
          <a:blip r:embed="rId3"/>
          <a:stretch>
            <a:fillRect/>
          </a:stretch>
        </p:blipFill>
        <p:spPr>
          <a:xfrm>
            <a:off x="384943" y="1582325"/>
            <a:ext cx="8432480" cy="3148701"/>
          </a:xfrm>
          <a:prstGeom prst="rect">
            <a:avLst/>
          </a:prstGeom>
        </p:spPr>
      </p:pic>
    </p:spTree>
    <p:extLst>
      <p:ext uri="{BB962C8B-B14F-4D97-AF65-F5344CB8AC3E}">
        <p14:creationId xmlns:p14="http://schemas.microsoft.com/office/powerpoint/2010/main" val="4291345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3191" y="1499124"/>
            <a:ext cx="8679136" cy="5015498"/>
          </a:xfrm>
          <a:prstGeom prst="rect">
            <a:avLst/>
          </a:prstGeom>
        </p:spPr>
      </p:pic>
    </p:spTree>
    <p:extLst>
      <p:ext uri="{BB962C8B-B14F-4D97-AF65-F5344CB8AC3E}">
        <p14:creationId xmlns:p14="http://schemas.microsoft.com/office/powerpoint/2010/main" val="3774564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5586" y="938879"/>
            <a:ext cx="2793666" cy="553998"/>
          </a:xfrm>
          <a:prstGeom prst="rect">
            <a:avLst/>
          </a:prstGeom>
        </p:spPr>
        <p:txBody>
          <a:bodyPr wrap="square">
            <a:spAutoFit/>
          </a:bodyPr>
          <a:lstStyle/>
          <a:p>
            <a:pPr algn="ctr"/>
            <a:r>
              <a:rPr lang="en-US" sz="3000" b="1" dirty="0" smtClean="0">
                <a:solidFill>
                  <a:schemeClr val="tx1">
                    <a:lumMod val="75000"/>
                    <a:lumOff val="25000"/>
                  </a:schemeClr>
                </a:solidFill>
              </a:rPr>
              <a:t>Topics</a:t>
            </a:r>
            <a:endParaRPr lang="en-US" sz="3000" b="1" dirty="0">
              <a:solidFill>
                <a:schemeClr val="tx1">
                  <a:lumMod val="75000"/>
                  <a:lumOff val="25000"/>
                </a:schemeClr>
              </a:solidFill>
            </a:endParaRPr>
          </a:p>
        </p:txBody>
      </p:sp>
      <p:sp>
        <p:nvSpPr>
          <p:cNvPr id="3" name="Content Placeholder 2"/>
          <p:cNvSpPr txBox="1">
            <a:spLocks/>
          </p:cNvSpPr>
          <p:nvPr/>
        </p:nvSpPr>
        <p:spPr>
          <a:xfrm>
            <a:off x="4449263" y="1705389"/>
            <a:ext cx="4149989" cy="479701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sz="20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BUILD Grant </a:t>
            </a:r>
          </a:p>
          <a:p>
            <a:pPr>
              <a:buFont typeface="Wingdings" panose="05000000000000000000" pitchFamily="2" charset="2"/>
              <a:buChar char="§"/>
            </a:pPr>
            <a:endPar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sz="20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Combining Routes 34 and 40 South</a:t>
            </a:r>
          </a:p>
          <a:p>
            <a:pPr>
              <a:buFont typeface="Wingdings" panose="05000000000000000000" pitchFamily="2" charset="2"/>
              <a:buChar char="§"/>
            </a:pPr>
            <a:endParaRPr lang="en-US" sz="20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sz="20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Combining Routes 03 and 09</a:t>
            </a:r>
          </a:p>
          <a:p>
            <a:pPr>
              <a:buFont typeface="Wingdings" panose="05000000000000000000" pitchFamily="2" charset="2"/>
              <a:buChar char="§"/>
            </a:pPr>
            <a:endParaRPr lang="en-US" sz="20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sz="20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Impact of Polo Garage construction and displaced Lot 50 permit holders</a:t>
            </a:r>
          </a:p>
          <a:p>
            <a:pPr marL="0" indent="0">
              <a:buNone/>
            </a:pPr>
            <a:endParaRPr lang="en-US" sz="20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sz="20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 different service levels during one semester as ridership changes</a:t>
            </a:r>
          </a:p>
          <a:p>
            <a:pPr>
              <a:buFont typeface="Wingdings" panose="05000000000000000000" pitchFamily="2" charset="2"/>
              <a:buChar char="§"/>
            </a:pPr>
            <a:endParaRPr lang="en-US" sz="22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endParaRPr lang="en-US" sz="20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3"/>
          <a:stretch>
            <a:fillRect/>
          </a:stretch>
        </p:blipFill>
        <p:spPr>
          <a:xfrm>
            <a:off x="150396" y="1705389"/>
            <a:ext cx="4298867" cy="3177896"/>
          </a:xfrm>
          <a:prstGeom prst="rect">
            <a:avLst/>
          </a:prstGeom>
        </p:spPr>
      </p:pic>
      <p:sp>
        <p:nvSpPr>
          <p:cNvPr id="5" name="TextBox 4"/>
          <p:cNvSpPr txBox="1"/>
          <p:nvPr/>
        </p:nvSpPr>
        <p:spPr>
          <a:xfrm>
            <a:off x="0" y="4883285"/>
            <a:ext cx="4627417" cy="1077218"/>
          </a:xfrm>
          <a:prstGeom prst="rect">
            <a:avLst/>
          </a:prstGeom>
          <a:noFill/>
        </p:spPr>
        <p:txBody>
          <a:bodyPr wrap="square" rtlCol="0">
            <a:spAutoFit/>
          </a:bodyPr>
          <a:lstStyle/>
          <a:p>
            <a:r>
              <a:rPr lang="en-US" sz="3200" dirty="0" smtClean="0">
                <a:latin typeface="Brush Script MT" panose="03060802040406070304" pitchFamily="66" charset="0"/>
              </a:rPr>
              <a:t>Trying to take in all </a:t>
            </a:r>
            <a:r>
              <a:rPr lang="en-US" sz="3200" dirty="0" smtClean="0">
                <a:solidFill>
                  <a:srgbClr val="FF00FF"/>
                </a:solidFill>
                <a:latin typeface="Brush Script MT" panose="03060802040406070304" pitchFamily="66" charset="0"/>
              </a:rPr>
              <a:t>in</a:t>
            </a:r>
            <a:r>
              <a:rPr lang="en-US" sz="3200" dirty="0" smtClean="0">
                <a:solidFill>
                  <a:srgbClr val="00B050"/>
                </a:solidFill>
                <a:latin typeface="Brush Script MT" panose="03060802040406070304" pitchFamily="66" charset="0"/>
              </a:rPr>
              <a:t>fo</a:t>
            </a:r>
            <a:r>
              <a:rPr lang="en-US" sz="3200" dirty="0" smtClean="0">
                <a:solidFill>
                  <a:srgbClr val="FF0000"/>
                </a:solidFill>
                <a:latin typeface="Brush Script MT" panose="03060802040406070304" pitchFamily="66" charset="0"/>
              </a:rPr>
              <a:t>rm</a:t>
            </a:r>
            <a:r>
              <a:rPr lang="en-US" sz="3200" dirty="0" smtClean="0">
                <a:solidFill>
                  <a:srgbClr val="9900FF"/>
                </a:solidFill>
                <a:latin typeface="Brush Script MT" panose="03060802040406070304" pitchFamily="66" charset="0"/>
              </a:rPr>
              <a:t>at</a:t>
            </a:r>
            <a:r>
              <a:rPr lang="en-US" sz="3200" dirty="0" smtClean="0">
                <a:solidFill>
                  <a:srgbClr val="3333FF"/>
                </a:solidFill>
                <a:latin typeface="Brush Script MT" panose="03060802040406070304" pitchFamily="66" charset="0"/>
              </a:rPr>
              <a:t>ion</a:t>
            </a:r>
            <a:r>
              <a:rPr lang="en-US" sz="3200" dirty="0" smtClean="0">
                <a:latin typeface="Brush Script MT" panose="03060802040406070304" pitchFamily="66" charset="0"/>
              </a:rPr>
              <a:t> and make the puzzle work</a:t>
            </a:r>
            <a:endParaRPr lang="en-US" sz="3200" dirty="0">
              <a:latin typeface="Brush Script MT" panose="03060802040406070304" pitchFamily="66" charset="0"/>
            </a:endParaRPr>
          </a:p>
        </p:txBody>
      </p:sp>
    </p:spTree>
    <p:extLst>
      <p:ext uri="{BB962C8B-B14F-4D97-AF65-F5344CB8AC3E}">
        <p14:creationId xmlns:p14="http://schemas.microsoft.com/office/powerpoint/2010/main" val="2841827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2255" y="1477818"/>
            <a:ext cx="7112000" cy="584775"/>
          </a:xfrm>
          <a:prstGeom prst="rect">
            <a:avLst/>
          </a:prstGeom>
        </p:spPr>
        <p:txBody>
          <a:bodyPr wrap="square">
            <a:spAutoFit/>
          </a:bodyPr>
          <a:lstStyle/>
          <a:p>
            <a:pPr algn="ctr"/>
            <a:r>
              <a:rPr lang="en-US" sz="32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Partnership with Brazos Transit</a:t>
            </a:r>
            <a:endParaRPr lang="en-US" sz="3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323273" y="2136496"/>
            <a:ext cx="8373255" cy="4770537"/>
          </a:xfrm>
          <a:prstGeom prst="rect">
            <a:avLst/>
          </a:prstGeom>
        </p:spPr>
        <p:txBody>
          <a:bodyPr wrap="square">
            <a:spAutoFit/>
          </a:bodyPr>
          <a:lstStyle/>
          <a:p>
            <a:pPr>
              <a:buFont typeface="Wingdings" panose="05000000000000000000" pitchFamily="2" charset="2"/>
              <a:buChar char="§"/>
            </a:pPr>
            <a:r>
              <a:rPr lang="en-US" sz="2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By partnering with Brazos Transit, we will be able to replace 20 buses through the BUILD grant</a:t>
            </a:r>
          </a:p>
          <a:p>
            <a:pPr>
              <a:buFont typeface="Wingdings" panose="05000000000000000000" pitchFamily="2" charset="2"/>
              <a:buChar char="§"/>
            </a:pPr>
            <a:endParaRPr lang="en-US" sz="2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sz="2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Buses will be delivered 18-24 months from now</a:t>
            </a:r>
          </a:p>
          <a:p>
            <a:pPr>
              <a:buFont typeface="Wingdings" panose="05000000000000000000" pitchFamily="2" charset="2"/>
              <a:buChar char="§"/>
            </a:pPr>
            <a:endParaRPr lang="en-US" sz="2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sz="2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Provides help with our aging fleet of which 43 buses are 17-18 years old</a:t>
            </a:r>
          </a:p>
          <a:p>
            <a:pPr>
              <a:buFont typeface="Wingdings" panose="05000000000000000000" pitchFamily="2" charset="2"/>
              <a:buChar char="§"/>
            </a:pPr>
            <a:endParaRPr lang="en-US" sz="2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sz="2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12 years ago we benefited from this partnership by receiving 9 small buses that were operated for their useful life and then retired </a:t>
            </a:r>
          </a:p>
          <a:p>
            <a:pPr marL="742950" lvl="1" indent="-285750">
              <a:buFont typeface="Wingdings" panose="05000000000000000000" pitchFamily="2" charset="2"/>
              <a:buChar char="§"/>
            </a:pPr>
            <a:endPar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65730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25860" y="938879"/>
            <a:ext cx="3313339" cy="523220"/>
          </a:xfrm>
          <a:prstGeom prst="rect">
            <a:avLst/>
          </a:prstGeom>
        </p:spPr>
        <p:txBody>
          <a:bodyPr wrap="square">
            <a:spAutoFit/>
          </a:bodyPr>
          <a:lstStyle/>
          <a:p>
            <a:pPr algn="ctr"/>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Fall 18 Ridership</a:t>
            </a:r>
            <a:endPar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5282120" y="1616364"/>
            <a:ext cx="3861880" cy="4939814"/>
          </a:xfrm>
          <a:prstGeom prst="rect">
            <a:avLst/>
          </a:prstGeom>
          <a:noFill/>
        </p:spPr>
        <p:txBody>
          <a:bodyPr wrap="square" rtlCol="0">
            <a:spAutoFit/>
          </a:bodyPr>
          <a:lstStyle/>
          <a:p>
            <a:pPr marL="285750" indent="-285750">
              <a:buFont typeface="Arial" panose="020B0604020202020204" pitchFamily="34" charset="0"/>
              <a:buChar char="•"/>
            </a:pPr>
            <a:r>
              <a:rPr lang="en-US" sz="2100" b="1" dirty="0" smtClean="0">
                <a:latin typeface="Open Sans" panose="020B0606030504020204" pitchFamily="34" charset="0"/>
                <a:ea typeface="Open Sans" panose="020B0606030504020204" pitchFamily="34" charset="0"/>
                <a:cs typeface="Open Sans" panose="020B0606030504020204" pitchFamily="34" charset="0"/>
              </a:rPr>
              <a:t>Off campus, ridership is the lowest </a:t>
            </a:r>
            <a:r>
              <a:rPr lang="en-US" sz="2100" b="1" dirty="0">
                <a:latin typeface="Open Sans" panose="020B0606030504020204" pitchFamily="34" charset="0"/>
                <a:ea typeface="Open Sans" panose="020B0606030504020204" pitchFamily="34" charset="0"/>
                <a:cs typeface="Open Sans" panose="020B0606030504020204" pitchFamily="34" charset="0"/>
              </a:rPr>
              <a:t>on </a:t>
            </a:r>
            <a:r>
              <a:rPr lang="en-US" sz="2100" b="1" dirty="0" smtClean="0">
                <a:latin typeface="Open Sans" panose="020B0606030504020204" pitchFamily="34" charset="0"/>
                <a:ea typeface="Open Sans" panose="020B0606030504020204" pitchFamily="34" charset="0"/>
                <a:cs typeface="Open Sans" panose="020B0606030504020204" pitchFamily="34" charset="0"/>
              </a:rPr>
              <a:t>Routes 25, 34 and 40S </a:t>
            </a:r>
          </a:p>
          <a:p>
            <a:endParaRPr lang="en-US" sz="21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100" b="1" dirty="0" smtClean="0">
                <a:latin typeface="Open Sans" panose="020B0606030504020204" pitchFamily="34" charset="0"/>
                <a:ea typeface="Open Sans" panose="020B0606030504020204" pitchFamily="34" charset="0"/>
                <a:cs typeface="Open Sans" panose="020B0606030504020204" pitchFamily="34" charset="0"/>
              </a:rPr>
              <a:t>Route 40 has been split into 40N and 40S since the beginning of fall 2018 due to construction</a:t>
            </a:r>
          </a:p>
          <a:p>
            <a:pPr marL="285750" indent="-285750">
              <a:buFont typeface="Arial" panose="020B0604020202020204" pitchFamily="34" charset="0"/>
              <a:buChar char="•"/>
            </a:pPr>
            <a:endParaRPr lang="en-US" sz="21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100" b="1" dirty="0" smtClean="0">
                <a:latin typeface="Open Sans" panose="020B0606030504020204" pitchFamily="34" charset="0"/>
                <a:ea typeface="Open Sans" panose="020B0606030504020204" pitchFamily="34" charset="0"/>
                <a:cs typeface="Open Sans" panose="020B0606030504020204" pitchFamily="34" charset="0"/>
              </a:rPr>
              <a:t>Route 12 was split into Routes 12 and 25 fall 2018 due to the RELLIS campus opening and some </a:t>
            </a:r>
            <a:r>
              <a:rPr lang="en-US" sz="2100" b="1" dirty="0" err="1" smtClean="0">
                <a:latin typeface="Open Sans" panose="020B0606030504020204" pitchFamily="34" charset="0"/>
                <a:ea typeface="Open Sans" panose="020B0606030504020204" pitchFamily="34" charset="0"/>
                <a:cs typeface="Open Sans" panose="020B0606030504020204" pitchFamily="34" charset="0"/>
              </a:rPr>
              <a:t>Blinn</a:t>
            </a:r>
            <a:r>
              <a:rPr lang="en-US" sz="2100" b="1" dirty="0" smtClean="0">
                <a:latin typeface="Open Sans" panose="020B0606030504020204" pitchFamily="34" charset="0"/>
                <a:ea typeface="Open Sans" panose="020B0606030504020204" pitchFamily="34" charset="0"/>
                <a:cs typeface="Open Sans" panose="020B0606030504020204" pitchFamily="34" charset="0"/>
              </a:rPr>
              <a:t> students taking classes there </a:t>
            </a:r>
            <a:endParaRPr lang="en-US" sz="21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976524124"/>
              </p:ext>
            </p:extLst>
          </p:nvPr>
        </p:nvGraphicFramePr>
        <p:xfrm>
          <a:off x="0" y="1546698"/>
          <a:ext cx="5282120" cy="5311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817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28145" y="1653702"/>
            <a:ext cx="3107851" cy="5204298"/>
          </a:xfrm>
          <a:prstGeom prst="rect">
            <a:avLst/>
          </a:prstGeom>
        </p:spPr>
        <p:txBody>
          <a:bodyPr/>
          <a:lstStyle/>
          <a:p>
            <a:pPr>
              <a:buFont typeface="Wingdings" panose="05000000000000000000" pitchFamily="2" charset="2"/>
              <a:buChar char="§"/>
            </a:pP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Services South College Station around Frat Row and the Park and Ride at </a:t>
            </a:r>
            <a:r>
              <a:rPr lang="en-US"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First Baptist </a:t>
            </a: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Church</a:t>
            </a:r>
            <a:endPar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2 buses on route with 18 minute headways</a:t>
            </a:r>
            <a:endParaRPr lang="en-US"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1">
              <a:buFont typeface="Wingdings" panose="05000000000000000000" pitchFamily="2" charset="2"/>
              <a:buChar char="Ø"/>
            </a:pPr>
            <a:endParaRPr lang="en-US" sz="2100" b="1"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Route 34 ridership places it in the bottom 3 among off campus routes</a:t>
            </a:r>
          </a:p>
          <a:p>
            <a:pPr>
              <a:buFont typeface="Wingdings" panose="05000000000000000000" pitchFamily="2" charset="2"/>
              <a:buChar char="§"/>
            </a:pPr>
            <a:endParaRPr lang="en-US" sz="2000"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5477164" y="889875"/>
            <a:ext cx="3666836" cy="646331"/>
          </a:xfrm>
          <a:prstGeom prst="rect">
            <a:avLst/>
          </a:prstGeom>
        </p:spPr>
        <p:txBody>
          <a:bodyPr wrap="square">
            <a:spAutoFit/>
          </a:bodyPr>
          <a:lstStyle/>
          <a:p>
            <a:pPr algn="ctr"/>
            <a:r>
              <a:rPr lang="en-US" sz="3600" b="1" dirty="0" smtClean="0">
                <a:solidFill>
                  <a:schemeClr val="tx1">
                    <a:lumMod val="75000"/>
                    <a:lumOff val="25000"/>
                  </a:schemeClr>
                </a:solidFill>
              </a:rPr>
              <a:t>Current Route 34</a:t>
            </a:r>
            <a:endParaRPr lang="en-US" sz="3600" b="1" dirty="0">
              <a:solidFill>
                <a:schemeClr val="tx1">
                  <a:lumMod val="75000"/>
                  <a:lumOff val="25000"/>
                </a:schemeClr>
              </a:solidFill>
            </a:endParaRPr>
          </a:p>
        </p:txBody>
      </p:sp>
      <p:pic>
        <p:nvPicPr>
          <p:cNvPr id="2" name="Picture 1"/>
          <p:cNvPicPr>
            <a:picLocks noChangeAspect="1"/>
          </p:cNvPicPr>
          <p:nvPr/>
        </p:nvPicPr>
        <p:blipFill>
          <a:blip r:embed="rId3"/>
          <a:stretch>
            <a:fillRect/>
          </a:stretch>
        </p:blipFill>
        <p:spPr>
          <a:xfrm>
            <a:off x="175709" y="1536206"/>
            <a:ext cx="5485848" cy="4893777"/>
          </a:xfrm>
          <a:prstGeom prst="rect">
            <a:avLst/>
          </a:prstGeom>
        </p:spPr>
      </p:pic>
    </p:spTree>
    <p:extLst>
      <p:ext uri="{BB962C8B-B14F-4D97-AF65-F5344CB8AC3E}">
        <p14:creationId xmlns:p14="http://schemas.microsoft.com/office/powerpoint/2010/main" val="400248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51054" y="1536207"/>
            <a:ext cx="3417455" cy="5012375"/>
          </a:xfrm>
          <a:prstGeom prst="rect">
            <a:avLst/>
          </a:prstGeom>
        </p:spPr>
        <p:txBody>
          <a:bodyPr/>
          <a:lstStyle/>
          <a:p>
            <a:pPr>
              <a:buFont typeface="Wingdings" panose="05000000000000000000" pitchFamily="2" charset="2"/>
              <a:buChar char="§"/>
            </a:pPr>
            <a:r>
              <a:rPr lang="en-US" sz="20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9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Want to preserve highest ridership stops and maximize efficiency for entire route</a:t>
            </a:r>
          </a:p>
          <a:p>
            <a:pPr>
              <a:buFont typeface="Wingdings" panose="05000000000000000000" pitchFamily="2" charset="2"/>
              <a:buChar char="§"/>
            </a:pPr>
            <a:endParaRPr lang="en-US" sz="19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sz="19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Compared to Route 22, Route 34 carries about 1800 passengers/day with 3 buses while Route 34 carries about 850 with 2 buses </a:t>
            </a:r>
            <a:endParaRPr lang="en-US" sz="1900"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1">
              <a:buFont typeface="Wingdings" panose="05000000000000000000" pitchFamily="2" charset="2"/>
              <a:buChar char="Ø"/>
            </a:pPr>
            <a:endParaRPr lang="en-US" sz="1900" b="1"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sz="19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By adding The Barracks stop to Route 34, we can maximize efficiency and provide more timely service to all riders</a:t>
            </a:r>
            <a:r>
              <a:rPr lang="en-US" sz="1900"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5477164" y="889875"/>
            <a:ext cx="3666836" cy="646331"/>
          </a:xfrm>
          <a:prstGeom prst="rect">
            <a:avLst/>
          </a:prstGeom>
        </p:spPr>
        <p:txBody>
          <a:bodyPr wrap="square">
            <a:spAutoFit/>
          </a:bodyPr>
          <a:lstStyle/>
          <a:p>
            <a:pPr algn="ctr"/>
            <a:r>
              <a:rPr lang="en-US" sz="3600" b="1" dirty="0" smtClean="0">
                <a:solidFill>
                  <a:schemeClr val="tx1">
                    <a:lumMod val="75000"/>
                    <a:lumOff val="25000"/>
                  </a:schemeClr>
                </a:solidFill>
              </a:rPr>
              <a:t>Current Route 34</a:t>
            </a:r>
            <a:endParaRPr lang="en-US" sz="3600" b="1" dirty="0">
              <a:solidFill>
                <a:schemeClr val="tx1">
                  <a:lumMod val="75000"/>
                  <a:lumOff val="2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0873"/>
            <a:ext cx="5403273" cy="5417127"/>
          </a:xfrm>
          <a:prstGeom prst="rect">
            <a:avLst/>
          </a:prstGeom>
        </p:spPr>
      </p:pic>
    </p:spTree>
    <p:extLst>
      <p:ext uri="{BB962C8B-B14F-4D97-AF65-F5344CB8AC3E}">
        <p14:creationId xmlns:p14="http://schemas.microsoft.com/office/powerpoint/2010/main" val="4082665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799" y="1685682"/>
            <a:ext cx="5557328" cy="5054478"/>
          </a:xfrm>
          <a:prstGeom prst="rect">
            <a:avLst/>
          </a:prstGeom>
        </p:spPr>
      </p:pic>
      <p:sp>
        <p:nvSpPr>
          <p:cNvPr id="5" name="TextBox 4"/>
          <p:cNvSpPr txBox="1"/>
          <p:nvPr/>
        </p:nvSpPr>
        <p:spPr>
          <a:xfrm>
            <a:off x="5745018" y="1634836"/>
            <a:ext cx="3103418" cy="4493538"/>
          </a:xfrm>
          <a:prstGeom prst="rect">
            <a:avLst/>
          </a:prstGeom>
          <a:noFill/>
        </p:spPr>
        <p:txBody>
          <a:bodyPr wrap="square" rtlCol="0">
            <a:spAutoFit/>
          </a:bodyPr>
          <a:lstStyle/>
          <a:p>
            <a:pPr marL="285750" indent="-285750">
              <a:buFont typeface="Wingdings" panose="05000000000000000000" pitchFamily="2" charset="2"/>
              <a:buChar char="§"/>
            </a:pPr>
            <a:r>
              <a:rPr lang="en-US" sz="2200" b="1" dirty="0" smtClean="0">
                <a:latin typeface="Open Sans" panose="020B0606030504020204" pitchFamily="34" charset="0"/>
                <a:ea typeface="Open Sans" panose="020B0606030504020204" pitchFamily="34" charset="0"/>
                <a:cs typeface="Open Sans" panose="020B0606030504020204" pitchFamily="34" charset="0"/>
              </a:rPr>
              <a:t>Services The Barracks in south College Station</a:t>
            </a:r>
          </a:p>
          <a:p>
            <a:pPr marL="285750" indent="-285750">
              <a:buFont typeface="Wingdings" panose="05000000000000000000" pitchFamily="2" charset="2"/>
              <a:buChar char="§"/>
            </a:pPr>
            <a:endParaRPr lang="en-US" sz="22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2200" b="1" dirty="0" smtClean="0">
                <a:latin typeface="Open Sans" panose="020B0606030504020204" pitchFamily="34" charset="0"/>
                <a:ea typeface="Open Sans" panose="020B0606030504020204" pitchFamily="34" charset="0"/>
                <a:cs typeface="Open Sans" panose="020B0606030504020204" pitchFamily="34" charset="0"/>
              </a:rPr>
              <a:t>2 buses on route with 22 minute headways</a:t>
            </a:r>
          </a:p>
          <a:p>
            <a:pPr marL="285750" indent="-285750">
              <a:buFont typeface="Wingdings" panose="05000000000000000000" pitchFamily="2" charset="2"/>
              <a:buChar char="§"/>
            </a:pPr>
            <a:endParaRPr lang="en-US" sz="22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2200" b="1" dirty="0" smtClean="0">
                <a:latin typeface="Open Sans" panose="020B0606030504020204" pitchFamily="34" charset="0"/>
                <a:ea typeface="Open Sans" panose="020B0606030504020204" pitchFamily="34" charset="0"/>
                <a:cs typeface="Open Sans" panose="020B0606030504020204" pitchFamily="34" charset="0"/>
              </a:rPr>
              <a:t>Route 40S ridership places it in the bottom 3 among off campus routes</a:t>
            </a:r>
            <a:endParaRPr lang="en-US" sz="2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5464612" y="932467"/>
            <a:ext cx="3280258" cy="584775"/>
          </a:xfrm>
          <a:prstGeom prst="rect">
            <a:avLst/>
          </a:prstGeom>
        </p:spPr>
        <p:txBody>
          <a:bodyPr wrap="none">
            <a:spAutoFit/>
          </a:bodyPr>
          <a:lstStyle/>
          <a:p>
            <a:pPr algn="ctr"/>
            <a:r>
              <a:rPr lang="en-US" sz="3200" b="1" dirty="0">
                <a:solidFill>
                  <a:schemeClr val="tx1">
                    <a:lumMod val="75000"/>
                    <a:lumOff val="25000"/>
                  </a:schemeClr>
                </a:solidFill>
              </a:rPr>
              <a:t>Current Route </a:t>
            </a:r>
            <a:r>
              <a:rPr lang="en-US" sz="3200" b="1" dirty="0" smtClean="0">
                <a:solidFill>
                  <a:schemeClr val="tx1">
                    <a:lumMod val="75000"/>
                    <a:lumOff val="25000"/>
                  </a:schemeClr>
                </a:solidFill>
              </a:rPr>
              <a:t>40S</a:t>
            </a:r>
            <a:endParaRPr lang="en-US" sz="3200" b="1" dirty="0">
              <a:solidFill>
                <a:schemeClr val="tx1">
                  <a:lumMod val="75000"/>
                  <a:lumOff val="25000"/>
                </a:schemeClr>
              </a:solidFill>
            </a:endParaRPr>
          </a:p>
        </p:txBody>
      </p:sp>
    </p:spTree>
    <p:extLst>
      <p:ext uri="{BB962C8B-B14F-4D97-AF65-F5344CB8AC3E}">
        <p14:creationId xmlns:p14="http://schemas.microsoft.com/office/powerpoint/2010/main" val="2426530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73949" y="1507308"/>
            <a:ext cx="3385324" cy="5016758"/>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smtClean="0">
                <a:latin typeface="Open Sans" panose="020B0606030504020204" pitchFamily="34" charset="0"/>
                <a:ea typeface="Open Sans" panose="020B0606030504020204" pitchFamily="34" charset="0"/>
                <a:cs typeface="Open Sans" panose="020B0606030504020204" pitchFamily="34" charset="0"/>
              </a:rPr>
              <a:t>Combine Routes 34 and 40S</a:t>
            </a:r>
          </a:p>
          <a:p>
            <a:pPr marL="285750" indent="-285750">
              <a:buFont typeface="Wingdings" panose="05000000000000000000" pitchFamily="2" charset="2"/>
              <a:buChar char="§"/>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2000" b="1" dirty="0" smtClean="0">
                <a:latin typeface="Open Sans" panose="020B0606030504020204" pitchFamily="34" charset="0"/>
                <a:ea typeface="Open Sans" panose="020B0606030504020204" pitchFamily="34" charset="0"/>
                <a:cs typeface="Open Sans" panose="020B0606030504020204" pitchFamily="34" charset="0"/>
              </a:rPr>
              <a:t>3 buses on route with 15 minute headways</a:t>
            </a:r>
          </a:p>
          <a:p>
            <a:pPr marL="285750" indent="-285750">
              <a:buFont typeface="Wingdings" panose="05000000000000000000" pitchFamily="2" charset="2"/>
              <a:buChar char="§"/>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2000" b="1" dirty="0" smtClean="0">
                <a:latin typeface="Open Sans" panose="020B0606030504020204" pitchFamily="34" charset="0"/>
                <a:ea typeface="Open Sans" panose="020B0606030504020204" pitchFamily="34" charset="0"/>
                <a:cs typeface="Open Sans" panose="020B0606030504020204" pitchFamily="34" charset="0"/>
              </a:rPr>
              <a:t>Reduces number of buses used and provides more frequent and efficient service</a:t>
            </a:r>
          </a:p>
          <a:p>
            <a:pPr marL="285750" indent="-285750">
              <a:buFont typeface="Wingdings" panose="05000000000000000000" pitchFamily="2" charset="2"/>
              <a:buChar char="§"/>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2000" b="1" dirty="0" smtClean="0">
                <a:latin typeface="Open Sans" panose="020B0606030504020204" pitchFamily="34" charset="0"/>
                <a:ea typeface="Open Sans" panose="020B0606030504020204" pitchFamily="34" charset="0"/>
                <a:cs typeface="Open Sans" panose="020B0606030504020204" pitchFamily="34" charset="0"/>
              </a:rPr>
              <a:t>Moves current stops along Navarro to Welsh, resulting in .4 mile walk to new stop</a:t>
            </a: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5573949" y="953310"/>
            <a:ext cx="3278221" cy="553998"/>
          </a:xfrm>
          <a:prstGeom prst="rect">
            <a:avLst/>
          </a:prstGeom>
          <a:noFill/>
        </p:spPr>
        <p:txBody>
          <a:bodyPr wrap="square" rtlCol="0">
            <a:spAutoFit/>
          </a:bodyPr>
          <a:lstStyle/>
          <a:p>
            <a:r>
              <a:rPr lang="en-US" sz="3000" b="1" dirty="0" smtClean="0"/>
              <a:t>Proposed Route 34</a:t>
            </a:r>
            <a:endParaRPr lang="en-US" sz="3000" b="1" dirty="0"/>
          </a:p>
        </p:txBody>
      </p:sp>
      <p:pic>
        <p:nvPicPr>
          <p:cNvPr id="6" name="Picture 5"/>
          <p:cNvPicPr>
            <a:picLocks noChangeAspect="1"/>
          </p:cNvPicPr>
          <p:nvPr/>
        </p:nvPicPr>
        <p:blipFill>
          <a:blip r:embed="rId3"/>
          <a:stretch>
            <a:fillRect/>
          </a:stretch>
        </p:blipFill>
        <p:spPr>
          <a:xfrm>
            <a:off x="24813" y="1476530"/>
            <a:ext cx="5406169" cy="5270240"/>
          </a:xfrm>
          <a:prstGeom prst="rect">
            <a:avLst/>
          </a:prstGeom>
        </p:spPr>
      </p:pic>
    </p:spTree>
    <p:extLst>
      <p:ext uri="{BB962C8B-B14F-4D97-AF65-F5344CB8AC3E}">
        <p14:creationId xmlns:p14="http://schemas.microsoft.com/office/powerpoint/2010/main" val="3243060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17265</TotalTime>
  <Words>998</Words>
  <Application>Microsoft Office PowerPoint</Application>
  <PresentationFormat>On-screen Show (4:3)</PresentationFormat>
  <Paragraphs>121</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Brush Script MT</vt:lpstr>
      <vt:lpstr>Calibri</vt:lpstr>
      <vt:lpstr>Calibri Light</vt:lpstr>
      <vt:lpstr>Open Sans</vt:lpstr>
      <vt:lpstr>Tungsten Light</vt:lpstr>
      <vt:lpstr>Wingdings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Yates, Shanna</dc:creator>
  <cp:lastModifiedBy>Tippy, Justin C</cp:lastModifiedBy>
  <cp:revision>793</cp:revision>
  <cp:lastPrinted>2019-01-23T18:14:05Z</cp:lastPrinted>
  <dcterms:created xsi:type="dcterms:W3CDTF">2016-05-25T16:34:23Z</dcterms:created>
  <dcterms:modified xsi:type="dcterms:W3CDTF">2019-01-23T18:26:28Z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fs.IsStoryboard">
    <vt:bool>true</vt:bool>
  </property>
  <property fmtid="{D5CDD505-2E9C-101B-9397-08002B2CF9AE}" pid="4" name="_AdHocReviewCycleID">
    <vt:i4>1876594321</vt:i4>
  </property>
  <property fmtid="{D5CDD505-2E9C-101B-9397-08002B2CF9AE}" pid="5" name="_EmailSubject">
    <vt:lpwstr>TSAC Tomorrow</vt:lpwstr>
  </property>
  <property fmtid="{D5CDD505-2E9C-101B-9397-08002B2CF9AE}" pid="6" name="_AuthorEmail">
    <vt:lpwstr>jtippy@tamu.edu</vt:lpwstr>
  </property>
  <property fmtid="{D5CDD505-2E9C-101B-9397-08002B2CF9AE}" pid="7" name="_AuthorEmailDisplayName">
    <vt:lpwstr>Tippy, Justin C</vt:lpwstr>
  </property>
  <property fmtid="{D5CDD505-2E9C-101B-9397-08002B2CF9AE}" pid="8" name="Tfs.LastKnownPath">
    <vt:lpwstr>\\ts-fs\TS$\Library\Presentations\1. Templates\TS Template New Branding 2.pptx</vt:lpwstr>
  </property>
  <property fmtid="{D5CDD505-2E9C-101B-9397-08002B2CF9AE}" pid="9" name="_PreviousAdHocReviewCycleID">
    <vt:i4>-47290192</vt:i4>
  </property>
</Properties>
</file>