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10"/>
  </p:notesMasterIdLst>
  <p:handoutMasterIdLst>
    <p:handoutMasterId r:id="rId11"/>
  </p:handoutMasterIdLst>
  <p:sldIdLst>
    <p:sldId id="321" r:id="rId2"/>
    <p:sldId id="333" r:id="rId3"/>
    <p:sldId id="334" r:id="rId4"/>
    <p:sldId id="335" r:id="rId5"/>
    <p:sldId id="336" r:id="rId6"/>
    <p:sldId id="337" r:id="rId7"/>
    <p:sldId id="338" r:id="rId8"/>
    <p:sldId id="33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1B14"/>
    <a:srgbClr val="FFFFFF"/>
    <a:srgbClr val="550607"/>
    <a:srgbClr val="FF0606"/>
    <a:srgbClr val="C3ABFF"/>
    <a:srgbClr val="068206"/>
    <a:srgbClr val="FFFF07"/>
    <a:srgbClr val="3B5EAF"/>
    <a:srgbClr val="3C5DAD"/>
    <a:srgbClr val="365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0" autoAdjust="0"/>
    <p:restoredTop sz="95501" autoAdjust="0"/>
  </p:normalViewPr>
  <p:slideViewPr>
    <p:cSldViewPr snapToGrid="0" snapToObjects="1">
      <p:cViewPr varScale="1">
        <p:scale>
          <a:sx n="83" d="100"/>
          <a:sy n="83" d="100"/>
        </p:scale>
        <p:origin x="13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6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126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CC76-F8BB-443A-80A8-ED1C83DF24BD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79761-FAAF-4D3C-91D1-905E88B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47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361-7222-4F81-9773-36EF24DA86A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FBEBC-A892-4B0A-9C4F-88E83F1D3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93D10-395E-42A9-874E-97252B4AEC0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5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9090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456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287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9214" y="6492875"/>
            <a:ext cx="802386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rgbClr val="FFF2D4"/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5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564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854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492875"/>
            <a:ext cx="9144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6548315"/>
            <a:ext cx="1601819" cy="309685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9"/>
          <a:srcRect l="159" t="17114" r="-159" b="13230"/>
          <a:stretch/>
        </p:blipFill>
        <p:spPr>
          <a:xfrm>
            <a:off x="0" y="-1"/>
            <a:ext cx="9144000" cy="644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73" r:id="rId5"/>
    <p:sldLayoutId id="2147483679" r:id="rId6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2524199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Transportation Services Advisory Committee </a:t>
            </a:r>
            <a:r>
              <a:rPr lang="en-US" sz="4000" b="1" dirty="0" smtClean="0"/>
              <a:t>2018-2019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3421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en-US" sz="3500" dirty="0" smtClean="0">
                <a:latin typeface="Calibri" panose="020F0502020204030204" pitchFamily="34" charset="0"/>
              </a:rPr>
              <a:t>History of TSAC</a:t>
            </a:r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b="1" dirty="0" smtClean="0">
                <a:latin typeface="Calibri" panose="020F0502020204030204" pitchFamily="34" charset="0"/>
              </a:rPr>
              <a:t>Created in 2006 by President Robert Gates to address the impact of construction on transportation-related matters.</a:t>
            </a:r>
          </a:p>
          <a:p>
            <a:pPr lvl="0"/>
            <a:endParaRPr lang="en-US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en-US" sz="2400" b="1" dirty="0" smtClean="0">
                <a:latin typeface="Calibri" panose="020F0502020204030204" pitchFamily="34" charset="0"/>
              </a:rPr>
              <a:t>Mission: To provide input and advice concerning policy and procedure to the </a:t>
            </a:r>
            <a:r>
              <a:rPr lang="en-US" sz="2400" b="1" dirty="0" smtClean="0">
                <a:latin typeface="Calibri" panose="020F0502020204030204" pitchFamily="34" charset="0"/>
              </a:rPr>
              <a:t>Associate Vice President of </a:t>
            </a:r>
            <a:r>
              <a:rPr lang="en-US" sz="2400" b="1" dirty="0" smtClean="0">
                <a:latin typeface="Calibri" panose="020F0502020204030204" pitchFamily="34" charset="0"/>
              </a:rPr>
              <a:t>Transportation Services and to assist in the development of a plan that will ensure parking and transportation issues are addressed creatively, timely, fairly and transparently, and are regularly communicated to the campus community. </a:t>
            </a:r>
          </a:p>
          <a:p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4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en-US" sz="3500" dirty="0" smtClean="0">
                <a:latin typeface="Calibri" panose="020F0502020204030204" pitchFamily="34" charset="0"/>
              </a:rPr>
              <a:t>Committee Goals</a:t>
            </a:r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Understand and communicate to constituencies the implications of proposed policy changes and the impact on all constituency groups.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Develop and recommend to the President identified solutions to parking and transportation issues.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Identify and recommend communication needs for successful implementation of recommended responses, when approved by the President.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en-US" sz="3500" dirty="0" smtClean="0">
                <a:latin typeface="Calibri" panose="020F0502020204030204" pitchFamily="34" charset="0"/>
              </a:rPr>
              <a:t>Committee Tactical Objectives</a:t>
            </a:r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Engage in comprehensive discourse, involving constituencies.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Provide timely follow-up to requests for information, guidance, assistance, and coordination on parking and transportation issues under review.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Identify potential problems and unintended consequences, including financial implications, that policy or procedural changes will have on parking and transportation.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Reach consensus on addressing changes in parking and transportation policies and procedures.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54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en-US" sz="3500" dirty="0" smtClean="0">
                <a:latin typeface="Calibri" panose="020F0502020204030204" pitchFamily="34" charset="0"/>
              </a:rPr>
              <a:t>Committee Guidelines</a:t>
            </a:r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00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en-US" sz="2200" b="1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Offer advice and input on proposed policy changes and develop recommendations for policy that are submitted to the President.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+mn-lt"/>
              </a:rPr>
              <a:t>Ensure that proposed changes allow Transportation Services to accumulate reserves which meet debt and capital project requirements while covering operating expense and annual debt service.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Any lost revenue from the loss of existing spaces will be covered by increases in all parking rates.</a:t>
            </a:r>
            <a:endParaRPr lang="en-US" sz="24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+mn-lt"/>
              </a:rPr>
              <a:t>The Role of the Chair</a:t>
            </a:r>
            <a:endParaRPr lang="en-US" sz="3500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provide content information, analysis, and recommendations to members regarding identified issues.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assure the meeting agenda and materials are developed and distributed to members in a timely fashion prior to the meeting.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assure all members have an equal opportunity to be heard on each issue.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identify other constituencies directly affected by proposed changes and gather input from those constituencies.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record minutes of meetings and distribute to campus community.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>
            <a:noAutofit/>
          </a:bodyPr>
          <a:lstStyle/>
          <a:p>
            <a:r>
              <a:rPr lang="en-US" sz="3500" dirty="0" smtClean="0"/>
              <a:t>The Role of Each Committee Member</a:t>
            </a:r>
            <a:endParaRPr lang="en-US" sz="35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To read all materials distributed before each meeting.</a:t>
            </a:r>
          </a:p>
          <a:p>
            <a:pPr marL="0" indent="0">
              <a:buNone/>
            </a:pPr>
            <a:endParaRPr lang="en-US" sz="2400" b="1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To arrive on time and participate in the meetings.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To be civil and respectful of other </a:t>
            </a:r>
            <a:r>
              <a:rPr lang="en-US" sz="2400" b="1" dirty="0">
                <a:latin typeface="+mn-lt"/>
              </a:rPr>
              <a:t>C</a:t>
            </a:r>
            <a:r>
              <a:rPr lang="en-US" sz="2400" b="1" dirty="0" smtClean="0">
                <a:latin typeface="+mn-lt"/>
              </a:rPr>
              <a:t>ommittee </a:t>
            </a:r>
            <a:r>
              <a:rPr lang="en-US" sz="2400" b="1" dirty="0">
                <a:latin typeface="+mn-lt"/>
              </a:rPr>
              <a:t>m</a:t>
            </a:r>
            <a:r>
              <a:rPr lang="en-US" sz="2400" b="1" dirty="0" smtClean="0">
                <a:latin typeface="+mn-lt"/>
              </a:rPr>
              <a:t>embers.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To understand and communicate to constituencies the results of the Committee meetings; understand and communicate to the Committee the issues and implications identified by constituencies.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69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0865" y="2552958"/>
            <a:ext cx="316227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dirty="0" smtClean="0"/>
              <a:t>Questions?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6717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Stemplate">
  <a:themeElements>
    <a:clrScheme name="A&amp;M Pallette">
      <a:dk1>
        <a:sysClr val="windowText" lastClr="000000"/>
      </a:dk1>
      <a:lt1>
        <a:srgbClr val="FFF2D4"/>
      </a:lt1>
      <a:dk2>
        <a:srgbClr val="003D4D"/>
      </a:dk2>
      <a:lt2>
        <a:srgbClr val="E7DED0"/>
      </a:lt2>
      <a:accent1>
        <a:srgbClr val="836E2C"/>
      </a:accent1>
      <a:accent2>
        <a:srgbClr val="6C491D"/>
      </a:accent2>
      <a:accent3>
        <a:srgbClr val="4F552A"/>
      </a:accent3>
      <a:accent4>
        <a:srgbClr val="B7A66D"/>
      </a:accent4>
      <a:accent5>
        <a:srgbClr val="293E6B"/>
      </a:accent5>
      <a:accent6>
        <a:srgbClr val="BABCBE"/>
      </a:accent6>
      <a:hlink>
        <a:srgbClr val="500000"/>
      </a:hlink>
      <a:folHlink>
        <a:srgbClr val="595959"/>
      </a:folHlink>
    </a:clrScheme>
    <a:fontScheme name="Custom 1">
      <a:majorFont>
        <a:latin typeface="Gill Sans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E846DBD0-3718-4F60-B10C-1845BE15B178}" vid="{7175CC4B-FE8D-487A-BF70-F88AFE3840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4200</TotalTime>
  <Words>423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1_TStemplate</vt:lpstr>
      <vt:lpstr>PowerPoint Presentation</vt:lpstr>
      <vt:lpstr>History of TSAC</vt:lpstr>
      <vt:lpstr>Committee Goals</vt:lpstr>
      <vt:lpstr>Committee Tactical Objectives</vt:lpstr>
      <vt:lpstr>Committee Guidelines</vt:lpstr>
      <vt:lpstr>The Role of the Chair</vt:lpstr>
      <vt:lpstr>The Role of Each Committee Member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LeGare, Anne P</cp:lastModifiedBy>
  <cp:revision>256</cp:revision>
  <dcterms:created xsi:type="dcterms:W3CDTF">2013-01-30T18:40:09Z</dcterms:created>
  <dcterms:modified xsi:type="dcterms:W3CDTF">2018-08-22T14:28:15Z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548493147</vt:i4>
  </property>
  <property fmtid="{D5CDD505-2E9C-101B-9397-08002B2CF9AE}" pid="3" name="_NewReviewCycle">
    <vt:lpwstr/>
  </property>
  <property fmtid="{D5CDD505-2E9C-101B-9397-08002B2CF9AE}" pid="4" name="_EmailSubject">
    <vt:lpwstr>Please post to Website</vt:lpwstr>
  </property>
  <property fmtid="{D5CDD505-2E9C-101B-9397-08002B2CF9AE}" pid="5" name="_AuthorEmail">
    <vt:lpwstr>alegare@tamu.edu</vt:lpwstr>
  </property>
  <property fmtid="{D5CDD505-2E9C-101B-9397-08002B2CF9AE}" pid="6" name="_AuthorEmailDisplayName">
    <vt:lpwstr>LeGare, Anne P</vt:lpwstr>
  </property>
  <property fmtid="{D5CDD505-2E9C-101B-9397-08002B2CF9AE}" pid="7" name="_PreviousAdHocReviewCycleID">
    <vt:i4>-1531395599</vt:i4>
  </property>
</Properties>
</file>