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25" r:id="rId2"/>
  </p:sldMasterIdLst>
  <p:notesMasterIdLst>
    <p:notesMasterId r:id="rId13"/>
  </p:notesMasterIdLst>
  <p:handoutMasterIdLst>
    <p:handoutMasterId r:id="rId14"/>
  </p:handoutMasterIdLst>
  <p:sldIdLst>
    <p:sldId id="259" r:id="rId3"/>
    <p:sldId id="267" r:id="rId4"/>
    <p:sldId id="268" r:id="rId5"/>
    <p:sldId id="269" r:id="rId6"/>
    <p:sldId id="261" r:id="rId7"/>
    <p:sldId id="262" r:id="rId8"/>
    <p:sldId id="263" r:id="rId9"/>
    <p:sldId id="264" r:id="rId10"/>
    <p:sldId id="265" r:id="rId11"/>
    <p:sldId id="270" r:id="rId1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500000"/>
    <a:srgbClr val="3399FF"/>
    <a:srgbClr val="FF00FF"/>
    <a:srgbClr val="333399"/>
    <a:srgbClr val="3333FF"/>
    <a:srgbClr val="63BD57"/>
    <a:srgbClr val="00B0F0"/>
    <a:srgbClr val="CC33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3" autoAdjust="0"/>
    <p:restoredTop sz="85631" autoAdjust="0"/>
  </p:normalViewPr>
  <p:slideViewPr>
    <p:cSldViewPr snapToGrid="0">
      <p:cViewPr varScale="1">
        <p:scale>
          <a:sx n="76" d="100"/>
          <a:sy n="76" d="100"/>
        </p:scale>
        <p:origin x="1488" y="19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173"/>
    </p:cViewPr>
  </p:sorterViewPr>
  <p:notesViewPr>
    <p:cSldViewPr snapToGrid="0">
      <p:cViewPr varScale="1">
        <p:scale>
          <a:sx n="68" d="100"/>
          <a:sy n="68" d="100"/>
        </p:scale>
        <p:origin x="-3288" y="-12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5455"/>
          </a:xfrm>
          <a:prstGeom prst="rect">
            <a:avLst/>
          </a:prstGeom>
        </p:spPr>
        <p:txBody>
          <a:bodyPr vert="horz" lIns="93304" tIns="46653" rIns="93304" bIns="466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0"/>
            <a:ext cx="3043344" cy="465455"/>
          </a:xfrm>
          <a:prstGeom prst="rect">
            <a:avLst/>
          </a:prstGeom>
        </p:spPr>
        <p:txBody>
          <a:bodyPr vert="horz" lIns="93304" tIns="46653" rIns="93304" bIns="46653" rtlCol="0"/>
          <a:lstStyle>
            <a:lvl1pPr algn="r">
              <a:defRPr sz="1200"/>
            </a:lvl1pPr>
          </a:lstStyle>
          <a:p>
            <a:fld id="{18DD817B-AD17-4D60-A846-5C83ECC243B6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4" cy="465455"/>
          </a:xfrm>
          <a:prstGeom prst="rect">
            <a:avLst/>
          </a:prstGeom>
        </p:spPr>
        <p:txBody>
          <a:bodyPr vert="horz" lIns="93304" tIns="46653" rIns="93304" bIns="466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4" cy="465455"/>
          </a:xfrm>
          <a:prstGeom prst="rect">
            <a:avLst/>
          </a:prstGeom>
        </p:spPr>
        <p:txBody>
          <a:bodyPr vert="horz" lIns="93304" tIns="46653" rIns="93304" bIns="46653" rtlCol="0" anchor="b"/>
          <a:lstStyle>
            <a:lvl1pPr algn="r">
              <a:defRPr sz="1200"/>
            </a:lvl1pPr>
          </a:lstStyle>
          <a:p>
            <a:fld id="{D874776A-C499-487E-AE4B-09033E86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19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5455"/>
          </a:xfrm>
          <a:prstGeom prst="rect">
            <a:avLst/>
          </a:prstGeom>
        </p:spPr>
        <p:txBody>
          <a:bodyPr vert="horz" lIns="93304" tIns="46653" rIns="93304" bIns="466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4" cy="465455"/>
          </a:xfrm>
          <a:prstGeom prst="rect">
            <a:avLst/>
          </a:prstGeom>
        </p:spPr>
        <p:txBody>
          <a:bodyPr vert="horz" lIns="93304" tIns="46653" rIns="93304" bIns="46653" rtlCol="0"/>
          <a:lstStyle>
            <a:lvl1pPr algn="r">
              <a:defRPr sz="1200"/>
            </a:lvl1pPr>
          </a:lstStyle>
          <a:p>
            <a:fld id="{412B6AD9-BD69-4A28-825D-17F4B7E86867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4" tIns="46653" rIns="93304" bIns="466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3304" tIns="46653" rIns="93304" bIns="4665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4" cy="465455"/>
          </a:xfrm>
          <a:prstGeom prst="rect">
            <a:avLst/>
          </a:prstGeom>
        </p:spPr>
        <p:txBody>
          <a:bodyPr vert="horz" lIns="93304" tIns="46653" rIns="93304" bIns="466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4" cy="465455"/>
          </a:xfrm>
          <a:prstGeom prst="rect">
            <a:avLst/>
          </a:prstGeom>
        </p:spPr>
        <p:txBody>
          <a:bodyPr vert="horz" lIns="93304" tIns="46653" rIns="93304" bIns="46653" rtlCol="0" anchor="b"/>
          <a:lstStyle>
            <a:lvl1pPr algn="r">
              <a:defRPr sz="1200"/>
            </a:lvl1pPr>
          </a:lstStyle>
          <a:p>
            <a:fld id="{27D81510-F5CC-41FC-83DD-FED76C2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1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81510-F5CC-41FC-83DD-FED76C2F55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0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81510-F5CC-41FC-83DD-FED76C2F55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48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81510-F5CC-41FC-83DD-FED76C2F55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5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674">
              <a:defRPr/>
            </a:pPr>
            <a:r>
              <a:rPr lang="en-US" dirty="0"/>
              <a:t>Removed 5 buses from Routes 01, 06/08, 12, 15, 26, 35 and 40 from various times of the day…</a:t>
            </a:r>
          </a:p>
          <a:p>
            <a:pPr defTabSz="914674">
              <a:defRPr/>
            </a:pPr>
            <a:r>
              <a:rPr lang="en-US" dirty="0"/>
              <a:t>26E am and pm</a:t>
            </a:r>
          </a:p>
          <a:p>
            <a:pPr defTabSz="914674">
              <a:defRPr/>
            </a:pPr>
            <a:r>
              <a:rPr lang="en-US" dirty="0"/>
              <a:t>01F am and pm</a:t>
            </a:r>
          </a:p>
          <a:p>
            <a:pPr defTabSz="914674">
              <a:defRPr/>
            </a:pPr>
            <a:r>
              <a:rPr lang="en-US" dirty="0"/>
              <a:t>15E am and pm</a:t>
            </a:r>
          </a:p>
          <a:p>
            <a:pPr defTabSz="914674">
              <a:defRPr/>
            </a:pPr>
            <a:r>
              <a:rPr lang="en-US" dirty="0"/>
              <a:t>35F all day</a:t>
            </a:r>
          </a:p>
          <a:p>
            <a:pPr defTabSz="914674">
              <a:defRPr/>
            </a:pPr>
            <a:r>
              <a:rPr lang="en-US" dirty="0"/>
              <a:t>40E all day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81510-F5CC-41FC-83DD-FED76C2F55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8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81510-F5CC-41FC-83DD-FED76C2F55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88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81510-F5CC-41FC-83DD-FED76C2F55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41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81510-F5CC-41FC-83DD-FED76C2F55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92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81510-F5CC-41FC-83DD-FED76C2F55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1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81510-F5CC-41FC-83DD-FED76C2F55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2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81510-F5CC-41FC-83DD-FED76C2F55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5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002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3EA8BF8-5BB6-4659-9D88-5D19F0345A84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8A36EC9-8916-4BD3-B4D8-87C984C9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9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3EA8BF8-5BB6-4659-9D88-5D19F0345A84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8A36EC9-8916-4BD3-B4D8-87C984C9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68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3EA8BF8-5BB6-4659-9D88-5D19F0345A84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8A36EC9-8916-4BD3-B4D8-87C984C9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67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3EA8BF8-5BB6-4659-9D88-5D19F0345A84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8A36EC9-8916-4BD3-B4D8-87C984C9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33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3EA8BF8-5BB6-4659-9D88-5D19F0345A84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8A36EC9-8916-4BD3-B4D8-87C984C9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39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3EA8BF8-5BB6-4659-9D88-5D19F0345A84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8A36EC9-8916-4BD3-B4D8-87C984C9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62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3EA8BF8-5BB6-4659-9D88-5D19F0345A84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8A36EC9-8916-4BD3-B4D8-87C984C9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68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3EA8BF8-5BB6-4659-9D88-5D19F0345A84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8A36EC9-8916-4BD3-B4D8-87C984C9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6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329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2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49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628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88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3EA8BF8-5BB6-4659-9D88-5D19F0345A84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8A36EC9-8916-4BD3-B4D8-87C984C9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0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3EA8BF8-5BB6-4659-9D88-5D19F0345A84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8A36EC9-8916-4BD3-B4D8-87C984C9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0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3EA8BF8-5BB6-4659-9D88-5D19F0345A84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8A36EC9-8916-4BD3-B4D8-87C984C9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hape 638"/>
          <p:cNvSpPr/>
          <p:nvPr userDrawn="1"/>
        </p:nvSpPr>
        <p:spPr>
          <a:xfrm flipV="1">
            <a:off x="6180364" y="6557108"/>
            <a:ext cx="2963635" cy="300892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Shape 638"/>
          <p:cNvSpPr/>
          <p:nvPr userDrawn="1"/>
        </p:nvSpPr>
        <p:spPr>
          <a:xfrm>
            <a:off x="0" y="1042643"/>
            <a:ext cx="5486400" cy="34925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" y="23445"/>
            <a:ext cx="3376247" cy="99279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6180363" y="6557108"/>
            <a:ext cx="122463" cy="309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6674301" y="6522888"/>
            <a:ext cx="209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>
                    <a:lumMod val="95000"/>
                  </a:schemeClr>
                </a:solidFill>
                <a:latin typeface="Tungsten Light" pitchFamily="50" charset="0"/>
              </a:rPr>
              <a:t>TRANSPORT.TAMU.EDU</a:t>
            </a:r>
            <a:endParaRPr lang="en-US" sz="1800" b="1" dirty="0">
              <a:solidFill>
                <a:schemeClr val="bg1">
                  <a:lumMod val="95000"/>
                </a:schemeClr>
              </a:solidFill>
              <a:latin typeface="Tungsten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8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5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" y="1622016"/>
            <a:ext cx="9143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Transit Service Updates – Fall 2018</a:t>
            </a:r>
            <a:endParaRPr lang="en-US" sz="3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5" y="5704149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A&amp;M Transportation Services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0137" y="2389121"/>
            <a:ext cx="5691673" cy="25994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6038" y="2964453"/>
            <a:ext cx="5019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Insert image or  graphic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37" y="2299123"/>
            <a:ext cx="6980525" cy="34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929670"/>
            <a:ext cx="91440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Night Route</a:t>
            </a:r>
          </a:p>
          <a:p>
            <a:pPr algn="ct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03/05</a:t>
            </a:r>
          </a:p>
          <a:p>
            <a:pPr algn="ct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Proposed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9669" y="2321169"/>
            <a:ext cx="3774332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Extend day service on Route 03 until 9pm to offset heavier ridership to </a:t>
            </a:r>
            <a:r>
              <a:rPr lang="en-US" sz="2300" smtClean="0"/>
              <a:t>White Creek</a:t>
            </a:r>
            <a:endParaRPr lang="en-US" sz="23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Run 1 </a:t>
            </a:r>
            <a:r>
              <a:rPr lang="en-US" sz="2300" dirty="0" smtClean="0"/>
              <a:t>bus on combined </a:t>
            </a:r>
            <a:r>
              <a:rPr lang="en-US" sz="2300" dirty="0" smtClean="0"/>
              <a:t>routes as Night 03/05 from 7pm </a:t>
            </a:r>
            <a:r>
              <a:rPr lang="en-US" sz="2300" dirty="0" smtClean="0"/>
              <a:t>- 12:30am Mon-Fri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30 min roundtrip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Save 21 service hours per week by combining these routes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4" y="1645920"/>
            <a:ext cx="5297194" cy="509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0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967" y="1457011"/>
            <a:ext cx="85163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700" dirty="0" smtClean="0"/>
              <a:t>New Service for RELLIS Campus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700" dirty="0" smtClean="0"/>
              <a:t>Center for Infrastructure Renewal (CIR) – Feb 2018 with limited bus service from </a:t>
            </a:r>
            <a:r>
              <a:rPr lang="en-US" sz="2700" dirty="0" err="1" smtClean="0"/>
              <a:t>Wisenbaker</a:t>
            </a:r>
            <a:r>
              <a:rPr lang="en-US" sz="2700" dirty="0" smtClean="0"/>
              <a:t> to CIR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700" dirty="0" err="1" smtClean="0"/>
              <a:t>Blinn</a:t>
            </a:r>
            <a:r>
              <a:rPr lang="en-US" sz="2700" dirty="0" smtClean="0"/>
              <a:t> - August 2018 w/ estimated 2000 students 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700" dirty="0" err="1" smtClean="0"/>
              <a:t>Blinn</a:t>
            </a:r>
            <a:r>
              <a:rPr lang="en-US" sz="2700" dirty="0" smtClean="0"/>
              <a:t> Team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700" dirty="0" smtClean="0"/>
              <a:t>Engineering Academy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700" smtClean="0"/>
              <a:t>TTI </a:t>
            </a:r>
            <a:r>
              <a:rPr lang="en-US" sz="2700" dirty="0" smtClean="0"/>
              <a:t>Headquarters – Fall 2018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700" dirty="0" smtClean="0"/>
              <a:t>Impact on Route 12 from </a:t>
            </a:r>
            <a:r>
              <a:rPr lang="en-US" sz="2700" dirty="0" err="1" smtClean="0"/>
              <a:t>Blinn</a:t>
            </a:r>
            <a:r>
              <a:rPr lang="en-US" sz="2700" dirty="0" smtClean="0"/>
              <a:t> Team and Engineering Academy moving to RELLIS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700" dirty="0" smtClean="0"/>
              <a:t>Shift bus resources from existing routes to provide new service for RELLIS Campus without increasing service hours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4510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1" y="1447800"/>
            <a:ext cx="89306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Reallocating Resources</a:t>
            </a:r>
            <a:endParaRPr lang="en-US" sz="3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968" y="2063353"/>
            <a:ext cx="8516314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 smtClean="0"/>
              <a:t>Reviewed existing routes, number of buses per route, ridership data, time of day, etc.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 smtClean="0"/>
              <a:t>Shift bus resources from multiple routes to create service to RELLIS – tested last fall and currently testing this semester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 smtClean="0"/>
              <a:t>These reductions have resulted in 240 service hours per week being removed without impacting passengers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 smtClean="0"/>
              <a:t>RELLIS service will add 224 hours per week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 smtClean="0"/>
              <a:t>Combining Night Routes 03/05 and 12/25 with an additional savings of 60 service hours per week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 smtClean="0"/>
              <a:t>This allows us to add those 60 hours back into daytime service as needed to cover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14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5379" y="929670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Route 47 RELLIS</a:t>
            </a:r>
            <a:endParaRPr lang="en-US" sz="3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1468280"/>
            <a:ext cx="4343399" cy="622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 smtClean="0"/>
              <a:t>3 buses 7am – 8pm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 smtClean="0"/>
              <a:t>1 bus runs 8pm -11:30pm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 smtClean="0"/>
              <a:t>1 hour roundtrip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 smtClean="0"/>
              <a:t>20 minutes between buses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 smtClean="0"/>
              <a:t>2 stops on campus at Old Main and </a:t>
            </a:r>
            <a:r>
              <a:rPr lang="en-US" sz="3000" dirty="0" err="1" smtClean="0"/>
              <a:t>Wisenbaker</a:t>
            </a:r>
            <a:endParaRPr lang="en-US" sz="30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 smtClean="0"/>
              <a:t>2 stops at RELLIS at </a:t>
            </a:r>
            <a:r>
              <a:rPr lang="en-US" sz="3000" dirty="0" err="1" smtClean="0"/>
              <a:t>Blinn</a:t>
            </a:r>
            <a:r>
              <a:rPr lang="en-US" sz="3000" dirty="0" smtClean="0"/>
              <a:t> and CIR/TTI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8279"/>
            <a:ext cx="4713053" cy="53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5379" y="929670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Route 12 Reveille</a:t>
            </a:r>
          </a:p>
          <a:p>
            <a:pPr algn="ctr"/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</a:t>
            </a:r>
          </a:p>
          <a:p>
            <a:pPr algn="ctr"/>
            <a:endParaRPr lang="en-US" sz="3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1437925"/>
            <a:ext cx="3840480" cy="52352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7640" y="1969477"/>
            <a:ext cx="5166361" cy="516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700" dirty="0" smtClean="0"/>
              <a:t>4 buses 7am – 7pm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700" dirty="0" smtClean="0"/>
              <a:t>1 extra bus runs 7am – 11am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700" dirty="0" smtClean="0"/>
              <a:t>1 hour roundtrip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700" dirty="0" smtClean="0"/>
              <a:t>12 min between buses until 11am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700" dirty="0" smtClean="0"/>
              <a:t>After 11am, 15 min between buses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700" dirty="0" smtClean="0"/>
              <a:t>1 bus runs night route from 7pm-12am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700" dirty="0" smtClean="0"/>
              <a:t>55% of passengers boarding at Trigon exit bus at </a:t>
            </a:r>
            <a:r>
              <a:rPr lang="en-US" sz="2700" dirty="0" err="1" smtClean="0"/>
              <a:t>Blinn</a:t>
            </a:r>
            <a:endParaRPr lang="en-US" sz="2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3464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5379" y="92967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Route 12 Reveille</a:t>
            </a:r>
          </a:p>
          <a:p>
            <a:pPr algn="ctr"/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Proposed</a:t>
            </a:r>
            <a:endParaRPr lang="en-US" sz="3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5288" y="2140299"/>
            <a:ext cx="38887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2 buses 7am - 7pm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46 min roundtrip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23 minutes between buses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Lighter passenger loads between TAMU and </a:t>
            </a:r>
            <a:r>
              <a:rPr lang="en-US" sz="2800" dirty="0" err="1" smtClean="0"/>
              <a:t>Blinn</a:t>
            </a:r>
            <a:r>
              <a:rPr lang="en-US" sz="2800" dirty="0" smtClean="0"/>
              <a:t> with opening of RELLIS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3" y="1468279"/>
            <a:ext cx="5076856" cy="530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3829" y="914400"/>
            <a:ext cx="893555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Route 25 </a:t>
            </a:r>
            <a:r>
              <a:rPr lang="en-US" sz="3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Centerpole</a:t>
            </a:r>
            <a:endParaRPr lang="en-US" sz="33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3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Proposed</a:t>
            </a:r>
            <a:endParaRPr lang="en-US" sz="3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4708" y="2311121"/>
            <a:ext cx="37197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2 buses 7am - 7pm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30 min roundtrip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15 minutes between buses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These stops currently on Route 12 will see the same level of service with new Route 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2" y="1468279"/>
            <a:ext cx="4884062" cy="52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5379" y="92967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Night and Weekend</a:t>
            </a:r>
          </a:p>
          <a:p>
            <a:pPr algn="ctr"/>
            <a:r>
              <a:rPr lang="en-US" sz="3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Route 12/25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1960" y="1930401"/>
            <a:ext cx="4642040" cy="4993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50" dirty="0" smtClean="0"/>
              <a:t>1 bus 7pm - 11:30pm Mon-Fri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50" dirty="0" smtClean="0"/>
              <a:t>1 bus 9am - 6pm on weekends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50" dirty="0" smtClean="0"/>
              <a:t>1 hour roundtrip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50" dirty="0" smtClean="0"/>
              <a:t>Same route as current Route 12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50" dirty="0" smtClean="0"/>
              <a:t>Savings of 27 service hours per week by combining these routes on nights and weekends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9056"/>
            <a:ext cx="4501960" cy="523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5379" y="92967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Night Routes</a:t>
            </a:r>
          </a:p>
          <a:p>
            <a:pPr algn="ctr"/>
            <a:r>
              <a:rPr lang="en-US" sz="31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03 and 05</a:t>
            </a:r>
          </a:p>
          <a:p>
            <a:pPr algn="ctr"/>
            <a:r>
              <a:rPr lang="en-US" sz="31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</a:t>
            </a:r>
          </a:p>
          <a:p>
            <a:pPr algn="ctr"/>
            <a:endParaRPr lang="en-US" sz="315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3230" y="1476008"/>
            <a:ext cx="4564518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1 bus on each route 7pm - 11:30pm nightly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Ridership on Route 05 averages less than 10 passengers per round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Ridership on Route 03 averages 20 passengers per 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1611"/>
            <a:ext cx="4501288" cy="2906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676" y="2532185"/>
            <a:ext cx="4372475" cy="348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16813</TotalTime>
  <Words>506</Words>
  <Application>Microsoft Office PowerPoint</Application>
  <PresentationFormat>On-screen Show (4:3)</PresentationFormat>
  <Paragraphs>82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Tungsten Light</vt:lpstr>
      <vt:lpstr>Wingdings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Yates, Shanna</dc:creator>
  <cp:lastModifiedBy>Dillard, Madeline K.</cp:lastModifiedBy>
  <cp:revision>778</cp:revision>
  <cp:lastPrinted>2018-03-06T22:11:58Z</cp:lastPrinted>
  <dcterms:created xsi:type="dcterms:W3CDTF">2016-05-25T16:34:23Z</dcterms:created>
  <dcterms:modified xsi:type="dcterms:W3CDTF">2018-03-07T19:50:25Z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fs.IsStoryboard">
    <vt:bool>true</vt:bool>
  </property>
  <property fmtid="{D5CDD505-2E9C-101B-9397-08002B2CF9AE}" pid="4" name="_AdHocReviewCycleID">
    <vt:i4>635327676</vt:i4>
  </property>
  <property fmtid="{D5CDD505-2E9C-101B-9397-08002B2CF9AE}" pid="5" name="_EmailSubject">
    <vt:lpwstr>TSAC Uploads</vt:lpwstr>
  </property>
  <property fmtid="{D5CDD505-2E9C-101B-9397-08002B2CF9AE}" pid="6" name="_AuthorEmail">
    <vt:lpwstr>alegare@tamu.edu</vt:lpwstr>
  </property>
  <property fmtid="{D5CDD505-2E9C-101B-9397-08002B2CF9AE}" pid="7" name="_AuthorEmailDisplayName">
    <vt:lpwstr>LeGare, Anne P</vt:lpwstr>
  </property>
  <property fmtid="{D5CDD505-2E9C-101B-9397-08002B2CF9AE}" pid="8" name="Tfs.LastKnownPath">
    <vt:lpwstr>\\ts-fs\TS$\Library\Presentations\2017\POLO Garage and MSC street projects\Stdt Affairs Staff Mtg 11_9_17REVISED.pptx</vt:lpwstr>
  </property>
  <property fmtid="{D5CDD505-2E9C-101B-9397-08002B2CF9AE}" pid="9" name="_PreviousAdHocReviewCycleID">
    <vt:i4>1062420934</vt:i4>
  </property>
</Properties>
</file>