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25" r:id="rId2"/>
    <p:sldMasterId id="2147483744" r:id="rId3"/>
  </p:sldMasterIdLst>
  <p:notesMasterIdLst>
    <p:notesMasterId r:id="rId16"/>
  </p:notesMasterIdLst>
  <p:handoutMasterIdLst>
    <p:handoutMasterId r:id="rId17"/>
  </p:handoutMasterIdLst>
  <p:sldIdLst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78" r:id="rId15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500000"/>
    <a:srgbClr val="3399FF"/>
    <a:srgbClr val="FF00FF"/>
    <a:srgbClr val="333399"/>
    <a:srgbClr val="3333FF"/>
    <a:srgbClr val="63BD57"/>
    <a:srgbClr val="00B0F0"/>
    <a:srgbClr val="CC33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3" autoAdjust="0"/>
    <p:restoredTop sz="85631" autoAdjust="0"/>
  </p:normalViewPr>
  <p:slideViewPr>
    <p:cSldViewPr snapToGrid="0">
      <p:cViewPr varScale="1">
        <p:scale>
          <a:sx n="93" d="100"/>
          <a:sy n="93" d="100"/>
        </p:scale>
        <p:origin x="1038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173"/>
    </p:cViewPr>
  </p:sorterViewPr>
  <p:notesViewPr>
    <p:cSldViewPr snapToGrid="0">
      <p:cViewPr varScale="1">
        <p:scale>
          <a:sx n="68" d="100"/>
          <a:sy n="68" d="100"/>
        </p:scale>
        <p:origin x="-3288" y="-120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aj\AppData\Local\Microsoft\Windows\Temporary%20Internet%20Files\Content.Outlook\WF92EQ1G\Copy%20of%202017-Parking-Rate-Survey-Fal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maraj\AppData\Local\Microsoft\Windows\Temporary%20Internet%20Files\Content.Outlook\WF92EQ1G\Copy%20of%202017-Parking-Rate-Survey-Fal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 smtClean="0"/>
              <a:t>Reserved </a:t>
            </a:r>
            <a:r>
              <a:rPr lang="en-US" sz="3000" b="1" dirty="0"/>
              <a:t>Surface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3287332962649"/>
          <c:y val="0.12528321744158064"/>
          <c:w val="0.85124211985526066"/>
          <c:h val="0.54684315687222373"/>
        </c:manualLayout>
      </c:layout>
      <c:lineChart>
        <c:grouping val="standard"/>
        <c:varyColors val="0"/>
        <c:ser>
          <c:idx val="0"/>
          <c:order val="0"/>
          <c:tx>
            <c:strRef>
              <c:f>'Res Surf'!$B$1</c:f>
              <c:strCache>
                <c:ptCount val="1"/>
                <c:pt idx="0">
                  <c:v>Reserve Surface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4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0-191E-40CE-8C51-534755BC2FC2}"/>
              </c:ext>
            </c:extLst>
          </c:dPt>
          <c:dLbls>
            <c:dLbl>
              <c:idx val="4"/>
              <c:layout>
                <c:manualLayout>
                  <c:x val="-9.9009900990099056E-2"/>
                  <c:y val="-6.7204286850332987E-2"/>
                </c:manualLayout>
              </c:layout>
              <c:spPr>
                <a:solidFill>
                  <a:srgbClr val="C0504D">
                    <a:lumMod val="75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0-191E-40CE-8C51-534755BC2FC2}"/>
                </c:ext>
              </c:extLst>
            </c:dLbl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 Surf'!$A$2:$A$29</c:f>
              <c:strCache>
                <c:ptCount val="28"/>
                <c:pt idx="0">
                  <c:v>Colorado School of Mines</c:v>
                </c:pt>
                <c:pt idx="1">
                  <c:v>University of Toledo</c:v>
                </c:pt>
                <c:pt idx="2">
                  <c:v>Sam Houston State University</c:v>
                </c:pt>
                <c:pt idx="3">
                  <c:v>Iowa State University</c:v>
                </c:pt>
                <c:pt idx="4">
                  <c:v>Texas A&amp;M University</c:v>
                </c:pt>
                <c:pt idx="5">
                  <c:v>Univ of Alabama at Birmingham</c:v>
                </c:pt>
                <c:pt idx="6">
                  <c:v>George Mason University</c:v>
                </c:pt>
                <c:pt idx="7">
                  <c:v>University of North Texas</c:v>
                </c:pt>
                <c:pt idx="8">
                  <c:v>University of Arkansas - Fayetteville</c:v>
                </c:pt>
                <c:pt idx="9">
                  <c:v>Florida Atlantic University</c:v>
                </c:pt>
                <c:pt idx="10">
                  <c:v>Missouri</c:v>
                </c:pt>
                <c:pt idx="11">
                  <c:v>Montana State University</c:v>
                </c:pt>
                <c:pt idx="12">
                  <c:v>University of North Dakota</c:v>
                </c:pt>
                <c:pt idx="13">
                  <c:v>Texas State</c:v>
                </c:pt>
                <c:pt idx="14">
                  <c:v>University of Alaska, Fairbanks</c:v>
                </c:pt>
                <c:pt idx="15">
                  <c:v>Wilfrid Laurier University</c:v>
                </c:pt>
                <c:pt idx="16">
                  <c:v>University of Minnesota</c:v>
                </c:pt>
                <c:pt idx="17">
                  <c:v>Pennsylvania State</c:v>
                </c:pt>
                <c:pt idx="18">
                  <c:v>University of Florida</c:v>
                </c:pt>
                <c:pt idx="19">
                  <c:v>Virginia Commonwealth University</c:v>
                </c:pt>
                <c:pt idx="20">
                  <c:v>University of Texas Medical Branch</c:v>
                </c:pt>
                <c:pt idx="21">
                  <c:v>University of New Mexico</c:v>
                </c:pt>
                <c:pt idx="22">
                  <c:v>Georgia Institute of Technology</c:v>
                </c:pt>
                <c:pt idx="23">
                  <c:v>Yale</c:v>
                </c:pt>
                <c:pt idx="24">
                  <c:v>Arizona State University - Tempe Campus</c:v>
                </c:pt>
                <c:pt idx="25">
                  <c:v>University of Oregon</c:v>
                </c:pt>
                <c:pt idx="26">
                  <c:v>University of Delaware</c:v>
                </c:pt>
                <c:pt idx="27">
                  <c:v>UC Berkeley</c:v>
                </c:pt>
              </c:strCache>
            </c:strRef>
          </c:cat>
          <c:val>
            <c:numRef>
              <c:f>'Res Surf'!$B$2:$B$29</c:f>
              <c:numCache>
                <c:formatCode>_("$"* #,##0.00_);_("$"* \(#,##0.00\);_("$"* "-"??_);_(@_)</c:formatCode>
                <c:ptCount val="28"/>
                <c:pt idx="0">
                  <c:v>400</c:v>
                </c:pt>
                <c:pt idx="1">
                  <c:v>400</c:v>
                </c:pt>
                <c:pt idx="2">
                  <c:v>486</c:v>
                </c:pt>
                <c:pt idx="3">
                  <c:v>533</c:v>
                </c:pt>
                <c:pt idx="4">
                  <c:v>567</c:v>
                </c:pt>
                <c:pt idx="5">
                  <c:v>600</c:v>
                </c:pt>
                <c:pt idx="6">
                  <c:v>610</c:v>
                </c:pt>
                <c:pt idx="7">
                  <c:v>650</c:v>
                </c:pt>
                <c:pt idx="8">
                  <c:v>663.79</c:v>
                </c:pt>
                <c:pt idx="9">
                  <c:v>683</c:v>
                </c:pt>
                <c:pt idx="10">
                  <c:v>720</c:v>
                </c:pt>
                <c:pt idx="11">
                  <c:v>802</c:v>
                </c:pt>
                <c:pt idx="12">
                  <c:v>810</c:v>
                </c:pt>
                <c:pt idx="13">
                  <c:v>825</c:v>
                </c:pt>
                <c:pt idx="14">
                  <c:v>827</c:v>
                </c:pt>
                <c:pt idx="15">
                  <c:v>879.72</c:v>
                </c:pt>
                <c:pt idx="16">
                  <c:v>1053</c:v>
                </c:pt>
                <c:pt idx="17">
                  <c:v>1056</c:v>
                </c:pt>
                <c:pt idx="18">
                  <c:v>1134</c:v>
                </c:pt>
                <c:pt idx="19">
                  <c:v>1176</c:v>
                </c:pt>
                <c:pt idx="20">
                  <c:v>1200</c:v>
                </c:pt>
                <c:pt idx="21">
                  <c:v>1300</c:v>
                </c:pt>
                <c:pt idx="22">
                  <c:v>1545</c:v>
                </c:pt>
                <c:pt idx="23">
                  <c:v>1600</c:v>
                </c:pt>
                <c:pt idx="24">
                  <c:v>1720</c:v>
                </c:pt>
                <c:pt idx="25">
                  <c:v>1848</c:v>
                </c:pt>
                <c:pt idx="26">
                  <c:v>2019</c:v>
                </c:pt>
                <c:pt idx="27">
                  <c:v>2712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1E-40CE-8C51-534755BC2F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520528"/>
        <c:axId val="190915744"/>
      </c:lineChart>
      <c:catAx>
        <c:axId val="14252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15744"/>
        <c:crosses val="autoZero"/>
        <c:auto val="1"/>
        <c:lblAlgn val="ctr"/>
        <c:lblOffset val="100"/>
        <c:noMultiLvlLbl val="0"/>
      </c:catAx>
      <c:valAx>
        <c:axId val="1909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="1" dirty="0" smtClean="0"/>
                  <a:t>Permit Price</a:t>
                </a:r>
                <a:endParaRPr lang="en-US" sz="3000" b="1" dirty="0"/>
              </a:p>
            </c:rich>
          </c:tx>
          <c:layout>
            <c:manualLayout>
              <c:xMode val="edge"/>
              <c:yMode val="edge"/>
              <c:x val="1.6509972872873466E-2"/>
              <c:y val="0.20776802418451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2052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b="1" dirty="0"/>
              <a:t>Reserved Garage Permit</a:t>
            </a:r>
          </a:p>
        </c:rich>
      </c:tx>
      <c:layout>
        <c:manualLayout>
          <c:xMode val="edge"/>
          <c:yMode val="edge"/>
          <c:x val="0.37090413113231263"/>
          <c:y val="4.3714780394477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65299598805634"/>
          <c:y val="0.15753883559132287"/>
          <c:w val="0.87753411713897644"/>
          <c:h val="0.71092239806448199"/>
        </c:manualLayout>
      </c:layout>
      <c:lineChart>
        <c:grouping val="standard"/>
        <c:varyColors val="0"/>
        <c:ser>
          <c:idx val="0"/>
          <c:order val="0"/>
          <c:tx>
            <c:strRef>
              <c:f>'Garage Reserved'!$B$1</c:f>
              <c:strCache>
                <c:ptCount val="1"/>
                <c:pt idx="0">
                  <c:v>Reserved Garage Permit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87890376035924E-3"/>
                  <c:y val="-8.988761924265086E-2"/>
                </c:manualLayout>
              </c:layout>
              <c:spPr>
                <a:solidFill>
                  <a:srgbClr val="C0504D">
                    <a:lumMod val="75000"/>
                  </a:srgbClr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EE83-45F5-A46E-6C792E434E2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'Garage Reserved'!$A$2:$A$16</c:f>
              <c:strCache>
                <c:ptCount val="15"/>
                <c:pt idx="0">
                  <c:v>Texas A&amp;M University</c:v>
                </c:pt>
                <c:pt idx="1">
                  <c:v>Missouri</c:v>
                </c:pt>
                <c:pt idx="2">
                  <c:v>Sam Houston State University</c:v>
                </c:pt>
                <c:pt idx="3">
                  <c:v>University of North Dakota</c:v>
                </c:pt>
                <c:pt idx="4">
                  <c:v>Texas State</c:v>
                </c:pt>
                <c:pt idx="5">
                  <c:v>University of Arkansas - Fayetteville</c:v>
                </c:pt>
                <c:pt idx="6">
                  <c:v>Iowa State University</c:v>
                </c:pt>
                <c:pt idx="7">
                  <c:v>George Mason University</c:v>
                </c:pt>
                <c:pt idx="8">
                  <c:v>Arizona State University - Tempe Campus</c:v>
                </c:pt>
                <c:pt idx="9">
                  <c:v>Pennsylvania State</c:v>
                </c:pt>
                <c:pt idx="10">
                  <c:v>University of Florida</c:v>
                </c:pt>
                <c:pt idx="11">
                  <c:v>Georgia Institute of Technology</c:v>
                </c:pt>
                <c:pt idx="12">
                  <c:v>University of New Mexico</c:v>
                </c:pt>
                <c:pt idx="13">
                  <c:v>Yale</c:v>
                </c:pt>
                <c:pt idx="14">
                  <c:v>University of Minnesota</c:v>
                </c:pt>
              </c:strCache>
            </c:strRef>
          </c:cat>
          <c:val>
            <c:numRef>
              <c:f>'Garage Reserved'!$B$2:$B$16</c:f>
              <c:numCache>
                <c:formatCode>General</c:formatCode>
                <c:ptCount val="15"/>
                <c:pt idx="0">
                  <c:v>663</c:v>
                </c:pt>
                <c:pt idx="1">
                  <c:v>720</c:v>
                </c:pt>
                <c:pt idx="2">
                  <c:v>800</c:v>
                </c:pt>
                <c:pt idx="3">
                  <c:v>810</c:v>
                </c:pt>
                <c:pt idx="4">
                  <c:v>825</c:v>
                </c:pt>
                <c:pt idx="5">
                  <c:v>898</c:v>
                </c:pt>
                <c:pt idx="6">
                  <c:v>922</c:v>
                </c:pt>
                <c:pt idx="7">
                  <c:v>975</c:v>
                </c:pt>
                <c:pt idx="8">
                  <c:v>1000</c:v>
                </c:pt>
                <c:pt idx="9">
                  <c:v>1056</c:v>
                </c:pt>
                <c:pt idx="10">
                  <c:v>1134</c:v>
                </c:pt>
                <c:pt idx="11">
                  <c:v>1545</c:v>
                </c:pt>
                <c:pt idx="12">
                  <c:v>1600</c:v>
                </c:pt>
                <c:pt idx="13">
                  <c:v>1800</c:v>
                </c:pt>
                <c:pt idx="14">
                  <c:v>1821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E83-45F5-A46E-6C792E434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0917984"/>
        <c:axId val="190918544"/>
      </c:lineChart>
      <c:catAx>
        <c:axId val="19091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18544"/>
        <c:crosses val="autoZero"/>
        <c:auto val="1"/>
        <c:lblAlgn val="ctr"/>
        <c:lblOffset val="100"/>
        <c:noMultiLvlLbl val="0"/>
      </c:catAx>
      <c:valAx>
        <c:axId val="19091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000" b="1" dirty="0" smtClean="0"/>
                  <a:t>Permit Price</a:t>
                </a:r>
                <a:endParaRPr lang="en-US" sz="3000" b="1" dirty="0"/>
              </a:p>
            </c:rich>
          </c:tx>
          <c:layout>
            <c:manualLayout>
              <c:xMode val="edge"/>
              <c:yMode val="edge"/>
              <c:x val="1.8313988871537505E-2"/>
              <c:y val="0.270313655067907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9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r">
              <a:defRPr sz="1200"/>
            </a:lvl1pPr>
          </a:lstStyle>
          <a:p>
            <a:fld id="{18DD817B-AD17-4D60-A846-5C83ECC243B6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r">
              <a:defRPr sz="1200"/>
            </a:lvl1pPr>
          </a:lstStyle>
          <a:p>
            <a:fld id="{D874776A-C499-487E-AE4B-09033E86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1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/>
          <a:lstStyle>
            <a:lvl1pPr algn="r">
              <a:defRPr sz="1200"/>
            </a:lvl1pPr>
          </a:lstStyle>
          <a:p>
            <a:fld id="{412B6AD9-BD69-4A28-825D-17F4B7E86867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6" tIns="46639" rIns="93276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6" tIns="46639" rIns="93276" bIns="466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6" tIns="46639" rIns="93276" bIns="46639" rtlCol="0" anchor="b"/>
          <a:lstStyle>
            <a:lvl1pPr algn="r">
              <a:defRPr sz="1200"/>
            </a:lvl1pPr>
          </a:lstStyle>
          <a:p>
            <a:fld id="{27D81510-F5CC-41FC-83DD-FED76C2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14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7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81510-F5CC-41FC-83DD-FED76C2F55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1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000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9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68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6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33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39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6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8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69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11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07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329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21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425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517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634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64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7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83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20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66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78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82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814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473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492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62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8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0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0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23EA8BF8-5BB6-4659-9D88-5D19F0345A84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6EC9-8916-4BD3-B4D8-87C984C95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hape 638"/>
          <p:cNvSpPr/>
          <p:nvPr userDrawn="1"/>
        </p:nvSpPr>
        <p:spPr>
          <a:xfrm flipV="1">
            <a:off x="8240486" y="6557108"/>
            <a:ext cx="3951513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2" name="Shape 638"/>
          <p:cNvSpPr/>
          <p:nvPr userDrawn="1"/>
        </p:nvSpPr>
        <p:spPr>
          <a:xfrm>
            <a:off x="0" y="1042643"/>
            <a:ext cx="73152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" y="23446"/>
            <a:ext cx="3752091" cy="10110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240485" y="6557108"/>
            <a:ext cx="163284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Box 5"/>
          <p:cNvSpPr txBox="1"/>
          <p:nvPr userDrawn="1"/>
        </p:nvSpPr>
        <p:spPr>
          <a:xfrm>
            <a:off x="8899068" y="6522888"/>
            <a:ext cx="279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88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865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hape 638"/>
          <p:cNvSpPr/>
          <p:nvPr userDrawn="1"/>
        </p:nvSpPr>
        <p:spPr>
          <a:xfrm flipV="1">
            <a:off x="8240486" y="6557108"/>
            <a:ext cx="3951513" cy="300892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9" name="Shape 638"/>
          <p:cNvSpPr/>
          <p:nvPr userDrawn="1"/>
        </p:nvSpPr>
        <p:spPr>
          <a:xfrm>
            <a:off x="0" y="1042643"/>
            <a:ext cx="7315200" cy="349250"/>
          </a:xfrm>
          <a:prstGeom prst="rect">
            <a:avLst/>
          </a:prstGeom>
          <a:solidFill>
            <a:srgbClr val="660033"/>
          </a:solidFill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/>
            <a:endParaRPr sz="135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" y="31684"/>
            <a:ext cx="3560561" cy="99279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8240485" y="6557108"/>
            <a:ext cx="163284" cy="30905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899068" y="6522888"/>
            <a:ext cx="2797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  <a:latin typeface="Tungsten Light" pitchFamily="50" charset="0"/>
              </a:rPr>
              <a:t>TRANSPORT.TAMU.EDU</a:t>
            </a:r>
            <a:endParaRPr lang="en-US" sz="1800" b="1" dirty="0">
              <a:solidFill>
                <a:schemeClr val="bg1">
                  <a:lumMod val="95000"/>
                </a:schemeClr>
              </a:solidFill>
              <a:latin typeface="Tungsten 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1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678516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Important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Conversations:</a:t>
            </a:r>
          </a:p>
          <a:p>
            <a:pPr algn="ctr"/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Reserved Numbered Spaces</a:t>
            </a:r>
          </a:p>
          <a:p>
            <a:pPr algn="ctr"/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548565"/>
            <a:ext cx="121920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5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Texas A&amp;M Transportation Services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" y="5035185"/>
            <a:ext cx="12191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Kenneth Kimball &amp; Therese Kucera</a:t>
            </a:r>
          </a:p>
        </p:txBody>
      </p:sp>
      <p:pic>
        <p:nvPicPr>
          <p:cNvPr id="1028" name="Picture 4" descr="http://www.yourcumbria.org/Images/Parking%20sign_tcm953-4209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224" y="3308470"/>
            <a:ext cx="147002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5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96253" y="1607419"/>
            <a:ext cx="12012328" cy="4463669"/>
          </a:xfrm>
        </p:spPr>
        <p:txBody>
          <a:bodyPr numCol="1">
            <a:noAutofit/>
          </a:bodyPr>
          <a:lstStyle/>
          <a:p>
            <a:r>
              <a:rPr lang="en-US" sz="2400" b="1" dirty="0" smtClean="0"/>
              <a:t>Inefficient to Enforce:</a:t>
            </a:r>
            <a:endParaRPr lang="en-US" sz="24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i="1" dirty="0" smtClean="0"/>
              <a:t>RNS are enforced for no permit or if space holder calls (605 citations last year).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i="1" dirty="0" smtClean="0"/>
              <a:t> Officer </a:t>
            </a:r>
            <a:r>
              <a:rPr lang="en-US" sz="2200" i="1" dirty="0" smtClean="0"/>
              <a:t>administers </a:t>
            </a:r>
            <a:r>
              <a:rPr lang="en-US" sz="2200" i="1" dirty="0" smtClean="0"/>
              <a:t>space holder request or determines if ticket and/or tow is required; calls tow company if necessary.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i="1" dirty="0" smtClean="0"/>
              <a:t> Officer begins completing associated paperwork and </a:t>
            </a:r>
            <a:r>
              <a:rPr lang="en-US" sz="2200" i="1" dirty="0"/>
              <a:t>waits on scene for </a:t>
            </a:r>
            <a:r>
              <a:rPr lang="en-US" sz="2200" i="1" dirty="0" smtClean="0"/>
              <a:t>wrecker.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i="1" dirty="0" smtClean="0"/>
              <a:t> Wrecker arrives, issues officer service number and clears space.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200" i="1" dirty="0" smtClean="0"/>
              <a:t> Dispatch finalizes information and officer leaves scene; space holder notified that space is cleared.</a:t>
            </a:r>
          </a:p>
          <a:p>
            <a:r>
              <a:rPr lang="en-US" sz="2400" b="1" dirty="0" smtClean="0"/>
              <a:t>Inappropriate Space Utilization: </a:t>
            </a:r>
            <a:endParaRPr lang="en-US" sz="2400" b="1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i="1" dirty="0" smtClean="0"/>
              <a:t>Customers park </a:t>
            </a:r>
            <a:r>
              <a:rPr lang="en-US" sz="2100" i="1" dirty="0" smtClean="0"/>
              <a:t>in their RNS </a:t>
            </a:r>
            <a:r>
              <a:rPr lang="en-US" sz="2100" i="1" dirty="0" smtClean="0"/>
              <a:t>but </a:t>
            </a:r>
            <a:r>
              <a:rPr lang="en-US" sz="2100" i="1" dirty="0" smtClean="0"/>
              <a:t>share the hangtag with another driver to park in </a:t>
            </a:r>
            <a:r>
              <a:rPr lang="en-US" sz="2100" i="1" dirty="0" smtClean="0"/>
              <a:t>AVP </a:t>
            </a:r>
            <a:r>
              <a:rPr lang="en-US" sz="2100" i="1" dirty="0" smtClean="0"/>
              <a:t>lots.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i="1" dirty="0" smtClean="0"/>
              <a:t>Underutilized because not available to others after hours.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i="1" dirty="0" smtClean="0"/>
              <a:t>Many are located in the center of campus near the front door creating traffic in highly congested pedestrian areas</a:t>
            </a:r>
            <a:r>
              <a:rPr lang="en-US" sz="1900" dirty="0" smtClean="0"/>
              <a:t>.</a:t>
            </a:r>
            <a:endParaRPr lang="en-US" sz="1900" dirty="0"/>
          </a:p>
        </p:txBody>
      </p:sp>
      <p:sp>
        <p:nvSpPr>
          <p:cNvPr id="4" name="Rectangle 3"/>
          <p:cNvSpPr/>
          <p:nvPr/>
        </p:nvSpPr>
        <p:spPr>
          <a:xfrm>
            <a:off x="7247823" y="820685"/>
            <a:ext cx="4944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Historic </a:t>
            </a:r>
            <a:r>
              <a:rPr 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RNS Issues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22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55394" y="5600079"/>
            <a:ext cx="6936606" cy="1015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42016" y="5571204"/>
            <a:ext cx="68531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Campus Master Plan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153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0850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53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3628" y="4292863"/>
            <a:ext cx="12028372" cy="2194563"/>
          </a:xfrm>
          <a:prstGeom prst="rect">
            <a:avLst/>
          </a:prstGeo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As the university grows, Transportation Services would like to start  the discussion about services or policies that create inefficiencies or are provided at no cost.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Continued university growth will make efficient use of our resources </a:t>
            </a:r>
            <a:r>
              <a:rPr lang="en-US" sz="2400" dirty="0" smtClean="0"/>
              <a:t>more </a:t>
            </a:r>
            <a:r>
              <a:rPr lang="en-US" sz="2400" dirty="0"/>
              <a:t>and more important.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The purpose of these discussions is to bring up items of interest that  could be modified, charged for or eliminated in order to accommodate more customers on campus.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24825" y="818286"/>
            <a:ext cx="4867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07" y="1651241"/>
            <a:ext cx="5878178" cy="2477346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506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953" y="1856082"/>
            <a:ext cx="6406240" cy="2946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475" y="5005137"/>
            <a:ext cx="11950566" cy="1703734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There are over 2,100, RNS across campus in 28 surface lots and 2 garages.</a:t>
            </a:r>
          </a:p>
          <a:p>
            <a:r>
              <a:rPr lang="en-US" sz="2600" dirty="0" smtClean="0"/>
              <a:t>RNS are </a:t>
            </a:r>
            <a:r>
              <a:rPr lang="en-US" sz="2600" dirty="0"/>
              <a:t>only available </a:t>
            </a:r>
            <a:r>
              <a:rPr lang="en-US" sz="2600" dirty="0" smtClean="0"/>
              <a:t>to those faculty/staff who purchased them.</a:t>
            </a:r>
          </a:p>
          <a:p>
            <a:r>
              <a:rPr lang="en-US" sz="2600" dirty="0" smtClean="0"/>
              <a:t>RNS are </a:t>
            </a:r>
            <a:r>
              <a:rPr lang="en-US" sz="2600" dirty="0"/>
              <a:t>underpriced </a:t>
            </a:r>
            <a:r>
              <a:rPr lang="en-US" sz="2600" dirty="0" smtClean="0"/>
              <a:t>based </a:t>
            </a:r>
            <a:r>
              <a:rPr lang="en-US" sz="2600" dirty="0"/>
              <a:t>on peer comparisons.</a:t>
            </a:r>
          </a:p>
        </p:txBody>
      </p:sp>
      <p:sp>
        <p:nvSpPr>
          <p:cNvPr id="6" name="Rectangle 5"/>
          <p:cNvSpPr/>
          <p:nvPr/>
        </p:nvSpPr>
        <p:spPr>
          <a:xfrm>
            <a:off x="7324825" y="378754"/>
            <a:ext cx="4867175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24-Hour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Reserved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Numbered Spaces 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(RNS)</a:t>
            </a:r>
          </a:p>
        </p:txBody>
      </p:sp>
    </p:spTree>
    <p:extLst>
      <p:ext uri="{BB962C8B-B14F-4D97-AF65-F5344CB8AC3E}">
        <p14:creationId xmlns:p14="http://schemas.microsoft.com/office/powerpoint/2010/main" val="2047009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24825" y="821516"/>
            <a:ext cx="4867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Reserved Surface</a:t>
            </a: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41716"/>
              </p:ext>
            </p:extLst>
          </p:nvPr>
        </p:nvGraphicFramePr>
        <p:xfrm>
          <a:off x="163629" y="1606347"/>
          <a:ext cx="11752447" cy="4811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94969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24825" y="821516"/>
            <a:ext cx="486717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Reserved Garage</a:t>
            </a:r>
            <a:endParaRPr lang="en-US" sz="45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658763"/>
              </p:ext>
            </p:extLst>
          </p:nvPr>
        </p:nvGraphicFramePr>
        <p:xfrm>
          <a:off x="211756" y="1606345"/>
          <a:ext cx="11781322" cy="493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7042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95174" y="4216112"/>
            <a:ext cx="5069307" cy="1730376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Our </a:t>
            </a:r>
            <a:r>
              <a:rPr lang="en-US" sz="2600" dirty="0" smtClean="0"/>
              <a:t>parking </a:t>
            </a:r>
            <a:r>
              <a:rPr lang="en-US" sz="2600" dirty="0"/>
              <a:t>s</a:t>
            </a:r>
            <a:r>
              <a:rPr lang="en-US" sz="2600" dirty="0" smtClean="0"/>
              <a:t>ystem </a:t>
            </a:r>
            <a:r>
              <a:rPr lang="en-US" sz="2600" dirty="0" smtClean="0"/>
              <a:t>can handle the complicated task of properly allocating space for permit holders and visitors.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908" y="2265626"/>
            <a:ext cx="6067126" cy="1492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231"/>
          <a:stretch/>
        </p:blipFill>
        <p:spPr>
          <a:xfrm>
            <a:off x="5755908" y="3833520"/>
            <a:ext cx="6047875" cy="2170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15200" y="816380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Notes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Occupancy 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174" y="2527903"/>
            <a:ext cx="546073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/>
              <a:t>Central Campus Garage (CCG) </a:t>
            </a:r>
            <a:r>
              <a:rPr lang="en-US" sz="2600" dirty="0"/>
              <a:t>is considered the model on how operate </a:t>
            </a:r>
            <a:r>
              <a:rPr lang="en-US" sz="2600" dirty="0" smtClean="0"/>
              <a:t>mixed-use </a:t>
            </a:r>
            <a:r>
              <a:rPr lang="en-US" sz="2600" dirty="0"/>
              <a:t>garages.</a:t>
            </a:r>
          </a:p>
        </p:txBody>
      </p:sp>
    </p:spTree>
    <p:extLst>
      <p:ext uri="{BB962C8B-B14F-4D97-AF65-F5344CB8AC3E}">
        <p14:creationId xmlns:p14="http://schemas.microsoft.com/office/powerpoint/2010/main" val="348490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75" y="1514642"/>
            <a:ext cx="11973028" cy="4351338"/>
          </a:xfrm>
        </p:spPr>
        <p:txBody>
          <a:bodyPr numCol="1">
            <a:noAutofit/>
          </a:bodyPr>
          <a:lstStyle/>
          <a:p>
            <a:r>
              <a:rPr lang="en-US" sz="2400" b="1" dirty="0" smtClean="0"/>
              <a:t>There are 231 </a:t>
            </a:r>
            <a:r>
              <a:rPr lang="en-US" sz="2400" b="1" u="sng" dirty="0" smtClean="0"/>
              <a:t>Reserved Numbered Spaces</a:t>
            </a:r>
            <a:r>
              <a:rPr lang="en-US" sz="2400" b="1" dirty="0" smtClean="0"/>
              <a:t> (RNS) in University Center Garage (UCG) including the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level priority bay:</a:t>
            </a:r>
          </a:p>
          <a:p>
            <a:pPr lvl="1"/>
            <a:r>
              <a:rPr lang="en-US" i="1" dirty="0" smtClean="0"/>
              <a:t>4/15 @ 1:45 </a:t>
            </a:r>
            <a:r>
              <a:rPr lang="en-US" b="1" i="1" dirty="0" smtClean="0"/>
              <a:t>102</a:t>
            </a:r>
            <a:r>
              <a:rPr lang="en-US" i="1" dirty="0" smtClean="0"/>
              <a:t> vacant RNS out of </a:t>
            </a:r>
            <a:r>
              <a:rPr lang="en-US" b="1" i="1" dirty="0" smtClean="0"/>
              <a:t>231</a:t>
            </a:r>
          </a:p>
          <a:p>
            <a:pPr lvl="1"/>
            <a:r>
              <a:rPr lang="en-US" i="1" dirty="0" smtClean="0"/>
              <a:t>4/17 @ 1:45 </a:t>
            </a:r>
            <a:r>
              <a:rPr lang="en-US" b="1" i="1" dirty="0" smtClean="0"/>
              <a:t>110</a:t>
            </a:r>
            <a:r>
              <a:rPr lang="en-US" i="1" dirty="0" smtClean="0"/>
              <a:t> vacant RNS out of </a:t>
            </a:r>
            <a:r>
              <a:rPr lang="en-US" b="1" i="1" dirty="0" smtClean="0"/>
              <a:t>231</a:t>
            </a:r>
          </a:p>
          <a:p>
            <a:pPr lvl="1"/>
            <a:endParaRPr lang="en-US" sz="800" i="1" dirty="0" smtClean="0"/>
          </a:p>
          <a:p>
            <a:r>
              <a:rPr lang="en-US" sz="2400" b="1" dirty="0" smtClean="0"/>
              <a:t>Wait List Data:</a:t>
            </a:r>
          </a:p>
          <a:p>
            <a:pPr lvl="1"/>
            <a:r>
              <a:rPr lang="en-US" b="1" i="1" dirty="0" smtClean="0"/>
              <a:t>1,879</a:t>
            </a:r>
            <a:r>
              <a:rPr lang="en-US" i="1" dirty="0" smtClean="0"/>
              <a:t> people are on waitlist for UCG</a:t>
            </a:r>
          </a:p>
          <a:p>
            <a:pPr lvl="1"/>
            <a:r>
              <a:rPr lang="en-US" b="1" i="1" dirty="0" smtClean="0"/>
              <a:t>2,253</a:t>
            </a:r>
            <a:r>
              <a:rPr lang="en-US" i="1" dirty="0" smtClean="0"/>
              <a:t> people are on waitlist for Northside Garage (NSG)</a:t>
            </a:r>
          </a:p>
          <a:p>
            <a:pPr lvl="1"/>
            <a:endParaRPr lang="en-US" sz="800" i="1" dirty="0" smtClean="0"/>
          </a:p>
          <a:p>
            <a:r>
              <a:rPr lang="en-US" sz="2400" b="1" dirty="0" smtClean="0"/>
              <a:t>Over the years as RNS demand lessened we have eliminated some RNS in NSG and UCG (Price sensitivity major cause):</a:t>
            </a:r>
          </a:p>
          <a:p>
            <a:pPr lvl="1"/>
            <a:r>
              <a:rPr lang="en-US" i="1" dirty="0" smtClean="0"/>
              <a:t>NSG began with </a:t>
            </a:r>
            <a:r>
              <a:rPr lang="en-US" b="1" i="1" dirty="0" smtClean="0"/>
              <a:t>1,720</a:t>
            </a:r>
            <a:r>
              <a:rPr lang="en-US" i="1" dirty="0" smtClean="0"/>
              <a:t> RNS and now there are </a:t>
            </a:r>
            <a:r>
              <a:rPr lang="en-US" b="1" i="1" dirty="0" smtClean="0"/>
              <a:t>469</a:t>
            </a:r>
            <a:r>
              <a:rPr lang="en-US" i="1" dirty="0" smtClean="0"/>
              <a:t> (Faculty 218, Staff 134, Other 117)</a:t>
            </a:r>
          </a:p>
          <a:p>
            <a:pPr lvl="1"/>
            <a:r>
              <a:rPr lang="en-US" i="1" dirty="0" smtClean="0"/>
              <a:t>UCG began with </a:t>
            </a:r>
            <a:r>
              <a:rPr lang="en-US" b="1" i="1" dirty="0" smtClean="0"/>
              <a:t>1,169</a:t>
            </a:r>
            <a:r>
              <a:rPr lang="en-US" i="1" dirty="0" smtClean="0"/>
              <a:t> and now there are </a:t>
            </a:r>
            <a:r>
              <a:rPr lang="en-US" b="1" i="1" dirty="0" smtClean="0"/>
              <a:t>231</a:t>
            </a:r>
            <a:r>
              <a:rPr lang="en-US" i="1" dirty="0" smtClean="0"/>
              <a:t> </a:t>
            </a:r>
            <a:r>
              <a:rPr lang="en-US" i="1" dirty="0"/>
              <a:t>(Faculty </a:t>
            </a:r>
            <a:r>
              <a:rPr lang="en-US" i="1" dirty="0" smtClean="0"/>
              <a:t>47, Staff 93, Other 91)</a:t>
            </a:r>
          </a:p>
          <a:p>
            <a:pPr lvl="1"/>
            <a:r>
              <a:rPr lang="en-US" i="1" dirty="0" smtClean="0"/>
              <a:t>Southside </a:t>
            </a:r>
            <a:r>
              <a:rPr lang="en-US" i="1" dirty="0"/>
              <a:t>G</a:t>
            </a:r>
            <a:r>
              <a:rPr lang="en-US" i="1" dirty="0" smtClean="0"/>
              <a:t>arage used to be all numbered spaces.  RNS were removed in </a:t>
            </a:r>
            <a:r>
              <a:rPr lang="en-US" i="1" dirty="0" smtClean="0"/>
              <a:t>2005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7315200" y="864506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Garage Data</a:t>
            </a:r>
          </a:p>
        </p:txBody>
      </p:sp>
    </p:spTree>
    <p:extLst>
      <p:ext uri="{BB962C8B-B14F-4D97-AF65-F5344CB8AC3E}">
        <p14:creationId xmlns:p14="http://schemas.microsoft.com/office/powerpoint/2010/main" val="112760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0408" y="2646943"/>
            <a:ext cx="11271181" cy="3416968"/>
          </a:xfrm>
        </p:spPr>
        <p:txBody>
          <a:bodyPr numCol="2">
            <a:noAutofit/>
          </a:bodyPr>
          <a:lstStyle/>
          <a:p>
            <a:r>
              <a:rPr lang="en-US" sz="2600" dirty="0" smtClean="0"/>
              <a:t>Within CCG we have 385 physical spaces for visitor, business and regular permit sales. We are able to issue 472 permits (22.5% Oversell) and still meet our commitment to customers with permits and prescribed number of visitors. This oversell is lower than most student commuter lots due to staff needs.</a:t>
            </a:r>
          </a:p>
          <a:p>
            <a:endParaRPr lang="en-US" sz="2600" dirty="0" smtClean="0"/>
          </a:p>
          <a:p>
            <a:r>
              <a:rPr lang="en-US" sz="2600" dirty="0" smtClean="0"/>
              <a:t>In UCG, based on current oversell of non-RNS, we estimate being able to issue 110 more permits without reducing visitor capacity.</a:t>
            </a:r>
          </a:p>
          <a:p>
            <a:endParaRPr lang="en-US" sz="800" dirty="0" smtClean="0"/>
          </a:p>
          <a:p>
            <a:r>
              <a:rPr lang="en-US" sz="2600" dirty="0" smtClean="0"/>
              <a:t>In NSG, based on current oversell of non-RNS, we estimate being able to issue 62 additional permits without reducing visitor capacity.</a:t>
            </a:r>
            <a:endParaRPr lang="en-US" sz="2600" dirty="0"/>
          </a:p>
        </p:txBody>
      </p:sp>
      <p:sp>
        <p:nvSpPr>
          <p:cNvPr id="5" name="Rectangle 4"/>
          <p:cNvSpPr/>
          <p:nvPr/>
        </p:nvSpPr>
        <p:spPr>
          <a:xfrm>
            <a:off x="7315200" y="880575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Garage </a:t>
            </a: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Comparison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763759"/>
            <a:ext cx="1219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What if we manage like CCG?</a:t>
            </a:r>
          </a:p>
        </p:txBody>
      </p:sp>
    </p:spTree>
    <p:extLst>
      <p:ext uri="{BB962C8B-B14F-4D97-AF65-F5344CB8AC3E}">
        <p14:creationId xmlns:p14="http://schemas.microsoft.com/office/powerpoint/2010/main" val="34140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87" y="1501756"/>
            <a:ext cx="4576500" cy="51654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74777" y="3297822"/>
            <a:ext cx="72664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Fall &amp; Spring </a:t>
            </a:r>
          </a:p>
          <a:p>
            <a:pPr algn="ctr"/>
            <a:r>
              <a:rPr lang="en-US" sz="4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Peak </a:t>
            </a:r>
            <a:r>
              <a:rPr lang="en-US" sz="40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Times and Days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15200" y="890122"/>
            <a:ext cx="487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Lot Count Results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169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16294</TotalTime>
  <Words>596</Words>
  <Application>Microsoft Office PowerPoint</Application>
  <PresentationFormat>Widescreen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Tungsten Light</vt:lpstr>
      <vt:lpstr>Wingdings</vt:lpstr>
      <vt:lpstr>1_Office Theme</vt:lpstr>
      <vt:lpstr>Custom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Yates, Shanna</dc:creator>
  <cp:lastModifiedBy>Hoffmann, Debbie</cp:lastModifiedBy>
  <cp:revision>736</cp:revision>
  <cp:lastPrinted>2016-12-13T13:41:08Z</cp:lastPrinted>
  <dcterms:created xsi:type="dcterms:W3CDTF">2016-05-25T16:34:23Z</dcterms:created>
  <dcterms:modified xsi:type="dcterms:W3CDTF">2018-05-01T22:01:13Z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fs.IsStoryboard">
    <vt:bool>true</vt:bool>
  </property>
  <property fmtid="{D5CDD505-2E9C-101B-9397-08002B2CF9AE}" pid="4" name="_AdHocReviewCycleID">
    <vt:i4>193115000</vt:i4>
  </property>
  <property fmtid="{D5CDD505-2E9C-101B-9397-08002B2CF9AE}" pid="5" name="_EmailSubject">
    <vt:lpwstr>Presentations for TSAC </vt:lpwstr>
  </property>
  <property fmtid="{D5CDD505-2E9C-101B-9397-08002B2CF9AE}" pid="6" name="_AuthorEmail">
    <vt:lpwstr>alegare@tamu.edu</vt:lpwstr>
  </property>
  <property fmtid="{D5CDD505-2E9C-101B-9397-08002B2CF9AE}" pid="7" name="_AuthorEmailDisplayName">
    <vt:lpwstr>LeGare, Anne P</vt:lpwstr>
  </property>
  <property fmtid="{D5CDD505-2E9C-101B-9397-08002B2CF9AE}" pid="8" name="Tfs.LastKnownPath">
    <vt:lpwstr>\\ts-fs\TS$\Library\Presentations\1. Templates\TS Template New Branding 2.pptx</vt:lpwstr>
  </property>
  <property fmtid="{D5CDD505-2E9C-101B-9397-08002B2CF9AE}" pid="9" name="_PreviousAdHocReviewCycleID">
    <vt:i4>-47290192</vt:i4>
  </property>
</Properties>
</file>