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2"/>
  </p:notesMasterIdLst>
  <p:handoutMasterIdLst>
    <p:handoutMasterId r:id="rId13"/>
  </p:handoutMasterIdLst>
  <p:sldIdLst>
    <p:sldId id="598" r:id="rId2"/>
    <p:sldId id="585" r:id="rId3"/>
    <p:sldId id="603" r:id="rId4"/>
    <p:sldId id="600" r:id="rId5"/>
    <p:sldId id="608" r:id="rId6"/>
    <p:sldId id="609" r:id="rId7"/>
    <p:sldId id="605" r:id="rId8"/>
    <p:sldId id="606" r:id="rId9"/>
    <p:sldId id="607" r:id="rId10"/>
    <p:sldId id="59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56A06B-8D58-482E-94BF-599556A90FC9}">
          <p14:sldIdLst>
            <p14:sldId id="598"/>
            <p14:sldId id="585"/>
            <p14:sldId id="603"/>
            <p14:sldId id="600"/>
            <p14:sldId id="608"/>
            <p14:sldId id="609"/>
            <p14:sldId id="605"/>
            <p14:sldId id="606"/>
            <p14:sldId id="607"/>
            <p14:sldId id="5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500000"/>
    <a:srgbClr val="3399FF"/>
    <a:srgbClr val="FF00FF"/>
    <a:srgbClr val="333399"/>
    <a:srgbClr val="3333FF"/>
    <a:srgbClr val="63BD57"/>
    <a:srgbClr val="00B0F0"/>
    <a:srgbClr val="CC33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3" autoAdjust="0"/>
    <p:restoredTop sz="92770" autoAdjust="0"/>
  </p:normalViewPr>
  <p:slideViewPr>
    <p:cSldViewPr snapToGrid="0">
      <p:cViewPr varScale="1">
        <p:scale>
          <a:sx n="101" d="100"/>
          <a:sy n="101" d="100"/>
        </p:scale>
        <p:origin x="2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173"/>
    </p:cViewPr>
  </p:sorterViewPr>
  <p:notesViewPr>
    <p:cSldViewPr snapToGrid="0">
      <p:cViewPr varScale="1">
        <p:scale>
          <a:sx n="68" d="100"/>
          <a:sy n="68" d="100"/>
        </p:scale>
        <p:origin x="-328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r">
              <a:defRPr sz="1200"/>
            </a:lvl1pPr>
          </a:lstStyle>
          <a:p>
            <a:fld id="{18DD817B-AD17-4D60-A846-5C83ECC243B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r">
              <a:defRPr sz="1200"/>
            </a:lvl1pPr>
          </a:lstStyle>
          <a:p>
            <a:fld id="{D874776A-C499-487E-AE4B-09033E86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19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r">
              <a:defRPr sz="1200"/>
            </a:lvl1pPr>
          </a:lstStyle>
          <a:p>
            <a:fld id="{412B6AD9-BD69-4A28-825D-17F4B7E86867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3" rIns="93164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3" rIns="93164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r">
              <a:defRPr sz="1200"/>
            </a:lvl1pPr>
          </a:lstStyle>
          <a:p>
            <a:fld id="{27D81510-F5CC-41FC-83DD-FED76C2F5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14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2889 Issued today.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81510-F5CC-41FC-83DD-FED76C2F55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59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Comparison: since September,</a:t>
            </a:r>
            <a:r>
              <a:rPr lang="en-US" baseline="0" dirty="0" smtClean="0"/>
              <a:t> we have had 600,000 transient transactions in our gated facilities</a:t>
            </a:r>
          </a:p>
          <a:p>
            <a:r>
              <a:rPr lang="en-US" baseline="0" dirty="0" smtClean="0"/>
              <a:t>If transient spaces turnover 3x per day,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81510-F5CC-41FC-83DD-FED76C2F55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0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10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50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679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781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580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18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450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57A8E1-9797-4975-92EE-823B8F26110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6520596"/>
            <a:ext cx="802386" cy="365125"/>
          </a:xfrm>
          <a:prstGeom prst="rect">
            <a:avLst/>
          </a:prstGeom>
        </p:spPr>
        <p:txBody>
          <a:bodyPr/>
          <a:lstStyle/>
          <a:p>
            <a:fld id="{7A3BBCDA-2573-4F41-AE44-51A0B785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hape 638"/>
          <p:cNvSpPr/>
          <p:nvPr userDrawn="1"/>
        </p:nvSpPr>
        <p:spPr>
          <a:xfrm flipV="1">
            <a:off x="6180364" y="6557108"/>
            <a:ext cx="2963635" cy="300892"/>
          </a:xfrm>
          <a:prstGeom prst="rect">
            <a:avLst/>
          </a:prstGeom>
          <a:solidFill>
            <a:srgbClr val="660033"/>
          </a:solidFill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rgbClr val="FFFFFF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" name="Shape 638"/>
          <p:cNvSpPr/>
          <p:nvPr userDrawn="1"/>
        </p:nvSpPr>
        <p:spPr>
          <a:xfrm>
            <a:off x="0" y="1042643"/>
            <a:ext cx="5486400" cy="349250"/>
          </a:xfrm>
          <a:prstGeom prst="rect">
            <a:avLst/>
          </a:prstGeom>
          <a:solidFill>
            <a:srgbClr val="660033"/>
          </a:solidFill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ctr"/>
            <a:endParaRPr sz="1350">
              <a:solidFill>
                <a:srgbClr val="FFFFFF"/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" y="23445"/>
            <a:ext cx="3376247" cy="99279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6180363" y="6557108"/>
            <a:ext cx="122463" cy="309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6674301" y="6522888"/>
            <a:ext cx="20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bg1">
                    <a:lumMod val="95000"/>
                  </a:schemeClr>
                </a:solidFill>
                <a:latin typeface="Tungsten Light" pitchFamily="50" charset="0"/>
              </a:rPr>
              <a:t>TRANSPORT.TAMU.EDU</a:t>
            </a:r>
            <a:endParaRPr lang="en-US" sz="1800" b="1" dirty="0">
              <a:solidFill>
                <a:schemeClr val="bg1">
                  <a:lumMod val="95000"/>
                </a:schemeClr>
              </a:solidFill>
              <a:latin typeface="Tungsten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3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428259"/>
            <a:ext cx="91439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Important Conversations:</a:t>
            </a:r>
          </a:p>
          <a:p>
            <a:pPr algn="ctr"/>
            <a:r>
              <a:rPr lang="en-US" sz="4000" b="1" i="1" dirty="0" smtClean="0">
                <a:solidFill>
                  <a:schemeClr val="bg2">
                    <a:lumMod val="50000"/>
                  </a:schemeClr>
                </a:solidFill>
              </a:rPr>
              <a:t>Business and Campus Permit Follow up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Resident Student Permits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" y="5548565"/>
            <a:ext cx="914399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5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Texas A&amp;M Transportation Services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5035185"/>
            <a:ext cx="91439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Kenneth Kimball &amp; Therese Kucera</a:t>
            </a:r>
          </a:p>
        </p:txBody>
      </p:sp>
      <p:pic>
        <p:nvPicPr>
          <p:cNvPr id="1028" name="Picture 4" descr="http://www.yourcumbria.org/Images/Parking%20sign_tcm953-42099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098" y="3367251"/>
            <a:ext cx="1470025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2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891072"/>
            <a:ext cx="91439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dirty="0" smtClean="0"/>
              <a:t>Questions/Discussion?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261792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7638" y="3720123"/>
            <a:ext cx="8996362" cy="3555755"/>
          </a:xfrm>
          <a:prstGeom prst="rect">
            <a:avLst/>
          </a:prstGeo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As the university grows, Transportation Services would like to start  the discussion about services or policies that create inefficiencies or are provided at no cost.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Continued university growth will make efficient use of our resources  more and more important.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The purpose of these discussions is to bring up items of interest that  could be modified, charged for or eliminated in order to accommodate more customers on campus.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478162" y="796529"/>
            <a:ext cx="3665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62" y="1574297"/>
            <a:ext cx="4749113" cy="200150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72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035" y="1648045"/>
            <a:ext cx="7326365" cy="46037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709" y="1495673"/>
            <a:ext cx="6763616" cy="4959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575" y="365126"/>
            <a:ext cx="2771774" cy="1325563"/>
          </a:xfrm>
        </p:spPr>
        <p:txBody>
          <a:bodyPr/>
          <a:lstStyle/>
          <a:p>
            <a:r>
              <a:rPr lang="en-US" sz="2400" b="1" dirty="0" smtClean="0"/>
              <a:t>Graphical Notes on Entries and Duration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10185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Entries:</a:t>
            </a:r>
          </a:p>
          <a:p>
            <a:pPr lvl="1"/>
            <a:r>
              <a:rPr lang="en-US" dirty="0" smtClean="0"/>
              <a:t>Those </a:t>
            </a:r>
            <a:r>
              <a:rPr lang="en-US" dirty="0" smtClean="0"/>
              <a:t>(90) accessing </a:t>
            </a:r>
            <a:r>
              <a:rPr lang="en-US" dirty="0" smtClean="0"/>
              <a:t>gated facilities </a:t>
            </a:r>
            <a:r>
              <a:rPr lang="en-US" dirty="0" smtClean="0"/>
              <a:t>more than </a:t>
            </a:r>
            <a:r>
              <a:rPr lang="en-US" dirty="0" smtClean="0"/>
              <a:t>100 times </a:t>
            </a:r>
            <a:r>
              <a:rPr lang="en-US" dirty="0" smtClean="0"/>
              <a:t>during </a:t>
            </a:r>
            <a:r>
              <a:rPr lang="en-US" dirty="0" smtClean="0"/>
              <a:t>the year did so </a:t>
            </a:r>
            <a:r>
              <a:rPr lang="en-US" dirty="0" smtClean="0"/>
              <a:t>a total of 13,422 </a:t>
            </a:r>
            <a:r>
              <a:rPr lang="en-US" dirty="0" smtClean="0"/>
              <a:t>times.  This represents 26% of the total number of times business permits accessed these facilities.</a:t>
            </a:r>
          </a:p>
          <a:p>
            <a:pPr lvl="1"/>
            <a:r>
              <a:rPr lang="en-US" dirty="0" smtClean="0"/>
              <a:t>In other words, 4% of business permits account for 26% of the entries.</a:t>
            </a:r>
          </a:p>
          <a:p>
            <a:pPr lvl="1"/>
            <a:endParaRPr lang="en-US" dirty="0"/>
          </a:p>
          <a:p>
            <a:r>
              <a:rPr lang="en-US" dirty="0" smtClean="0"/>
              <a:t>Duration:</a:t>
            </a:r>
          </a:p>
          <a:p>
            <a:pPr lvl="1"/>
            <a:r>
              <a:rPr lang="en-US" dirty="0" smtClean="0"/>
              <a:t>Those </a:t>
            </a:r>
            <a:r>
              <a:rPr lang="en-US" dirty="0" smtClean="0"/>
              <a:t>(160) permits </a:t>
            </a:r>
            <a:r>
              <a:rPr lang="en-US" dirty="0" smtClean="0"/>
              <a:t>remaining in our gated facilities during the year for 200 hours or longer, spent 70,235 hours in our facilities.  This represents 46% of all hours business permits spent in gated facilities.</a:t>
            </a:r>
          </a:p>
          <a:p>
            <a:pPr lvl="1"/>
            <a:r>
              <a:rPr lang="en-US" dirty="0" smtClean="0"/>
              <a:t>In other words, 7% of business permits account for 46% of the time.</a:t>
            </a:r>
          </a:p>
        </p:txBody>
      </p:sp>
    </p:spTree>
    <p:extLst>
      <p:ext uri="{BB962C8B-B14F-4D97-AF65-F5344CB8AC3E}">
        <p14:creationId xmlns:p14="http://schemas.microsoft.com/office/powerpoint/2010/main" val="29161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4050" y="365126"/>
            <a:ext cx="2781300" cy="1325563"/>
          </a:xfrm>
        </p:spPr>
        <p:txBody>
          <a:bodyPr/>
          <a:lstStyle/>
          <a:p>
            <a:r>
              <a:rPr lang="en-US" sz="2400" b="1" dirty="0"/>
              <a:t>Residential Student Parking Data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 smtClean="0"/>
              <a:t>Discussion of Information Regarding Peer Data on Residential Parking Permits, Pricing and Policy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39019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575" y="365126"/>
            <a:ext cx="2771774" cy="1325563"/>
          </a:xfrm>
        </p:spPr>
        <p:txBody>
          <a:bodyPr/>
          <a:lstStyle/>
          <a:p>
            <a:r>
              <a:rPr lang="en-US" sz="2400" b="1" dirty="0" smtClean="0"/>
              <a:t>Residential Student Parking Data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Current annual costs for Texas A&amp;M University residents are the same as for commuter parking.</a:t>
            </a:r>
          </a:p>
          <a:p>
            <a:pPr lvl="1"/>
            <a:r>
              <a:rPr lang="en-US" dirty="0" smtClean="0"/>
              <a:t>$485 for Garage Parking </a:t>
            </a:r>
          </a:p>
          <a:p>
            <a:pPr lvl="1"/>
            <a:r>
              <a:rPr lang="en-US" dirty="0" smtClean="0"/>
              <a:t>$300 for Surface Parking </a:t>
            </a:r>
          </a:p>
          <a:p>
            <a:endParaRPr lang="en-US" dirty="0" smtClean="0"/>
          </a:p>
          <a:p>
            <a:r>
              <a:rPr lang="en-US" dirty="0" smtClean="0"/>
              <a:t>The question was posed as to whether there was variable pricing or other requirements specific to resident students.</a:t>
            </a:r>
          </a:p>
          <a:p>
            <a:pPr lvl="1"/>
            <a:r>
              <a:rPr lang="en-US" dirty="0" smtClean="0"/>
              <a:t>SEC Schools</a:t>
            </a:r>
          </a:p>
          <a:p>
            <a:pPr lvl="1"/>
            <a:r>
              <a:rPr lang="en-US" dirty="0" smtClean="0"/>
              <a:t>Vision 2020 Peer Institutions  </a:t>
            </a:r>
          </a:p>
        </p:txBody>
      </p:sp>
    </p:spTree>
    <p:extLst>
      <p:ext uri="{BB962C8B-B14F-4D97-AF65-F5344CB8AC3E}">
        <p14:creationId xmlns:p14="http://schemas.microsoft.com/office/powerpoint/2010/main" val="8027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575" y="365126"/>
            <a:ext cx="2771774" cy="1325563"/>
          </a:xfrm>
        </p:spPr>
        <p:txBody>
          <a:bodyPr/>
          <a:lstStyle/>
          <a:p>
            <a:r>
              <a:rPr lang="en-US" sz="2400" b="1" dirty="0" smtClean="0"/>
              <a:t>Residential Student Parking Data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282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000" b="1" dirty="0" smtClean="0"/>
              <a:t>Examples of Variable Pricing:</a:t>
            </a:r>
          </a:p>
          <a:p>
            <a:r>
              <a:rPr lang="en-US" sz="1800" b="1" dirty="0" smtClean="0"/>
              <a:t>SEC</a:t>
            </a:r>
          </a:p>
          <a:p>
            <a:pPr lvl="1"/>
            <a:r>
              <a:rPr lang="en-US" dirty="0" smtClean="0"/>
              <a:t>Alabama $225 Residential vs. $220 Commuters</a:t>
            </a:r>
          </a:p>
          <a:p>
            <a:pPr lvl="1"/>
            <a:r>
              <a:rPr lang="en-US" dirty="0" smtClean="0"/>
              <a:t>Mississippi State $160 Residential vs. $149 Commuters</a:t>
            </a:r>
          </a:p>
          <a:p>
            <a:pPr lvl="1"/>
            <a:r>
              <a:rPr lang="en-US" dirty="0" smtClean="0"/>
              <a:t>Kentucky $448 Residential vs. $296 Commuters</a:t>
            </a:r>
          </a:p>
          <a:p>
            <a:pPr lvl="1"/>
            <a:r>
              <a:rPr lang="en-US" dirty="0" smtClean="0"/>
              <a:t>Ole Miss $300 Residential vs. $200 Commuters</a:t>
            </a:r>
          </a:p>
          <a:p>
            <a:r>
              <a:rPr lang="en-US" sz="1800" b="1" dirty="0" smtClean="0"/>
              <a:t>Vision 2020 Peers</a:t>
            </a:r>
          </a:p>
          <a:p>
            <a:pPr lvl="1"/>
            <a:r>
              <a:rPr lang="en-US" dirty="0" smtClean="0"/>
              <a:t>UT Austin $280 to $796 Residential vs. $138 to $207 commuters </a:t>
            </a:r>
          </a:p>
          <a:p>
            <a:pPr lvl="1"/>
            <a:r>
              <a:rPr lang="en-US" dirty="0" smtClean="0"/>
              <a:t>UC Berkley $1,404 for Residential Permits vs $1,370 for Commuters</a:t>
            </a:r>
          </a:p>
          <a:p>
            <a:pPr lvl="1"/>
            <a:r>
              <a:rPr lang="en-US" dirty="0" smtClean="0"/>
              <a:t>UCLA $1,212 for Residential Permits vs $972 for Commuters</a:t>
            </a:r>
          </a:p>
          <a:p>
            <a:pPr lvl="1"/>
            <a:r>
              <a:rPr lang="en-US" dirty="0" smtClean="0"/>
              <a:t>Purdue does charge a residential premium, prices not provided.</a:t>
            </a:r>
            <a:endParaRPr lang="en-US" dirty="0"/>
          </a:p>
          <a:p>
            <a:pPr lvl="1"/>
            <a:r>
              <a:rPr lang="en-US" dirty="0"/>
              <a:t>University of Georgia prices vary according to location.  Residents pay </a:t>
            </a:r>
            <a:r>
              <a:rPr lang="en-US" dirty="0" smtClean="0"/>
              <a:t>more but amount not provided.</a:t>
            </a:r>
          </a:p>
        </p:txBody>
      </p:sp>
    </p:spTree>
    <p:extLst>
      <p:ext uri="{BB962C8B-B14F-4D97-AF65-F5344CB8AC3E}">
        <p14:creationId xmlns:p14="http://schemas.microsoft.com/office/powerpoint/2010/main" val="39255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3575" y="365126"/>
            <a:ext cx="2771774" cy="1325563"/>
          </a:xfrm>
        </p:spPr>
        <p:txBody>
          <a:bodyPr/>
          <a:lstStyle/>
          <a:p>
            <a:r>
              <a:rPr lang="en-US" sz="2400" b="1" dirty="0" smtClean="0"/>
              <a:t>Residential Student Parking Data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Which Schools Prohibit Residents Vehicles On Campus?</a:t>
            </a:r>
          </a:p>
          <a:p>
            <a:pPr lvl="1"/>
            <a:r>
              <a:rPr lang="en-US" dirty="0" smtClean="0"/>
              <a:t>Ohio State University</a:t>
            </a:r>
          </a:p>
          <a:p>
            <a:pPr lvl="1"/>
            <a:r>
              <a:rPr lang="en-US" dirty="0" smtClean="0"/>
              <a:t>University California at Davis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San Diego State Limits Freshmen to hourly paid parking or summer permits.</a:t>
            </a:r>
          </a:p>
          <a:p>
            <a:endParaRPr lang="en-US" dirty="0"/>
          </a:p>
          <a:p>
            <a:r>
              <a:rPr lang="en-US" dirty="0" smtClean="0"/>
              <a:t>All other institutions in the pool allow residents at the same price as commuters.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61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25186</TotalTime>
  <Words>489</Words>
  <Application>Microsoft Office PowerPoint</Application>
  <PresentationFormat>On-screen Show (4:3)</PresentationFormat>
  <Paragraphs>62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Tungsten Light</vt:lpstr>
      <vt:lpstr>Wingdings</vt:lpstr>
      <vt:lpstr>2_Office Theme</vt:lpstr>
      <vt:lpstr>PowerPoint Presentation</vt:lpstr>
      <vt:lpstr>PowerPoint Presentation</vt:lpstr>
      <vt:lpstr>PowerPoint Presentation</vt:lpstr>
      <vt:lpstr>PowerPoint Presentation</vt:lpstr>
      <vt:lpstr>Graphical Notes on Entries and Duration</vt:lpstr>
      <vt:lpstr>Residential Student Parking Data</vt:lpstr>
      <vt:lpstr>Residential Student Parking Data</vt:lpstr>
      <vt:lpstr>Residential Student Parking Data</vt:lpstr>
      <vt:lpstr>Residential Student Parking Data</vt:lpstr>
      <vt:lpstr>PowerPoint Presentation</vt:lpstr>
    </vt:vector>
  </TitlesOfParts>
  <Company>tti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Yates, Shanna</dc:creator>
  <cp:lastModifiedBy>Kimball, Kenny M</cp:lastModifiedBy>
  <cp:revision>786</cp:revision>
  <cp:lastPrinted>2017-10-02T15:06:18Z</cp:lastPrinted>
  <dcterms:created xsi:type="dcterms:W3CDTF">2016-05-25T16:34:23Z</dcterms:created>
  <dcterms:modified xsi:type="dcterms:W3CDTF">2018-02-06T17:09:47Z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fs.IsStoryboard">
    <vt:bool>true</vt:bool>
  </property>
  <property fmtid="{D5CDD505-2E9C-101B-9397-08002B2CF9AE}" pid="4" name="_AdHocReviewCycleID">
    <vt:i4>-1409132035</vt:i4>
  </property>
  <property fmtid="{D5CDD505-2E9C-101B-9397-08002B2CF9AE}" pid="5" name="_EmailSubject">
    <vt:lpwstr>TSAC Items for Website</vt:lpwstr>
  </property>
  <property fmtid="{D5CDD505-2E9C-101B-9397-08002B2CF9AE}" pid="6" name="_AuthorEmail">
    <vt:lpwstr>alegare@tamu.edu</vt:lpwstr>
  </property>
  <property fmtid="{D5CDD505-2E9C-101B-9397-08002B2CF9AE}" pid="7" name="_AuthorEmailDisplayName">
    <vt:lpwstr>LeGare, Anne P</vt:lpwstr>
  </property>
  <property fmtid="{D5CDD505-2E9C-101B-9397-08002B2CF9AE}" pid="8" name="_PreviousAdHocReviewCycleID">
    <vt:i4>-53065304</vt:i4>
  </property>
  <property fmtid="{D5CDD505-2E9C-101B-9397-08002B2CF9AE}" pid="9" name="Tfs.LastKnownPath">
    <vt:lpwstr>\\ts-fs\TS$\Library\Presentations\2017\TSAC\New Business Permit Presentation for TSAC_FINAL.pptx</vt:lpwstr>
  </property>
</Properties>
</file>