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6"/>
  </p:notesMasterIdLst>
  <p:handoutMasterIdLst>
    <p:handoutMasterId r:id="rId7"/>
  </p:handoutMasterIdLst>
  <p:sldIdLst>
    <p:sldId id="598" r:id="rId2"/>
    <p:sldId id="599" r:id="rId3"/>
    <p:sldId id="600" r:id="rId4"/>
    <p:sldId id="601" r:id="rId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456A06B-8D58-482E-94BF-599556A90FC9}">
          <p14:sldIdLst>
            <p14:sldId id="598"/>
            <p14:sldId id="599"/>
            <p14:sldId id="600"/>
            <p14:sldId id="6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500000"/>
    <a:srgbClr val="3399FF"/>
    <a:srgbClr val="FF00FF"/>
    <a:srgbClr val="333399"/>
    <a:srgbClr val="3333FF"/>
    <a:srgbClr val="63BD57"/>
    <a:srgbClr val="00B0F0"/>
    <a:srgbClr val="CC33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3" autoAdjust="0"/>
    <p:restoredTop sz="92770" autoAdjust="0"/>
  </p:normalViewPr>
  <p:slideViewPr>
    <p:cSldViewPr snapToGrid="0">
      <p:cViewPr varScale="1">
        <p:scale>
          <a:sx n="106" d="100"/>
          <a:sy n="106" d="100"/>
        </p:scale>
        <p:origin x="143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-173"/>
    </p:cViewPr>
  </p:sorterViewPr>
  <p:notesViewPr>
    <p:cSldViewPr snapToGrid="0">
      <p:cViewPr varScale="1">
        <p:scale>
          <a:sx n="68" d="100"/>
          <a:sy n="68" d="100"/>
        </p:scale>
        <p:origin x="-3288" y="-12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4" tIns="46583" rIns="93164" bIns="46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4" tIns="46583" rIns="93164" bIns="46583" rtlCol="0"/>
          <a:lstStyle>
            <a:lvl1pPr algn="r">
              <a:defRPr sz="1200"/>
            </a:lvl1pPr>
          </a:lstStyle>
          <a:p>
            <a:fld id="{18DD817B-AD17-4D60-A846-5C83ECC243B6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3" rIns="93164" bIns="46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4" tIns="46583" rIns="93164" bIns="46583" rtlCol="0" anchor="b"/>
          <a:lstStyle>
            <a:lvl1pPr algn="r">
              <a:defRPr sz="1200"/>
            </a:lvl1pPr>
          </a:lstStyle>
          <a:p>
            <a:fld id="{D874776A-C499-487E-AE4B-09033E86E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919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4" tIns="46583" rIns="93164" bIns="46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4" tIns="46583" rIns="93164" bIns="46583" rtlCol="0"/>
          <a:lstStyle>
            <a:lvl1pPr algn="r">
              <a:defRPr sz="1200"/>
            </a:lvl1pPr>
          </a:lstStyle>
          <a:p>
            <a:fld id="{412B6AD9-BD69-4A28-825D-17F4B7E86867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3" rIns="93164" bIns="465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4" tIns="46583" rIns="93164" bIns="4658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3" rIns="93164" bIns="46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4" tIns="46583" rIns="93164" bIns="46583" rtlCol="0" anchor="b"/>
          <a:lstStyle>
            <a:lvl1pPr algn="r">
              <a:defRPr sz="1200"/>
            </a:lvl1pPr>
          </a:lstStyle>
          <a:p>
            <a:fld id="{27D81510-F5CC-41FC-83DD-FED76C2F5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14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4107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1504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0679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0781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580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0189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9450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hape 638"/>
          <p:cNvSpPr/>
          <p:nvPr userDrawn="1"/>
        </p:nvSpPr>
        <p:spPr>
          <a:xfrm flipV="1">
            <a:off x="6180364" y="6557108"/>
            <a:ext cx="2963635" cy="300892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2" name="Shape 638"/>
          <p:cNvSpPr/>
          <p:nvPr userDrawn="1"/>
        </p:nvSpPr>
        <p:spPr>
          <a:xfrm>
            <a:off x="0" y="1042643"/>
            <a:ext cx="5486400" cy="349250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9" y="23445"/>
            <a:ext cx="3376247" cy="99279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6180363" y="6557108"/>
            <a:ext cx="122463" cy="30905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6674301" y="6522888"/>
            <a:ext cx="2098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>
                    <a:lumMod val="95000"/>
                  </a:schemeClr>
                </a:solidFill>
                <a:latin typeface="Tungsten Light" pitchFamily="50" charset="0"/>
              </a:rPr>
              <a:t>TRANSPORT.TAMU.EDU</a:t>
            </a:r>
            <a:endParaRPr lang="en-US" sz="1800" b="1" dirty="0">
              <a:solidFill>
                <a:schemeClr val="bg1">
                  <a:lumMod val="95000"/>
                </a:schemeClr>
              </a:solidFill>
              <a:latin typeface="Tungsten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23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383387"/>
            <a:ext cx="91439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Lot 60</a:t>
            </a:r>
          </a:p>
          <a:p>
            <a:pPr algn="ctr"/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Priority for Athletes</a:t>
            </a:r>
          </a:p>
          <a:p>
            <a:pPr algn="ctr"/>
            <a:endParaRPr lang="en-US" sz="4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5083800"/>
            <a:ext cx="914399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Texas A&amp;M Transportation Services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" y="4532902"/>
            <a:ext cx="9143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Debbie Hoffmann</a:t>
            </a:r>
          </a:p>
          <a:p>
            <a:pPr lvl="0" algn="ctr"/>
            <a:endParaRPr lang="en-US" sz="3000" b="1" dirty="0" smtClean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26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38468" y="5319134"/>
            <a:ext cx="209550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Opened Fall 2016</a:t>
            </a:r>
          </a:p>
          <a:p>
            <a:r>
              <a:rPr lang="en-US" sz="2000" b="1" dirty="0" smtClean="0"/>
              <a:t>169 spaces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0190"/>
            <a:ext cx="9144000" cy="837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159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8125" y="1619250"/>
            <a:ext cx="862965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September 2016 </a:t>
            </a:r>
            <a:r>
              <a:rPr lang="en-US" sz="2400" dirty="0" smtClean="0"/>
              <a:t>–191 students waiting after initial assignments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           were made.</a:t>
            </a:r>
          </a:p>
          <a:p>
            <a:endParaRPr lang="en-US" sz="1200" dirty="0" smtClean="0"/>
          </a:p>
          <a:p>
            <a:r>
              <a:rPr lang="en-US" sz="2400" b="1" dirty="0" smtClean="0"/>
              <a:t>October 10, 2016 </a:t>
            </a:r>
            <a:r>
              <a:rPr lang="en-US" sz="2400" dirty="0" smtClean="0"/>
              <a:t>–Waiting list was cleared and </a:t>
            </a:r>
            <a:r>
              <a:rPr lang="en-US" sz="2400" dirty="0" smtClean="0"/>
              <a:t>vacant spaces                                 			 </a:t>
            </a:r>
            <a:r>
              <a:rPr lang="en-US" sz="2400" dirty="0"/>
              <a:t>consistently averaged </a:t>
            </a:r>
            <a:r>
              <a:rPr lang="en-US" sz="2400" dirty="0" smtClean="0"/>
              <a:t>95.</a:t>
            </a:r>
          </a:p>
          <a:p>
            <a:endParaRPr lang="en-US" sz="2400" dirty="0" smtClean="0"/>
          </a:p>
          <a:p>
            <a:r>
              <a:rPr lang="en-US" sz="2400" b="1" dirty="0" smtClean="0"/>
              <a:t>September 2017 </a:t>
            </a:r>
            <a:r>
              <a:rPr lang="en-US" sz="2400" dirty="0" smtClean="0"/>
              <a:t>– 885 students waiting after initial assignments </a:t>
            </a:r>
            <a:r>
              <a:rPr lang="en-US" sz="2400" dirty="0" smtClean="0"/>
              <a:t>			</a:t>
            </a:r>
            <a:r>
              <a:rPr lang="en-US" sz="2400" smtClean="0"/>
              <a:t>	</a:t>
            </a:r>
            <a:endParaRPr lang="en-US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10/9</a:t>
            </a:r>
            <a:r>
              <a:rPr lang="en-US" sz="2400" dirty="0" smtClean="0"/>
              <a:t> – </a:t>
            </a:r>
            <a:r>
              <a:rPr lang="en-US" sz="2400" i="1" dirty="0" smtClean="0"/>
              <a:t>offered </a:t>
            </a:r>
            <a:r>
              <a:rPr lang="en-US" sz="2400" b="1" i="1" dirty="0" smtClean="0"/>
              <a:t>75</a:t>
            </a:r>
            <a:r>
              <a:rPr lang="en-US" sz="2400" i="1" dirty="0" smtClean="0"/>
              <a:t> permits and </a:t>
            </a:r>
            <a:r>
              <a:rPr lang="en-US" sz="2400" b="1" i="1" dirty="0" smtClean="0"/>
              <a:t>1</a:t>
            </a:r>
            <a:r>
              <a:rPr lang="en-US" sz="2400" i="1" dirty="0" smtClean="0"/>
              <a:t> accepted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10/13</a:t>
            </a:r>
            <a:r>
              <a:rPr lang="en-US" sz="2400" dirty="0" smtClean="0"/>
              <a:t> </a:t>
            </a:r>
            <a:r>
              <a:rPr lang="en-US" sz="2400" i="1" dirty="0" smtClean="0"/>
              <a:t>offered </a:t>
            </a:r>
            <a:r>
              <a:rPr lang="en-US" sz="2400" b="1" i="1" dirty="0" smtClean="0"/>
              <a:t>100</a:t>
            </a:r>
            <a:r>
              <a:rPr lang="en-US" sz="2400" i="1" dirty="0" smtClean="0"/>
              <a:t> permits and </a:t>
            </a:r>
            <a:r>
              <a:rPr lang="en-US" sz="2400" b="1" i="1" dirty="0" smtClean="0"/>
              <a:t>3</a:t>
            </a:r>
            <a:r>
              <a:rPr lang="en-US" sz="2400" i="1" dirty="0" smtClean="0"/>
              <a:t> accepted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10/23</a:t>
            </a:r>
            <a:r>
              <a:rPr lang="en-US" sz="2400" dirty="0" smtClean="0"/>
              <a:t> </a:t>
            </a:r>
            <a:r>
              <a:rPr lang="en-US" sz="2400" i="1" dirty="0" smtClean="0"/>
              <a:t>offered </a:t>
            </a:r>
            <a:r>
              <a:rPr lang="en-US" sz="2400" b="1" i="1" dirty="0" smtClean="0"/>
              <a:t>200</a:t>
            </a:r>
            <a:r>
              <a:rPr lang="en-US" sz="2400" i="1" dirty="0" smtClean="0"/>
              <a:t> permits and </a:t>
            </a:r>
            <a:r>
              <a:rPr lang="en-US" sz="2400" b="1" i="1" dirty="0" smtClean="0"/>
              <a:t>9</a:t>
            </a:r>
            <a:r>
              <a:rPr lang="en-US" sz="2400" i="1" dirty="0" smtClean="0"/>
              <a:t> accepted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10/30</a:t>
            </a:r>
            <a:r>
              <a:rPr lang="en-US" sz="2400" dirty="0" smtClean="0"/>
              <a:t> </a:t>
            </a:r>
            <a:r>
              <a:rPr lang="en-US" sz="2400" i="1" dirty="0" smtClean="0"/>
              <a:t>offered </a:t>
            </a:r>
            <a:r>
              <a:rPr lang="en-US" sz="2400" b="1" i="1" dirty="0" smtClean="0"/>
              <a:t>218</a:t>
            </a:r>
            <a:r>
              <a:rPr lang="en-US" sz="2400" i="1" dirty="0" smtClean="0"/>
              <a:t> and </a:t>
            </a:r>
            <a:r>
              <a:rPr lang="en-US" sz="2400" b="1" i="1" dirty="0" smtClean="0"/>
              <a:t>18</a:t>
            </a:r>
            <a:r>
              <a:rPr lang="en-US" sz="2400" i="1" dirty="0" smtClean="0"/>
              <a:t> accepted</a:t>
            </a:r>
          </a:p>
          <a:p>
            <a:endParaRPr lang="en-US" sz="2400" dirty="0"/>
          </a:p>
          <a:p>
            <a:r>
              <a:rPr lang="en-US" sz="2400" b="1" dirty="0" smtClean="0">
                <a:solidFill>
                  <a:srgbClr val="FF0000"/>
                </a:solidFill>
              </a:rPr>
              <a:t>Oct. 30, 2017 – Waiting list cleared.</a:t>
            </a:r>
          </a:p>
          <a:p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5486400" y="839573"/>
            <a:ext cx="3657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Waitlist</a:t>
            </a:r>
          </a:p>
        </p:txBody>
      </p:sp>
    </p:spTree>
    <p:extLst>
      <p:ext uri="{BB962C8B-B14F-4D97-AF65-F5344CB8AC3E}">
        <p14:creationId xmlns:p14="http://schemas.microsoft.com/office/powerpoint/2010/main" val="2467310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98159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Questions?</a:t>
            </a:r>
            <a:endParaRPr lang="en-US" sz="4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731691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25343</TotalTime>
  <Words>44</Words>
  <Application>Microsoft Office PowerPoint</Application>
  <PresentationFormat>On-screen Show (4:3)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Tungsten Light</vt:lpstr>
      <vt:lpstr>2_Office Theme</vt:lpstr>
      <vt:lpstr>PowerPoint Presentation</vt:lpstr>
      <vt:lpstr>PowerPoint Presentation</vt:lpstr>
      <vt:lpstr>PowerPoint Presentation</vt:lpstr>
      <vt:lpstr>PowerPoint Presentation</vt:lpstr>
    </vt:vector>
  </TitlesOfParts>
  <Company>tti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Yates, Shanna</dc:creator>
  <cp:lastModifiedBy>Hoffmann, Debbie</cp:lastModifiedBy>
  <cp:revision>795</cp:revision>
  <cp:lastPrinted>2017-10-02T15:06:18Z</cp:lastPrinted>
  <dcterms:created xsi:type="dcterms:W3CDTF">2016-05-25T16:34:23Z</dcterms:created>
  <dcterms:modified xsi:type="dcterms:W3CDTF">2018-04-03T22:11:25Z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Tfs.IsStoryboard">
    <vt:bool>true</vt:bool>
  </property>
  <property fmtid="{D5CDD505-2E9C-101B-9397-08002B2CF9AE}" pid="4" name="_AdHocReviewCycleID">
    <vt:i4>-53065304</vt:i4>
  </property>
  <property fmtid="{D5CDD505-2E9C-101B-9397-08002B2CF9AE}" pid="5" name="_EmailSubject">
    <vt:lpwstr>Business Permit Follow Up &amp; Resident Student Parking.pptx</vt:lpwstr>
  </property>
  <property fmtid="{D5CDD505-2E9C-101B-9397-08002B2CF9AE}" pid="6" name="_AuthorEmail">
    <vt:lpwstr>alegare@tamu.edu</vt:lpwstr>
  </property>
  <property fmtid="{D5CDD505-2E9C-101B-9397-08002B2CF9AE}" pid="7" name="_AuthorEmailDisplayName">
    <vt:lpwstr>LeGare, Anne P</vt:lpwstr>
  </property>
  <property fmtid="{D5CDD505-2E9C-101B-9397-08002B2CF9AE}" pid="8" name="_PreviousAdHocReviewCycleID">
    <vt:i4>2091020666</vt:i4>
  </property>
  <property fmtid="{D5CDD505-2E9C-101B-9397-08002B2CF9AE}" pid="9" name="Tfs.LastKnownPath">
    <vt:lpwstr>\\ts-fs\TS$\Library\Presentations\2017\TSAC\New Business Permit Presentation for TSAC_FINAL.pptx</vt:lpwstr>
  </property>
</Properties>
</file>