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9"/>
  </p:notesMasterIdLst>
  <p:handoutMasterIdLst>
    <p:handoutMasterId r:id="rId10"/>
  </p:handoutMasterIdLst>
  <p:sldIdLst>
    <p:sldId id="598" r:id="rId2"/>
    <p:sldId id="585" r:id="rId3"/>
    <p:sldId id="608" r:id="rId4"/>
    <p:sldId id="600" r:id="rId5"/>
    <p:sldId id="603" r:id="rId6"/>
    <p:sldId id="610" r:id="rId7"/>
    <p:sldId id="61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56A06B-8D58-482E-94BF-599556A90FC9}">
          <p14:sldIdLst>
            <p14:sldId id="598"/>
            <p14:sldId id="585"/>
            <p14:sldId id="608"/>
            <p14:sldId id="600"/>
            <p14:sldId id="603"/>
            <p14:sldId id="610"/>
            <p14:sldId id="6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500000"/>
    <a:srgbClr val="3399FF"/>
    <a:srgbClr val="FF00FF"/>
    <a:srgbClr val="333399"/>
    <a:srgbClr val="3333FF"/>
    <a:srgbClr val="63BD57"/>
    <a:srgbClr val="00B0F0"/>
    <a:srgbClr val="CC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79047" autoAdjust="0"/>
  </p:normalViewPr>
  <p:slideViewPr>
    <p:cSldViewPr snapToGrid="0">
      <p:cViewPr varScale="1">
        <p:scale>
          <a:sx n="90" d="100"/>
          <a:sy n="90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73"/>
    </p:cViewPr>
  </p:sorterViewPr>
  <p:notesViewPr>
    <p:cSldViewPr snapToGrid="0">
      <p:cViewPr varScale="1">
        <p:scale>
          <a:sx n="68" d="100"/>
          <a:sy n="68" d="100"/>
        </p:scale>
        <p:origin x="-328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18DD817B-AD17-4D60-A846-5C83ECC243B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D874776A-C499-487E-AE4B-09033E86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412B6AD9-BD69-4A28-825D-17F4B7E868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3" rIns="93164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3" rIns="93164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27D81510-F5CC-41FC-83DD-FED76C2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Comparison: since September,</a:t>
            </a:r>
            <a:r>
              <a:rPr lang="en-US" baseline="0" dirty="0" smtClean="0"/>
              <a:t> we have had 600,000 transient transactions in our gated facilities</a:t>
            </a:r>
          </a:p>
          <a:p>
            <a:r>
              <a:rPr lang="en-US" baseline="0" dirty="0" smtClean="0"/>
              <a:t>If transient spaces turnover 3x per day,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2,889 Issued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50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7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78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58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18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45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57A8E1-9797-4975-92EE-823B8F26110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520596"/>
            <a:ext cx="802386" cy="365125"/>
          </a:xfrm>
          <a:prstGeom prst="rect">
            <a:avLst/>
          </a:prstGeom>
        </p:spPr>
        <p:txBody>
          <a:bodyPr/>
          <a:lstStyle/>
          <a:p>
            <a:fld id="{7A3BBCDA-2573-4F41-AE44-51A0B7850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hape 638"/>
          <p:cNvSpPr/>
          <p:nvPr userDrawn="1"/>
        </p:nvSpPr>
        <p:spPr>
          <a:xfrm flipV="1">
            <a:off x="6180364" y="6557108"/>
            <a:ext cx="2963635" cy="30089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hape 638"/>
          <p:cNvSpPr/>
          <p:nvPr userDrawn="1"/>
        </p:nvSpPr>
        <p:spPr>
          <a:xfrm>
            <a:off x="0" y="1042643"/>
            <a:ext cx="5486400" cy="34925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" y="23445"/>
            <a:ext cx="3376247" cy="99279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180363" y="6557108"/>
            <a:ext cx="122463" cy="309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674301" y="6522888"/>
            <a:ext cx="20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latin typeface="Tungsten Light" pitchFamily="50" charset="0"/>
              </a:rPr>
              <a:t>TRANSPORT.TAMU.EDU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Tungste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039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 Conversations:</a:t>
            </a:r>
          </a:p>
          <a:p>
            <a:pPr algn="ctr"/>
            <a:r>
              <a:rPr lang="en-US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 Valid Parking on </a:t>
            </a:r>
            <a:r>
              <a:rPr lang="en-US" sz="4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Gameday</a:t>
            </a:r>
            <a:endParaRPr lang="en-US" sz="4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5548565"/>
            <a:ext cx="91439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Texas A&amp;M Transportation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5035185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Kenneth Kimball &amp; Therese Kucera</a:t>
            </a:r>
          </a:p>
        </p:txBody>
      </p:sp>
      <p:pic>
        <p:nvPicPr>
          <p:cNvPr id="1028" name="Picture 4" descr="http://www.yourcumbria.org/Images/Parking%20sign_tcm953-4209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3283867"/>
            <a:ext cx="147002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638" y="3720123"/>
            <a:ext cx="8996362" cy="355575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As the university grows, Transportation Services would like to start  the discussion about services or policies that create </a:t>
            </a:r>
            <a:r>
              <a:rPr lang="en-US" sz="2400" b="1" dirty="0" smtClean="0">
                <a:solidFill>
                  <a:srgbClr val="FF0000"/>
                </a:solidFill>
              </a:rPr>
              <a:t>inefficiencies</a:t>
            </a:r>
            <a:r>
              <a:rPr lang="en-US" sz="2400" dirty="0" smtClean="0"/>
              <a:t> or are </a:t>
            </a:r>
            <a:r>
              <a:rPr lang="en-US" sz="2400" b="1" dirty="0" smtClean="0">
                <a:solidFill>
                  <a:srgbClr val="FF0000"/>
                </a:solidFill>
              </a:rPr>
              <a:t>provided at no cost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Continued university growth makes the efficient use of our </a:t>
            </a:r>
            <a:r>
              <a:rPr lang="en-US" sz="2400" b="1" dirty="0" smtClean="0"/>
              <a:t>resources</a:t>
            </a:r>
            <a:r>
              <a:rPr lang="en-US" sz="2400" dirty="0" smtClean="0"/>
              <a:t> very important.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The purpose of this discussions is to highlight services that could be </a:t>
            </a:r>
            <a:r>
              <a:rPr lang="en-US" sz="2400" b="1" i="1" dirty="0" smtClean="0"/>
              <a:t>modified</a:t>
            </a:r>
            <a:r>
              <a:rPr lang="en-US" sz="2400" dirty="0" smtClean="0"/>
              <a:t>, </a:t>
            </a:r>
            <a:r>
              <a:rPr lang="en-US" sz="2400" b="1" i="1" dirty="0" smtClean="0"/>
              <a:t>charged for </a:t>
            </a:r>
            <a:r>
              <a:rPr lang="en-US" sz="2400" dirty="0" smtClean="0"/>
              <a:t>or </a:t>
            </a:r>
            <a:r>
              <a:rPr lang="en-US" sz="2400" b="1" i="1" dirty="0" smtClean="0"/>
              <a:t>eliminated</a:t>
            </a:r>
            <a:r>
              <a:rPr lang="en-US" sz="2400" dirty="0" smtClean="0"/>
              <a:t> in order to accommodate more customers on campus.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78162" y="796529"/>
            <a:ext cx="3665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62" y="1574297"/>
            <a:ext cx="4749113" cy="20015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2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34" y="-257033"/>
            <a:ext cx="9149234" cy="7164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1045" y="100342"/>
            <a:ext cx="3665838" cy="630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Maroon </a:t>
            </a:r>
            <a:r>
              <a:rPr lang="en-US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AVP Areas</a:t>
            </a:r>
          </a:p>
        </p:txBody>
      </p:sp>
    </p:spTree>
    <p:extLst>
      <p:ext uri="{BB962C8B-B14F-4D97-AF65-F5344CB8AC3E}">
        <p14:creationId xmlns:p14="http://schemas.microsoft.com/office/powerpoint/2010/main" val="29161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7067"/>
            <a:ext cx="9143999" cy="53409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78162" y="876519"/>
            <a:ext cx="36658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Gameday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Parking</a:t>
            </a:r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059"/>
            <a:ext cx="9144000" cy="5390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78162" y="876519"/>
            <a:ext cx="36658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Gamday</a:t>
            </a:r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Revenue</a:t>
            </a:r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638" y="1839952"/>
            <a:ext cx="8996362" cy="4259766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According to TTI Research, a car </a:t>
            </a:r>
            <a:r>
              <a:rPr lang="en-US" sz="2800" b="1" dirty="0" smtClean="0"/>
              <a:t>not paying </a:t>
            </a:r>
            <a:r>
              <a:rPr lang="en-US" sz="2800" dirty="0" smtClean="0"/>
              <a:t>to park on gameday will carry on average </a:t>
            </a:r>
            <a:r>
              <a:rPr lang="en-US" sz="2800" b="1" dirty="0" smtClean="0"/>
              <a:t>½ fewer riders </a:t>
            </a:r>
            <a:r>
              <a:rPr lang="en-US" sz="2800" dirty="0" smtClean="0"/>
              <a:t>than </a:t>
            </a:r>
            <a:r>
              <a:rPr lang="en-US" sz="2800" dirty="0" smtClean="0"/>
              <a:t>one </a:t>
            </a:r>
            <a:r>
              <a:rPr lang="en-US" sz="2800" smtClean="0"/>
              <a:t>required to pay </a:t>
            </a:r>
            <a:r>
              <a:rPr lang="en-US" sz="2800" dirty="0" smtClean="0"/>
              <a:t>to park.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With added growth and attendance, it will become important for this inefficiency to be addressed.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</a:t>
            </a:r>
            <a:r>
              <a:rPr lang="en-US" sz="2800" dirty="0" smtClean="0"/>
              <a:t>ne consideration could be to </a:t>
            </a:r>
            <a:r>
              <a:rPr lang="en-US" sz="2800" b="1" dirty="0" smtClean="0"/>
              <a:t>limit</a:t>
            </a:r>
            <a:r>
              <a:rPr lang="en-US" sz="2800" dirty="0" smtClean="0"/>
              <a:t> or </a:t>
            </a:r>
            <a:r>
              <a:rPr lang="en-US" sz="2800" b="1" dirty="0" smtClean="0"/>
              <a:t>eliminate</a:t>
            </a:r>
            <a:r>
              <a:rPr lang="en-US" sz="2800" dirty="0" smtClean="0"/>
              <a:t> free, gameday parking for permit </a:t>
            </a:r>
            <a:r>
              <a:rPr lang="en-US" sz="2800" dirty="0"/>
              <a:t>holders (Excluding for academic and research </a:t>
            </a:r>
            <a:r>
              <a:rPr lang="en-US" sz="2800" dirty="0" smtClean="0"/>
              <a:t>purposes).  Thus, allowing us to serve more with our limited resources and help fund </a:t>
            </a:r>
            <a:r>
              <a:rPr lang="en-US" sz="2800" dirty="0" err="1" smtClean="0"/>
              <a:t>gameday</a:t>
            </a:r>
            <a:r>
              <a:rPr lang="en-US" sz="2800" dirty="0" smtClean="0"/>
              <a:t> services provided.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478162" y="876519"/>
            <a:ext cx="36658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4914" y="3378558"/>
            <a:ext cx="36658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25671</TotalTime>
  <Words>216</Words>
  <Application>Microsoft Office PowerPoint</Application>
  <PresentationFormat>On-screen Show (4:3)</PresentationFormat>
  <Paragraphs>24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Tungsten Light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Yates, Shanna</dc:creator>
  <cp:lastModifiedBy>Hoffmann, Debbie</cp:lastModifiedBy>
  <cp:revision>803</cp:revision>
  <cp:lastPrinted>2018-04-02T18:34:20Z</cp:lastPrinted>
  <dcterms:created xsi:type="dcterms:W3CDTF">2016-05-25T16:34:23Z</dcterms:created>
  <dcterms:modified xsi:type="dcterms:W3CDTF">2018-04-03T22:37:01Z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fs.IsStoryboard">
    <vt:bool>true</vt:bool>
  </property>
  <property fmtid="{D5CDD505-2E9C-101B-9397-08002B2CF9AE}" pid="4" name="_AdHocReviewCycleID">
    <vt:i4>-1042906143</vt:i4>
  </property>
  <property fmtid="{D5CDD505-2E9C-101B-9397-08002B2CF9AE}" pid="5" name="_EmailSubject">
    <vt:lpwstr>Kenny's Presentation</vt:lpwstr>
  </property>
  <property fmtid="{D5CDD505-2E9C-101B-9397-08002B2CF9AE}" pid="6" name="_AuthorEmail">
    <vt:lpwstr>mmaraj@tamu.edu</vt:lpwstr>
  </property>
  <property fmtid="{D5CDD505-2E9C-101B-9397-08002B2CF9AE}" pid="7" name="_AuthorEmailDisplayName">
    <vt:lpwstr>Melissa Maraj</vt:lpwstr>
  </property>
  <property fmtid="{D5CDD505-2E9C-101B-9397-08002B2CF9AE}" pid="8" name="_PreviousAdHocReviewCycleID">
    <vt:i4>-152876703</vt:i4>
  </property>
  <property fmtid="{D5CDD505-2E9C-101B-9397-08002B2CF9AE}" pid="9" name="Tfs.LastKnownPath">
    <vt:lpwstr>\\ts-fs\TS$\Library\Presentations\2017\TSAC\New Business Permit Presentation for TSAC_FINAL.pptx</vt:lpwstr>
  </property>
</Properties>
</file>