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8"/>
  </p:notesMasterIdLst>
  <p:sldIdLst>
    <p:sldId id="256" r:id="rId2"/>
    <p:sldId id="259" r:id="rId3"/>
    <p:sldId id="260" r:id="rId4"/>
    <p:sldId id="262" r:id="rId5"/>
    <p:sldId id="257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66741" autoAdjust="0"/>
  </p:normalViewPr>
  <p:slideViewPr>
    <p:cSldViewPr snapToGrid="0">
      <p:cViewPr varScale="1">
        <p:scale>
          <a:sx n="80" d="100"/>
          <a:sy n="80" d="100"/>
        </p:scale>
        <p:origin x="2280" y="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F333D-1759-447B-8144-2F35DBC9D43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5E82F-AD11-4625-84A8-81A7B794F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1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Strategically managing demand for parking.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our business practices, reduce inefficiencies, and support upcoming initiatives of the new CMP.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Planned elimination of surface lot parking with garage parking.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Reexamine how spaces are currently being utilized with regard to 24-hour reserved, regular and visitor spaces. Examine ratios of parkers served per space in each category.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Re-evaluate parking privileges and pricing for various customer groups. Discuss efficiencies and ideas.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RELLIS Parking/Transit Support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Handicapped Parking Research/Results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5E82F-AD11-4625-84A8-81A7B794FB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94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Strategically managing demand for parking.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our business practices, reduce inefficiencies, and support upcoming initiatives of the new CMP.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Planned elimination of surface lot parking with garage parking.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Reexamine how spaces are currently being utilized with regard to 24-hour reserved, regular and visitor spaces. Examine ratios of parkers served per space in each category.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Re-evaluate parking privileges and pricing for various customer groups. Discuss efficiencies and ideas.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RELLIS Parking/Transit Support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Handicapped Parking Research/Results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5E82F-AD11-4625-84A8-81A7B794FB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4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rgbClr val="5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20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5782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063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9214" y="6492875"/>
            <a:ext cx="802386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FFF2D4"/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7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>
      <p:bgPr>
        <a:solidFill>
          <a:srgbClr val="5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164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92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3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492875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6548315"/>
            <a:ext cx="1601819" cy="30968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0"/>
          <a:srcRect l="159" t="17114" r="-159" b="13230"/>
          <a:stretch/>
        </p:blipFill>
        <p:spPr>
          <a:xfrm>
            <a:off x="0" y="-1"/>
            <a:ext cx="9144000" cy="644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8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Transportation Services’ Role in the Campus Master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63775"/>
            <a:ext cx="6858000" cy="1655762"/>
          </a:xfrm>
        </p:spPr>
        <p:txBody>
          <a:bodyPr/>
          <a:lstStyle/>
          <a:p>
            <a:r>
              <a:rPr lang="en-US" dirty="0" smtClean="0"/>
              <a:t>Transportation Services Advisory Committee</a:t>
            </a:r>
          </a:p>
          <a:p>
            <a:r>
              <a:rPr lang="en-US" dirty="0" smtClean="0"/>
              <a:t>September 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Mobility is a critical part of</a:t>
            </a:r>
            <a:br>
              <a:rPr lang="en-US" sz="3200" dirty="0"/>
            </a:br>
            <a:r>
              <a:rPr lang="en-US" sz="3200" dirty="0"/>
              <a:t>experiencing Texas A&amp;M University's</a:t>
            </a:r>
            <a:br>
              <a:rPr lang="en-US" sz="3200" dirty="0"/>
            </a:br>
            <a:r>
              <a:rPr lang="en-US" sz="3200" dirty="0"/>
              <a:t>large campus.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6" y="2634916"/>
            <a:ext cx="8325854" cy="3429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Moving the University's population across the large campus for daily </a:t>
            </a:r>
            <a:r>
              <a:rPr lang="en-US" sz="2400" dirty="0" smtClean="0"/>
              <a:t>activities creates </a:t>
            </a:r>
            <a:r>
              <a:rPr lang="en-US" sz="2400" dirty="0"/>
              <a:t>an enormous amount of movement both on, and off campus. </a:t>
            </a:r>
            <a:r>
              <a:rPr lang="en-US" sz="2400" dirty="0" smtClean="0"/>
              <a:t>From on </a:t>
            </a:r>
            <a:r>
              <a:rPr lang="en-US" sz="2400" dirty="0"/>
              <a:t>on-campus residents walking to class, to off-campus residents relying </a:t>
            </a:r>
            <a:r>
              <a:rPr lang="en-US" sz="2400" dirty="0" smtClean="0"/>
              <a:t>on the </a:t>
            </a:r>
            <a:r>
              <a:rPr lang="en-US" sz="2400" dirty="0"/>
              <a:t>transit system, and service vehicles accessing buildings for deliveries </a:t>
            </a:r>
            <a:r>
              <a:rPr lang="en-US" sz="2400" dirty="0" smtClean="0"/>
              <a:t>and repairs</a:t>
            </a:r>
            <a:r>
              <a:rPr lang="en-US" sz="2400" dirty="0"/>
              <a:t>, each of these systems must align harmoniously to create </a:t>
            </a:r>
            <a:r>
              <a:rPr lang="en-US" sz="2400" dirty="0" smtClean="0"/>
              <a:t>seamless, convenient</a:t>
            </a:r>
            <a:r>
              <a:rPr lang="en-US" sz="2400" dirty="0"/>
              <a:t>, and safe experiences for all campus users.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8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Master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Relies </a:t>
            </a:r>
            <a:r>
              <a:rPr lang="en-US" dirty="0"/>
              <a:t>on a hierarchical mobility </a:t>
            </a:r>
            <a:r>
              <a:rPr lang="en-US" dirty="0" smtClean="0"/>
              <a:t>structure focused </a:t>
            </a:r>
            <a:r>
              <a:rPr lang="en-US" dirty="0"/>
              <a:t>primarily on pedestrian </a:t>
            </a:r>
            <a:r>
              <a:rPr lang="en-US" dirty="0" smtClean="0"/>
              <a:t>safety</a:t>
            </a:r>
          </a:p>
          <a:p>
            <a:r>
              <a:rPr lang="en-US" dirty="0"/>
              <a:t>P</a:t>
            </a:r>
            <a:r>
              <a:rPr lang="en-US" dirty="0" smtClean="0"/>
              <a:t>referred </a:t>
            </a:r>
            <a:r>
              <a:rPr lang="en-US" dirty="0"/>
              <a:t>travel modes for campus users are walking, biking, and </a:t>
            </a:r>
            <a:r>
              <a:rPr lang="en-US" dirty="0" smtClean="0"/>
              <a:t>on-campus transit</a:t>
            </a:r>
          </a:p>
          <a:p>
            <a:r>
              <a:rPr lang="en-US" dirty="0"/>
              <a:t>V</a:t>
            </a:r>
            <a:r>
              <a:rPr lang="en-US" dirty="0" smtClean="0"/>
              <a:t>ision </a:t>
            </a:r>
            <a:r>
              <a:rPr lang="en-US" dirty="0"/>
              <a:t>to create a pedestrian-focused </a:t>
            </a:r>
            <a:r>
              <a:rPr lang="en-US" dirty="0" smtClean="0"/>
              <a:t>campus</a:t>
            </a:r>
          </a:p>
          <a:p>
            <a:r>
              <a:rPr lang="en-US" dirty="0"/>
              <a:t>R</a:t>
            </a:r>
            <a:r>
              <a:rPr lang="en-US" dirty="0" smtClean="0"/>
              <a:t>elocates </a:t>
            </a:r>
            <a:r>
              <a:rPr lang="en-US" dirty="0"/>
              <a:t>vehicles away from the </a:t>
            </a:r>
            <a:r>
              <a:rPr lang="en-US" dirty="0" smtClean="0"/>
              <a:t>center</a:t>
            </a:r>
          </a:p>
          <a:p>
            <a:r>
              <a:rPr lang="en-US" dirty="0"/>
              <a:t>M</a:t>
            </a:r>
            <a:r>
              <a:rPr lang="en-US" dirty="0" smtClean="0"/>
              <a:t>obility </a:t>
            </a:r>
            <a:r>
              <a:rPr lang="en-US" dirty="0"/>
              <a:t>approach </a:t>
            </a:r>
            <a:r>
              <a:rPr lang="en-US" dirty="0" smtClean="0"/>
              <a:t>improves quality-of-life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6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238"/>
          </a:xfrm>
        </p:spPr>
        <p:txBody>
          <a:bodyPr/>
          <a:lstStyle/>
          <a:p>
            <a:r>
              <a:rPr lang="en-US" dirty="0" smtClean="0"/>
              <a:t>Mobility Plan Hierarchy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1022" y="1096818"/>
            <a:ext cx="6721956" cy="532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6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63"/>
            <a:ext cx="8229600" cy="884238"/>
          </a:xfrm>
        </p:spPr>
        <p:txBody>
          <a:bodyPr/>
          <a:lstStyle/>
          <a:p>
            <a:r>
              <a:rPr lang="en-US" dirty="0" smtClean="0"/>
              <a:t>What is our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4501"/>
            <a:ext cx="8229600" cy="4800600"/>
          </a:xfrm>
        </p:spPr>
        <p:txBody>
          <a:bodyPr/>
          <a:lstStyle/>
          <a:p>
            <a:pPr lvl="0"/>
            <a:r>
              <a:rPr lang="en-US" dirty="0"/>
              <a:t>Strategically </a:t>
            </a:r>
            <a:r>
              <a:rPr lang="en-US" dirty="0" smtClean="0"/>
              <a:t>manage </a:t>
            </a:r>
            <a:r>
              <a:rPr lang="en-US" dirty="0"/>
              <a:t>demand for </a:t>
            </a:r>
            <a:r>
              <a:rPr lang="en-US" dirty="0" smtClean="0"/>
              <a:t>parking</a:t>
            </a:r>
            <a:endParaRPr lang="en-US" dirty="0"/>
          </a:p>
          <a:p>
            <a:pPr lvl="0"/>
            <a:r>
              <a:rPr lang="en-US" dirty="0"/>
              <a:t>Align our business practices, reduce inefficiencies, and support upcoming initiatives of the new </a:t>
            </a:r>
            <a:r>
              <a:rPr lang="en-US" dirty="0" smtClean="0"/>
              <a:t>CMP</a:t>
            </a:r>
            <a:endParaRPr lang="en-US" dirty="0"/>
          </a:p>
          <a:p>
            <a:pPr lvl="0"/>
            <a:r>
              <a:rPr lang="en-US" dirty="0" smtClean="0"/>
              <a:t>Prepare for elimination </a:t>
            </a:r>
            <a:r>
              <a:rPr lang="en-US" dirty="0"/>
              <a:t>of </a:t>
            </a:r>
            <a:r>
              <a:rPr lang="en-US" dirty="0" smtClean="0"/>
              <a:t>central surface </a:t>
            </a:r>
            <a:r>
              <a:rPr lang="en-US" dirty="0"/>
              <a:t>lot parking </a:t>
            </a:r>
            <a:r>
              <a:rPr lang="en-US" dirty="0" smtClean="0"/>
              <a:t>by implementing garage plan</a:t>
            </a:r>
          </a:p>
          <a:p>
            <a:pPr lvl="0"/>
            <a:r>
              <a:rPr lang="en-US" dirty="0" smtClean="0"/>
              <a:t>Reexamine </a:t>
            </a:r>
            <a:r>
              <a:rPr lang="en-US" dirty="0"/>
              <a:t>how spaces are currently being utilized with regard to 24-hour reserved, regular and visitor </a:t>
            </a:r>
            <a:r>
              <a:rPr lang="en-US" dirty="0" smtClean="0"/>
              <a:t>spaces</a:t>
            </a:r>
          </a:p>
        </p:txBody>
      </p:sp>
    </p:spTree>
    <p:extLst>
      <p:ext uri="{BB962C8B-B14F-4D97-AF65-F5344CB8AC3E}">
        <p14:creationId xmlns:p14="http://schemas.microsoft.com/office/powerpoint/2010/main" val="37925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63"/>
            <a:ext cx="8229600" cy="884238"/>
          </a:xfrm>
        </p:spPr>
        <p:txBody>
          <a:bodyPr/>
          <a:lstStyle/>
          <a:p>
            <a:r>
              <a:rPr lang="en-US" dirty="0" smtClean="0"/>
              <a:t>What is our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4501"/>
            <a:ext cx="8229600" cy="4800600"/>
          </a:xfrm>
        </p:spPr>
        <p:txBody>
          <a:bodyPr/>
          <a:lstStyle/>
          <a:p>
            <a:pPr lvl="0"/>
            <a:r>
              <a:rPr lang="en-US" dirty="0" smtClean="0"/>
              <a:t>Examine </a:t>
            </a:r>
            <a:r>
              <a:rPr lang="en-US" dirty="0"/>
              <a:t>ratios of parkers served per space in each </a:t>
            </a:r>
            <a:r>
              <a:rPr lang="en-US" dirty="0" smtClean="0"/>
              <a:t>category</a:t>
            </a:r>
            <a:r>
              <a:rPr lang="en-US" dirty="0"/>
              <a:t> </a:t>
            </a:r>
          </a:p>
          <a:p>
            <a:pPr lvl="0"/>
            <a:r>
              <a:rPr lang="en-US" dirty="0"/>
              <a:t>Re-evaluate parking privileges and pricing for various customer </a:t>
            </a:r>
            <a:r>
              <a:rPr lang="en-US" smtClean="0"/>
              <a:t>groups; discuss </a:t>
            </a:r>
            <a:r>
              <a:rPr lang="en-US" dirty="0"/>
              <a:t>efficiencies and </a:t>
            </a:r>
            <a:r>
              <a:rPr lang="en-US" dirty="0" smtClean="0"/>
              <a:t>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3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846DBD0-3718-4F60-B10C-1845BE15B178}" vid="{7175CC4B-FE8D-487A-BF70-F88AFE3840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 Template 2</Template>
  <TotalTime>347</TotalTime>
  <Words>260</Words>
  <Application>Microsoft Office PowerPoint</Application>
  <PresentationFormat>On-screen Show (4:3)</PresentationFormat>
  <Paragraphs>46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1_TStemplate</vt:lpstr>
      <vt:lpstr>Transportation Services’ Role in the Campus Master Plan</vt:lpstr>
      <vt:lpstr>Mobility is a critical part of experiencing Texas A&amp;M University's large campus.</vt:lpstr>
      <vt:lpstr>Campus Master Plan</vt:lpstr>
      <vt:lpstr>Mobility Plan Hierarchy</vt:lpstr>
      <vt:lpstr>What is our role?</vt:lpstr>
      <vt:lpstr>What is our role?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Services’ Role in the Campus Master Plan</dc:title>
  <dc:creator>Hoffmann, Debbie</dc:creator>
  <cp:lastModifiedBy>Hoffmann, Debbie</cp:lastModifiedBy>
  <cp:revision>7</cp:revision>
  <dcterms:created xsi:type="dcterms:W3CDTF">2017-08-29T16:19:20Z</dcterms:created>
  <dcterms:modified xsi:type="dcterms:W3CDTF">2017-08-29T22:06:42Z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-1018753339</vt:i4>
  </property>
  <property fmtid="{D5CDD505-2E9C-101B-9397-08002B2CF9AE}" pid="3" name="_NewReviewCycle">
    <vt:lpwstr/>
  </property>
  <property fmtid="{D5CDD505-2E9C-101B-9397-08002B2CF9AE}" pid="4" name="_EmailSubject">
    <vt:lpwstr>TSAC Information for Website</vt:lpwstr>
  </property>
  <property fmtid="{D5CDD505-2E9C-101B-9397-08002B2CF9AE}" pid="5" name="_AuthorEmail">
    <vt:lpwstr>alegare@tamu.edu</vt:lpwstr>
  </property>
  <property fmtid="{D5CDD505-2E9C-101B-9397-08002B2CF9AE}" pid="6" name="_AuthorEmailDisplayName">
    <vt:lpwstr>LeGare, Anne P</vt:lpwstr>
  </property>
  <property fmtid="{D5CDD505-2E9C-101B-9397-08002B2CF9AE}" pid="7" name="_PreviousAdHocReviewCycleID">
    <vt:i4>-815511614</vt:i4>
  </property>
</Properties>
</file>