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87" r:id="rId2"/>
  </p:sldMasterIdLst>
  <p:notesMasterIdLst>
    <p:notesMasterId r:id="rId17"/>
  </p:notesMasterIdLst>
  <p:handoutMasterIdLst>
    <p:handoutMasterId r:id="rId18"/>
  </p:handoutMasterIdLst>
  <p:sldIdLst>
    <p:sldId id="360" r:id="rId3"/>
    <p:sldId id="364" r:id="rId4"/>
    <p:sldId id="365" r:id="rId5"/>
    <p:sldId id="358" r:id="rId6"/>
    <p:sldId id="382" r:id="rId7"/>
    <p:sldId id="384" r:id="rId8"/>
    <p:sldId id="387" r:id="rId9"/>
    <p:sldId id="388" r:id="rId10"/>
    <p:sldId id="397" r:id="rId11"/>
    <p:sldId id="398" r:id="rId12"/>
    <p:sldId id="369" r:id="rId13"/>
    <p:sldId id="392" r:id="rId14"/>
    <p:sldId id="396" r:id="rId15"/>
    <p:sldId id="33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aj, Melissa" initials="MM" lastIdx="1" clrIdx="0">
    <p:extLst>
      <p:ext uri="{19B8F6BF-5375-455C-9EA6-DF929625EA0E}">
        <p15:presenceInfo xmlns:p15="http://schemas.microsoft.com/office/powerpoint/2012/main" userId="S-1-5-21-172433270-1360228382-3550115071-12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01B14"/>
    <a:srgbClr val="550607"/>
    <a:srgbClr val="FF0606"/>
    <a:srgbClr val="C3ABFF"/>
    <a:srgbClr val="068206"/>
    <a:srgbClr val="FFFF07"/>
    <a:srgbClr val="3B5EAF"/>
    <a:srgbClr val="3C5DAD"/>
    <a:srgbClr val="3656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90" autoAdjust="0"/>
    <p:restoredTop sz="91300" autoAdjust="0"/>
  </p:normalViewPr>
  <p:slideViewPr>
    <p:cSldViewPr snapToGrid="0" snapToObjects="1">
      <p:cViewPr varScale="1">
        <p:scale>
          <a:sx n="75" d="100"/>
          <a:sy n="75" d="100"/>
        </p:scale>
        <p:origin x="53" y="43"/>
      </p:cViewPr>
      <p:guideLst>
        <p:guide orient="horz" pos="2160"/>
        <p:guide pos="2880"/>
      </p:guideLst>
    </p:cSldViewPr>
  </p:slideViewPr>
  <p:outlineViewPr>
    <p:cViewPr>
      <p:scale>
        <a:sx n="33" d="100"/>
        <a:sy n="33" d="100"/>
      </p:scale>
      <p:origin x="0" y="-966"/>
    </p:cViewPr>
  </p:outlineViewPr>
  <p:notesTextViewPr>
    <p:cViewPr>
      <p:scale>
        <a:sx n="3" d="2"/>
        <a:sy n="3" d="2"/>
      </p:scale>
      <p:origin x="0" y="0"/>
    </p:cViewPr>
  </p:notesTextViewPr>
  <p:notesViewPr>
    <p:cSldViewPr snapToGrid="0" snapToObjects="1">
      <p:cViewPr varScale="1">
        <p:scale>
          <a:sx n="83" d="100"/>
          <a:sy n="83" d="100"/>
        </p:scale>
        <p:origin x="126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4ACC76-F8BB-443A-80A8-ED1C83DF24BD}" type="datetimeFigureOut">
              <a:rPr lang="en-US" smtClean="0"/>
              <a:t>3/9/2017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A79761-FAAF-4D3C-91D1-905E88B0DA3F}" type="slidenum">
              <a:rPr lang="en-US" smtClean="0"/>
              <a:t>‹#›</a:t>
            </a:fld>
            <a:endParaRPr lang="en-US"/>
          </a:p>
        </p:txBody>
      </p:sp>
    </p:spTree>
    <p:extLst>
      <p:ext uri="{BB962C8B-B14F-4D97-AF65-F5344CB8AC3E}">
        <p14:creationId xmlns:p14="http://schemas.microsoft.com/office/powerpoint/2010/main" val="400554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75361-7222-4F81-9773-36EF24DA86AB}" type="datetimeFigureOut">
              <a:rPr lang="en-US" smtClean="0"/>
              <a:t>3/9/2017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FBEBC-A892-4B0A-9C4F-88E83F1D3A30}" type="slidenum">
              <a:rPr lang="en-US" smtClean="0"/>
              <a:t>‹#›</a:t>
            </a:fld>
            <a:endParaRPr lang="en-US"/>
          </a:p>
        </p:txBody>
      </p:sp>
    </p:spTree>
    <p:extLst>
      <p:ext uri="{BB962C8B-B14F-4D97-AF65-F5344CB8AC3E}">
        <p14:creationId xmlns:p14="http://schemas.microsoft.com/office/powerpoint/2010/main" val="8425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a:t>
            </a:r>
            <a:r>
              <a:rPr lang="en-US" sz="1200" dirty="0" smtClean="0"/>
              <a:t>There have been a number of committees and task forces assigned to address this topic throughout the years</a:t>
            </a:r>
          </a:p>
          <a:p>
            <a:endParaRPr lang="en-US" baseline="0" dirty="0" smtClean="0"/>
          </a:p>
        </p:txBody>
      </p:sp>
      <p:sp>
        <p:nvSpPr>
          <p:cNvPr id="4" name="Slide Number Placeholder 3"/>
          <p:cNvSpPr>
            <a:spLocks noGrp="1"/>
          </p:cNvSpPr>
          <p:nvPr>
            <p:ph type="sldNum" sz="quarter" idx="10"/>
          </p:nvPr>
        </p:nvSpPr>
        <p:spPr/>
        <p:txBody>
          <a:bodyPr/>
          <a:lstStyle/>
          <a:p>
            <a:fld id="{73593D10-395E-42A9-874E-97252B4AEC01}" type="slidenum">
              <a:rPr lang="en-US" smtClean="0"/>
              <a:pPr/>
              <a:t>4</a:t>
            </a:fld>
            <a:endParaRPr lang="en-US"/>
          </a:p>
        </p:txBody>
      </p:sp>
    </p:spTree>
    <p:extLst>
      <p:ext uri="{BB962C8B-B14F-4D97-AF65-F5344CB8AC3E}">
        <p14:creationId xmlns:p14="http://schemas.microsoft.com/office/powerpoint/2010/main" val="65796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7093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650249"/>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189214" y="6492875"/>
            <a:ext cx="802386" cy="365125"/>
          </a:xfrm>
          <a:prstGeom prst="rect">
            <a:avLst/>
          </a:prstGeom>
        </p:spPr>
        <p:txBody>
          <a:bodyPr/>
          <a:lstStyle>
            <a:lvl1pPr algn="r">
              <a:defRPr b="1">
                <a:solidFill>
                  <a:srgbClr val="FFF2D4"/>
                </a:solidFill>
              </a:defRPr>
            </a:lvl1pPr>
          </a:lstStyle>
          <a:p>
            <a:fld id="{BAA51EFD-A89C-42CD-BD03-F1C31F480DA3}" type="slidenum">
              <a:rPr lang="en-US" smtClean="0"/>
              <a:pPr/>
              <a:t>‹#›</a:t>
            </a:fld>
            <a:endParaRPr lang="en-US" dirty="0"/>
          </a:p>
        </p:txBody>
      </p:sp>
    </p:spTree>
    <p:extLst>
      <p:ext uri="{BB962C8B-B14F-4D97-AF65-F5344CB8AC3E}">
        <p14:creationId xmlns:p14="http://schemas.microsoft.com/office/powerpoint/2010/main" val="115415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5182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2388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189214" y="6492875"/>
            <a:ext cx="802386" cy="365125"/>
          </a:xfrm>
          <a:prstGeom prst="rect">
            <a:avLst/>
          </a:prstGeom>
        </p:spPr>
        <p:txBody>
          <a:bodyPr/>
          <a:lstStyle>
            <a:lvl1pPr algn="r">
              <a:defRPr b="1">
                <a:solidFill>
                  <a:srgbClr val="FFF2D4"/>
                </a:solidFill>
              </a:defRPr>
            </a:lvl1pPr>
          </a:lstStyle>
          <a:p>
            <a:fld id="{BAA51EFD-A89C-42CD-BD03-F1C31F480DA3}" type="slidenum">
              <a:rPr lang="en-US" smtClean="0"/>
              <a:pPr/>
              <a:t>‹#›</a:t>
            </a:fld>
            <a:endParaRPr lang="en-US" dirty="0"/>
          </a:p>
        </p:txBody>
      </p:sp>
    </p:spTree>
    <p:extLst>
      <p:ext uri="{BB962C8B-B14F-4D97-AF65-F5344CB8AC3E}">
        <p14:creationId xmlns:p14="http://schemas.microsoft.com/office/powerpoint/2010/main" val="50463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8339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283538"/>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189214" y="6492875"/>
            <a:ext cx="802386" cy="365125"/>
          </a:xfrm>
          <a:prstGeom prst="rect">
            <a:avLst/>
          </a:prstGeom>
        </p:spPr>
        <p:txBody>
          <a:bodyPr/>
          <a:lstStyle>
            <a:lvl1pPr algn="r">
              <a:defRPr b="1">
                <a:solidFill>
                  <a:srgbClr val="FFF2D4"/>
                </a:solidFill>
              </a:defRPr>
            </a:lvl1pPr>
          </a:lstStyle>
          <a:p>
            <a:fld id="{BAA51EFD-A89C-42CD-BD03-F1C31F480DA3}" type="slidenum">
              <a:rPr lang="en-US" smtClean="0"/>
              <a:pPr/>
              <a:t>‹#›</a:t>
            </a:fld>
            <a:endParaRPr lang="en-US" dirty="0"/>
          </a:p>
        </p:txBody>
      </p:sp>
    </p:spTree>
    <p:extLst>
      <p:ext uri="{BB962C8B-B14F-4D97-AF65-F5344CB8AC3E}">
        <p14:creationId xmlns:p14="http://schemas.microsoft.com/office/powerpoint/2010/main" val="143753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5647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8549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189214" y="6492875"/>
            <a:ext cx="802386" cy="365125"/>
          </a:xfrm>
          <a:prstGeom prst="rect">
            <a:avLst/>
          </a:prstGeom>
        </p:spPr>
        <p:txBody>
          <a:bodyPr/>
          <a:lstStyle>
            <a:lvl1pPr algn="r">
              <a:defRPr b="1">
                <a:solidFill>
                  <a:srgbClr val="FFF2D4"/>
                </a:solidFill>
              </a:defRPr>
            </a:lvl1pPr>
          </a:lstStyle>
          <a:p>
            <a:fld id="{BAA51EFD-A89C-42CD-BD03-F1C31F480DA3}" type="slidenum">
              <a:rPr lang="en-US" smtClean="0"/>
              <a:pPr/>
              <a:t>‹#›</a:t>
            </a:fld>
            <a:endParaRPr lang="en-US" dirty="0"/>
          </a:p>
        </p:txBody>
      </p:sp>
    </p:spTree>
    <p:extLst>
      <p:ext uri="{BB962C8B-B14F-4D97-AF65-F5344CB8AC3E}">
        <p14:creationId xmlns:p14="http://schemas.microsoft.com/office/powerpoint/2010/main" val="279454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4165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315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10"/>
          <p:cNvSpPr/>
          <p:nvPr/>
        </p:nvSpPr>
        <p:spPr>
          <a:xfrm>
            <a:off x="0" y="6492875"/>
            <a:ext cx="9144000" cy="457200"/>
          </a:xfrm>
          <a:prstGeom prst="rect">
            <a:avLst/>
          </a:prstGeom>
          <a:solidFill>
            <a:srgbClr val="5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FFFFFF"/>
                </a:solidFill>
                <a:latin typeface="Gill Sans MT" pitchFamily="34" charset="0"/>
              </a:rPr>
              <a:t>transport.tamu.edu</a:t>
            </a:r>
            <a:endParaRPr lang="en-US" sz="1800" b="1" dirty="0">
              <a:solidFill>
                <a:srgbClr val="FFFFFF"/>
              </a:solidFill>
              <a:latin typeface="Gill Sans MT" pitchFamily="34" charset="0"/>
            </a:endParaRPr>
          </a:p>
        </p:txBody>
      </p:sp>
      <p:pic>
        <p:nvPicPr>
          <p:cNvPr id="4" name="Picture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67600" y="6548315"/>
            <a:ext cx="1601819" cy="309685"/>
          </a:xfrm>
          <a:prstGeom prst="rect">
            <a:avLst/>
          </a:prstGeom>
        </p:spPr>
      </p:pic>
      <p:sp>
        <p:nvSpPr>
          <p:cNvPr id="8" name="Slide Number Placeholder 5"/>
          <p:cNvSpPr>
            <a:spLocks noGrp="1"/>
          </p:cNvSpPr>
          <p:nvPr>
            <p:ph type="sldNum" sz="quarter" idx="4"/>
          </p:nvPr>
        </p:nvSpPr>
        <p:spPr>
          <a:xfrm>
            <a:off x="76200" y="6520594"/>
            <a:ext cx="802386" cy="365125"/>
          </a:xfrm>
          <a:prstGeom prst="rect">
            <a:avLst/>
          </a:prstGeom>
        </p:spPr>
        <p:txBody>
          <a:bodyPr/>
          <a:lstStyle>
            <a:lvl1pPr algn="l">
              <a:defRPr b="1">
                <a:solidFill>
                  <a:schemeClr val="accent6">
                    <a:lumMod val="75000"/>
                  </a:schemeClr>
                </a:solidFill>
              </a:defRPr>
            </a:lvl1pPr>
          </a:lstStyle>
          <a:p>
            <a:fld id="{F06A5241-12CB-C64D-AE38-6540AC6C648E}" type="slidenum">
              <a:rPr lang="en-US" smtClean="0"/>
              <a:pPr/>
              <a:t>‹#›</a:t>
            </a:fld>
            <a:endParaRPr lang="en-US"/>
          </a:p>
        </p:txBody>
      </p:sp>
      <p:pic>
        <p:nvPicPr>
          <p:cNvPr id="5" name="Picture 2" descr="Image result for bike vector"/>
          <p:cNvPicPr>
            <a:picLocks noChangeAspect="1" noChangeArrowheads="1"/>
          </p:cNvPicPr>
          <p:nvPr userDrawn="1"/>
        </p:nvPicPr>
        <p:blipFill>
          <a:blip r:embed="rId10">
            <a:lum bright="70000" contrast="-70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152950" y="5298830"/>
            <a:ext cx="1916469" cy="110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981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73" r:id="rId5"/>
    <p:sldLayoutId id="2147483679" r:id="rId6"/>
    <p:sldLayoutId id="2147483681" r:id="rId7"/>
  </p:sldLayoutIdLst>
  <p:transition spd="slow">
    <p:wipe/>
  </p:transition>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10"/>
          <p:cNvSpPr/>
          <p:nvPr/>
        </p:nvSpPr>
        <p:spPr>
          <a:xfrm>
            <a:off x="0" y="6492875"/>
            <a:ext cx="9144000" cy="457200"/>
          </a:xfrm>
          <a:prstGeom prst="rect">
            <a:avLst/>
          </a:prstGeom>
          <a:solidFill>
            <a:srgbClr val="5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FFFFFF"/>
                </a:solidFill>
                <a:latin typeface="Gill Sans MT" pitchFamily="34" charset="0"/>
              </a:rPr>
              <a:t>transport.tamu.edu</a:t>
            </a:r>
            <a:endParaRPr lang="en-US" sz="1800" b="1" dirty="0">
              <a:solidFill>
                <a:srgbClr val="FFFFFF"/>
              </a:solidFill>
              <a:latin typeface="Gill Sans MT" pitchFamily="34" charset="0"/>
            </a:endParaRPr>
          </a:p>
        </p:txBody>
      </p:sp>
      <p:pic>
        <p:nvPicPr>
          <p:cNvPr id="4" name="Picture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67600" y="6548315"/>
            <a:ext cx="1601819" cy="309685"/>
          </a:xfrm>
          <a:prstGeom prst="rect">
            <a:avLst/>
          </a:prstGeom>
        </p:spPr>
      </p:pic>
      <p:sp>
        <p:nvSpPr>
          <p:cNvPr id="8" name="Slide Number Placeholder 5"/>
          <p:cNvSpPr>
            <a:spLocks noGrp="1"/>
          </p:cNvSpPr>
          <p:nvPr>
            <p:ph type="sldNum" sz="quarter" idx="4"/>
          </p:nvPr>
        </p:nvSpPr>
        <p:spPr>
          <a:xfrm>
            <a:off x="76200" y="6520594"/>
            <a:ext cx="802386" cy="365125"/>
          </a:xfrm>
          <a:prstGeom prst="rect">
            <a:avLst/>
          </a:prstGeom>
        </p:spPr>
        <p:txBody>
          <a:bodyPr/>
          <a:lstStyle>
            <a:lvl1pPr algn="l">
              <a:defRPr b="1">
                <a:solidFill>
                  <a:schemeClr val="accent6">
                    <a:lumMod val="75000"/>
                  </a:schemeClr>
                </a:solidFill>
              </a:defRPr>
            </a:lvl1pPr>
          </a:lstStyle>
          <a:p>
            <a:fld id="{F06A5241-12CB-C64D-AE38-6540AC6C648E}" type="slidenum">
              <a:rPr lang="en-US" smtClean="0"/>
              <a:pPr/>
              <a:t>‹#›</a:t>
            </a:fld>
            <a:endParaRPr lang="en-US"/>
          </a:p>
        </p:txBody>
      </p:sp>
    </p:spTree>
    <p:extLst>
      <p:ext uri="{BB962C8B-B14F-4D97-AF65-F5344CB8AC3E}">
        <p14:creationId xmlns:p14="http://schemas.microsoft.com/office/powerpoint/2010/main" val="10533351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ransition spd="slow">
    <p:wipe/>
  </p:transition>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file:///\\ts-fs-02\Maincampus$\Communications\Communications%20Planning\2017\Bike%20Registration\Texas%20A&amp;M%20Bicycle%20District%20Strategic%20Plan%20-%20Final%20Draft.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tudent-rules.tamu.edu/rule35" TargetMode="External"/><Relationship Id="rId2" Type="http://schemas.openxmlformats.org/officeDocument/2006/relationships/hyperlink" Target="http://student-rules.tamu.edu/newdesign/revisions.ht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0" y="904640"/>
            <a:ext cx="9144000" cy="646331"/>
          </a:xfrm>
          <a:prstGeom prst="rect">
            <a:avLst/>
          </a:prstGeom>
        </p:spPr>
        <p:txBody>
          <a:bodyPr wrap="square">
            <a:spAutoFit/>
          </a:bodyPr>
          <a:lstStyle/>
          <a:p>
            <a:pPr algn="ctr"/>
            <a:r>
              <a:rPr lang="en-US" sz="3600" b="1" dirty="0">
                <a:solidFill>
                  <a:srgbClr val="601B14"/>
                </a:solidFill>
              </a:rPr>
              <a:t>Transportation Services </a:t>
            </a:r>
            <a:r>
              <a:rPr lang="en-US" sz="3600" b="1" dirty="0" smtClean="0">
                <a:solidFill>
                  <a:srgbClr val="601B14"/>
                </a:solidFill>
              </a:rPr>
              <a:t>Advisory Committee </a:t>
            </a:r>
            <a:endParaRPr lang="en-US" sz="3600" b="1" dirty="0">
              <a:solidFill>
                <a:srgbClr val="601B14"/>
              </a:solidFill>
            </a:endParaRPr>
          </a:p>
        </p:txBody>
      </p:sp>
      <p:sp>
        <p:nvSpPr>
          <p:cNvPr id="3" name="Rectangle 2"/>
          <p:cNvSpPr/>
          <p:nvPr/>
        </p:nvSpPr>
        <p:spPr>
          <a:xfrm>
            <a:off x="-2" y="1664397"/>
            <a:ext cx="9143999" cy="1015663"/>
          </a:xfrm>
          <a:prstGeom prst="rect">
            <a:avLst/>
          </a:prstGeom>
        </p:spPr>
        <p:txBody>
          <a:bodyPr wrap="square">
            <a:spAutoFit/>
          </a:bodyPr>
          <a:lstStyle/>
          <a:p>
            <a:pPr lvl="0" algn="ctr"/>
            <a:r>
              <a:rPr lang="en-US" sz="3000" b="1" i="1" dirty="0" smtClean="0">
                <a:solidFill>
                  <a:srgbClr val="601B14"/>
                </a:solidFill>
                <a:latin typeface="Arial" panose="020B0604020202020204" pitchFamily="34" charset="0"/>
                <a:cs typeface="Arial" panose="020B0604020202020204" pitchFamily="34" charset="0"/>
              </a:rPr>
              <a:t>Review Bike District Plan Registration Recommendations</a:t>
            </a:r>
          </a:p>
        </p:txBody>
      </p:sp>
      <p:sp>
        <p:nvSpPr>
          <p:cNvPr id="4" name="Rectangle 3"/>
          <p:cNvSpPr/>
          <p:nvPr/>
        </p:nvSpPr>
        <p:spPr>
          <a:xfrm>
            <a:off x="11151" y="5306437"/>
            <a:ext cx="9143999" cy="400110"/>
          </a:xfrm>
          <a:prstGeom prst="rect">
            <a:avLst/>
          </a:prstGeom>
        </p:spPr>
        <p:txBody>
          <a:bodyPr wrap="square">
            <a:spAutoFit/>
          </a:bodyPr>
          <a:lstStyle/>
          <a:p>
            <a:pPr lvl="0" algn="ctr"/>
            <a:r>
              <a:rPr lang="en-US" sz="2000" b="1" dirty="0" smtClean="0">
                <a:solidFill>
                  <a:srgbClr val="601B14"/>
                </a:solidFill>
                <a:latin typeface="Arial" panose="020B0604020202020204" pitchFamily="34" charset="0"/>
                <a:cs typeface="Arial" panose="020B0604020202020204" pitchFamily="34" charset="0"/>
              </a:rPr>
              <a:t>Alternative Transportation Manager Ron Steedly</a:t>
            </a:r>
          </a:p>
        </p:txBody>
      </p:sp>
      <p:pic>
        <p:nvPicPr>
          <p:cNvPr id="5" name="Picture 2" descr="Image result for bik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307" y="2705436"/>
            <a:ext cx="3752117" cy="215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311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804" y="1608950"/>
            <a:ext cx="8445261" cy="4154984"/>
          </a:xfrm>
          <a:prstGeom prst="rect">
            <a:avLst/>
          </a:prstGeom>
        </p:spPr>
        <p:txBody>
          <a:bodyPr wrap="square">
            <a:spAutoFit/>
          </a:bodyPr>
          <a:lstStyle/>
          <a:p>
            <a:pPr marL="342900" indent="-342900" defTabSz="914400">
              <a:spcBef>
                <a:spcPct val="20000"/>
              </a:spcBef>
              <a:buFont typeface="Arial" pitchFamily="34" charset="0"/>
              <a:buChar char="•"/>
            </a:pPr>
            <a:r>
              <a:rPr lang="en-US" sz="2400" dirty="0" smtClean="0">
                <a:solidFill>
                  <a:prstClr val="black"/>
                </a:solidFill>
                <a:latin typeface="Arial" panose="020B0604020202020204" pitchFamily="34" charset="0"/>
                <a:cs typeface="Arial" panose="020B0604020202020204" pitchFamily="34" charset="0"/>
              </a:rPr>
              <a:t>Consider 2017-2018 school year implementation </a:t>
            </a:r>
            <a:r>
              <a:rPr lang="en-US" sz="2400" dirty="0">
                <a:solidFill>
                  <a:prstClr val="black"/>
                </a:solidFill>
                <a:latin typeface="Arial" panose="020B0604020202020204" pitchFamily="34" charset="0"/>
                <a:cs typeface="Arial" panose="020B0604020202020204" pitchFamily="34" charset="0"/>
              </a:rPr>
              <a:t>of mandatory registration for all bicycles on Texas A&amp;M </a:t>
            </a:r>
            <a:r>
              <a:rPr lang="en-US" sz="2400" dirty="0" smtClean="0">
                <a:solidFill>
                  <a:prstClr val="black"/>
                </a:solidFill>
                <a:latin typeface="Arial" panose="020B0604020202020204" pitchFamily="34" charset="0"/>
                <a:cs typeface="Arial" panose="020B0604020202020204" pitchFamily="34" charset="0"/>
              </a:rPr>
              <a:t>campus.</a:t>
            </a:r>
          </a:p>
          <a:p>
            <a:pPr marL="342900" indent="-342900" defTabSz="914400">
              <a:spcBef>
                <a:spcPct val="20000"/>
              </a:spcBef>
              <a:buFont typeface="Arial" pitchFamily="34" charset="0"/>
              <a:buChar char="•"/>
            </a:pPr>
            <a:endParaRPr lang="en-US" sz="800" dirty="0" smtClean="0">
              <a:solidFill>
                <a:prstClr val="black"/>
              </a:solidFill>
              <a:latin typeface="Arial" panose="020B0604020202020204" pitchFamily="34" charset="0"/>
              <a:cs typeface="Arial" panose="020B0604020202020204" pitchFamily="34" charset="0"/>
            </a:endParaRPr>
          </a:p>
          <a:p>
            <a:pPr marL="342900" lvl="0" indent="-342900" defTabSz="914400">
              <a:spcBef>
                <a:spcPct val="20000"/>
              </a:spcBef>
              <a:buFont typeface="Arial" pitchFamily="34" charset="0"/>
              <a:buChar char="•"/>
            </a:pPr>
            <a:r>
              <a:rPr lang="en-US" sz="2400" dirty="0" smtClean="0">
                <a:solidFill>
                  <a:prstClr val="black"/>
                </a:solidFill>
                <a:latin typeface="Arial" panose="020B0604020202020204" pitchFamily="34" charset="0"/>
                <a:cs typeface="Arial" panose="020B0604020202020204" pitchFamily="34" charset="0"/>
              </a:rPr>
              <a:t>District plan recommends </a:t>
            </a:r>
            <a:r>
              <a:rPr lang="en-US" sz="2400" smtClean="0">
                <a:solidFill>
                  <a:prstClr val="black"/>
                </a:solidFill>
                <a:latin typeface="Arial" panose="020B0604020202020204" pitchFamily="34" charset="0"/>
                <a:cs typeface="Arial" panose="020B0604020202020204" pitchFamily="34" charset="0"/>
              </a:rPr>
              <a:t>a one-time registration </a:t>
            </a:r>
            <a:r>
              <a:rPr lang="en-US" sz="2400" dirty="0" smtClean="0">
                <a:solidFill>
                  <a:prstClr val="black"/>
                </a:solidFill>
                <a:latin typeface="Arial" panose="020B0604020202020204" pitchFamily="34" charset="0"/>
                <a:cs typeface="Arial" panose="020B0604020202020204" pitchFamily="34" charset="0"/>
              </a:rPr>
              <a:t>fee of $10 </a:t>
            </a:r>
            <a:r>
              <a:rPr lang="en-US" sz="2400" smtClean="0">
                <a:solidFill>
                  <a:prstClr val="black"/>
                </a:solidFill>
                <a:latin typeface="Arial" panose="020B0604020202020204" pitchFamily="34" charset="0"/>
                <a:cs typeface="Arial" panose="020B0604020202020204" pitchFamily="34" charset="0"/>
              </a:rPr>
              <a:t>per bicycle. </a:t>
            </a:r>
            <a:endParaRPr lang="en-US" sz="2400" dirty="0" smtClean="0">
              <a:solidFill>
                <a:prstClr val="black"/>
              </a:solidFill>
              <a:latin typeface="Arial" panose="020B0604020202020204" pitchFamily="34" charset="0"/>
              <a:cs typeface="Arial" panose="020B0604020202020204" pitchFamily="34" charset="0"/>
            </a:endParaRPr>
          </a:p>
          <a:p>
            <a:pPr marL="342900" lvl="0" indent="-342900" defTabSz="914400">
              <a:spcBef>
                <a:spcPct val="20000"/>
              </a:spcBef>
              <a:buFont typeface="Arial" pitchFamily="34" charset="0"/>
              <a:buChar char="•"/>
            </a:pPr>
            <a:endParaRPr lang="en-US" sz="800" dirty="0" smtClean="0">
              <a:solidFill>
                <a:prstClr val="black"/>
              </a:solidFill>
              <a:latin typeface="Arial" panose="020B0604020202020204" pitchFamily="34" charset="0"/>
              <a:cs typeface="Arial" panose="020B0604020202020204" pitchFamily="34" charset="0"/>
            </a:endParaRPr>
          </a:p>
          <a:p>
            <a:pPr marL="342900" lvl="0" indent="-342900" defTabSz="914400">
              <a:spcBef>
                <a:spcPct val="20000"/>
              </a:spcBef>
              <a:buFont typeface="Arial" pitchFamily="34" charset="0"/>
              <a:buChar char="•"/>
            </a:pPr>
            <a:r>
              <a:rPr lang="en-US" sz="2400" dirty="0" smtClean="0">
                <a:solidFill>
                  <a:prstClr val="black"/>
                </a:solidFill>
                <a:latin typeface="Arial" panose="020B0604020202020204" pitchFamily="34" charset="0"/>
                <a:cs typeface="Arial" panose="020B0604020202020204" pitchFamily="34" charset="0"/>
              </a:rPr>
              <a:t>Active enforcement through Alternative Transportation Unit</a:t>
            </a:r>
            <a:endParaRPr lang="en-US" sz="800" dirty="0" smtClean="0">
              <a:solidFill>
                <a:prstClr val="black"/>
              </a:solidFill>
              <a:latin typeface="Arial" panose="020B0604020202020204" pitchFamily="34" charset="0"/>
              <a:cs typeface="Arial" panose="020B0604020202020204" pitchFamily="34" charset="0"/>
            </a:endParaRPr>
          </a:p>
          <a:p>
            <a:pPr marL="342900" lvl="0" indent="-342900" defTabSz="914400">
              <a:spcBef>
                <a:spcPct val="20000"/>
              </a:spcBef>
              <a:buFont typeface="Arial" pitchFamily="34" charset="0"/>
              <a:buChar char="•"/>
            </a:pPr>
            <a:r>
              <a:rPr lang="en-US" sz="2400" dirty="0" smtClean="0">
                <a:solidFill>
                  <a:prstClr val="black"/>
                </a:solidFill>
                <a:latin typeface="Arial" panose="020B0604020202020204" pitchFamily="34" charset="0"/>
                <a:cs typeface="Arial" panose="020B0604020202020204" pitchFamily="34" charset="0"/>
              </a:rPr>
              <a:t>Consider requiring bike registration before bike can be retrieved. </a:t>
            </a:r>
          </a:p>
          <a:p>
            <a:pPr marL="342900" lvl="0" indent="-342900" defTabSz="914400">
              <a:spcBef>
                <a:spcPct val="20000"/>
              </a:spcBef>
              <a:buFont typeface="Arial" pitchFamily="34" charset="0"/>
              <a:buChar char="•"/>
            </a:pPr>
            <a:endParaRPr lang="en-US" sz="800" dirty="0" smtClean="0">
              <a:solidFill>
                <a:prstClr val="black"/>
              </a:solidFill>
              <a:latin typeface="Arial" panose="020B0604020202020204" pitchFamily="34" charset="0"/>
              <a:cs typeface="Arial" panose="020B0604020202020204" pitchFamily="34" charset="0"/>
            </a:endParaRPr>
          </a:p>
          <a:p>
            <a:pPr marL="342900" lvl="0" indent="-342900" defTabSz="914400">
              <a:spcBef>
                <a:spcPct val="20000"/>
              </a:spcBef>
              <a:buFont typeface="Arial" pitchFamily="34" charset="0"/>
              <a:buChar char="•"/>
            </a:pPr>
            <a:endParaRPr lang="en-US" sz="2400" dirty="0">
              <a:solidFill>
                <a:prstClr val="black"/>
              </a:solidFill>
              <a:latin typeface="Arial" panose="020B0604020202020204" pitchFamily="34" charset="0"/>
              <a:cs typeface="Arial" panose="020B0604020202020204" pitchFamily="34" charset="0"/>
            </a:endParaRPr>
          </a:p>
        </p:txBody>
      </p:sp>
      <p:sp>
        <p:nvSpPr>
          <p:cNvPr id="7" name="Title 1"/>
          <p:cNvSpPr txBox="1">
            <a:spLocks/>
          </p:cNvSpPr>
          <p:nvPr/>
        </p:nvSpPr>
        <p:spPr>
          <a:xfrm>
            <a:off x="0" y="257355"/>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500" dirty="0" smtClean="0">
                <a:solidFill>
                  <a:srgbClr val="601B14"/>
                </a:solidFill>
                <a:latin typeface="Calibri" panose="020F0502020204030204" pitchFamily="34" charset="0"/>
              </a:rPr>
              <a:t>Mandatory Bike Registration &amp; Fee Discussion</a:t>
            </a:r>
            <a:endParaRPr lang="en-US" sz="3500" dirty="0">
              <a:solidFill>
                <a:srgbClr val="601B14"/>
              </a:solidFill>
              <a:latin typeface="Calibri" panose="020F0502020204030204" pitchFamily="34" charset="0"/>
            </a:endParaRPr>
          </a:p>
        </p:txBody>
      </p:sp>
    </p:spTree>
    <p:extLst>
      <p:ext uri="{BB962C8B-B14F-4D97-AF65-F5344CB8AC3E}">
        <p14:creationId xmlns:p14="http://schemas.microsoft.com/office/powerpoint/2010/main" val="915872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583210"/>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4000" dirty="0" smtClean="0">
                <a:solidFill>
                  <a:srgbClr val="601B14"/>
                </a:solidFill>
                <a:latin typeface="Calibri" panose="020F0502020204030204" pitchFamily="34" charset="0"/>
              </a:rPr>
              <a:t>Communications Plan </a:t>
            </a:r>
          </a:p>
          <a:p>
            <a:r>
              <a:rPr lang="en-US" sz="4000" dirty="0" smtClean="0">
                <a:solidFill>
                  <a:srgbClr val="601B14"/>
                </a:solidFill>
                <a:latin typeface="Calibri" panose="020F0502020204030204" pitchFamily="34" charset="0"/>
              </a:rPr>
              <a:t>for Mandatory Bike Registration </a:t>
            </a:r>
            <a:endParaRPr lang="en-US" sz="4000" dirty="0">
              <a:solidFill>
                <a:srgbClr val="601B14"/>
              </a:solidFill>
              <a:latin typeface="Calibri" panose="020F0502020204030204" pitchFamily="34" charset="0"/>
            </a:endParaRPr>
          </a:p>
        </p:txBody>
      </p:sp>
    </p:spTree>
    <p:extLst>
      <p:ext uri="{BB962C8B-B14F-4D97-AF65-F5344CB8AC3E}">
        <p14:creationId xmlns:p14="http://schemas.microsoft.com/office/powerpoint/2010/main" val="232642152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4041" y="3342846"/>
            <a:ext cx="8445261" cy="3096232"/>
          </a:xfrm>
          <a:prstGeom prst="rect">
            <a:avLst/>
          </a:prstGeom>
        </p:spPr>
        <p:txBody>
          <a:bodyPr wrap="square">
            <a:spAutoFit/>
          </a:bodyPr>
          <a:lstStyle/>
          <a:p>
            <a:pPr marL="342900" lvl="0" indent="-342900" defTabSz="914400">
              <a:spcBef>
                <a:spcPct val="20000"/>
              </a:spcBef>
              <a:buFont typeface="Arial" pitchFamily="34" charset="0"/>
              <a:buChar char="•"/>
            </a:pPr>
            <a:endParaRPr lang="en-US" sz="800" dirty="0" smtClean="0">
              <a:solidFill>
                <a:prstClr val="black"/>
              </a:solidFill>
              <a:latin typeface="Arial" panose="020B0604020202020204" pitchFamily="34" charset="0"/>
              <a:cs typeface="Arial" panose="020B0604020202020204" pitchFamily="34" charset="0"/>
            </a:endParaRPr>
          </a:p>
          <a:p>
            <a:pPr marL="342900" lvl="0" indent="-342900" defTabSz="914400">
              <a:spcBef>
                <a:spcPct val="20000"/>
              </a:spcBef>
              <a:buFont typeface="Arial" pitchFamily="34" charset="0"/>
              <a:buChar char="•"/>
            </a:pPr>
            <a:r>
              <a:rPr lang="en-US" sz="2400" dirty="0">
                <a:solidFill>
                  <a:prstClr val="black"/>
                </a:solidFill>
                <a:latin typeface="Arial" panose="020B0604020202020204" pitchFamily="34" charset="0"/>
                <a:cs typeface="Arial" panose="020B0604020202020204" pitchFamily="34" charset="0"/>
              </a:rPr>
              <a:t>Begin communications of the mandatory requirement to register bikes on campus during the current semester leading up to the start of the 2017-2018 school year.</a:t>
            </a:r>
          </a:p>
          <a:p>
            <a:pPr marL="342900" lvl="0" indent="-342900" defTabSz="914400">
              <a:spcBef>
                <a:spcPct val="20000"/>
              </a:spcBef>
              <a:buFont typeface="Arial" pitchFamily="34" charset="0"/>
              <a:buChar char="•"/>
            </a:pPr>
            <a:endParaRPr lang="en-US" sz="2400" dirty="0">
              <a:solidFill>
                <a:prstClr val="black"/>
              </a:solidFill>
              <a:latin typeface="Arial" panose="020B0604020202020204" pitchFamily="34" charset="0"/>
              <a:cs typeface="Arial" panose="020B0604020202020204" pitchFamily="34" charset="0"/>
            </a:endParaRPr>
          </a:p>
          <a:p>
            <a:pPr marL="342900" lvl="0" indent="-342900" defTabSz="914400">
              <a:spcBef>
                <a:spcPct val="20000"/>
              </a:spcBef>
              <a:buFont typeface="Arial" pitchFamily="34" charset="0"/>
              <a:buChar char="•"/>
            </a:pPr>
            <a:r>
              <a:rPr lang="en-US" sz="2400" dirty="0">
                <a:solidFill>
                  <a:prstClr val="black"/>
                </a:solidFill>
                <a:latin typeface="Arial" panose="020B0604020202020204" pitchFamily="34" charset="0"/>
                <a:cs typeface="Arial" panose="020B0604020202020204" pitchFamily="34" charset="0"/>
              </a:rPr>
              <a:t>Communications to continue as a part of normal operations for years to come.</a:t>
            </a:r>
          </a:p>
          <a:p>
            <a:pPr marL="342900" lvl="0" indent="-342900" defTabSz="914400">
              <a:spcBef>
                <a:spcPct val="20000"/>
              </a:spcBef>
              <a:buFont typeface="Arial" pitchFamily="34" charset="0"/>
              <a:buChar char="•"/>
            </a:pPr>
            <a:endParaRPr lang="en-US" sz="2400" dirty="0">
              <a:solidFill>
                <a:prstClr val="black"/>
              </a:solidFill>
              <a:latin typeface="Arial" panose="020B0604020202020204" pitchFamily="34" charset="0"/>
              <a:cs typeface="Arial" panose="020B0604020202020204" pitchFamily="34" charset="0"/>
            </a:endParaRPr>
          </a:p>
        </p:txBody>
      </p:sp>
      <p:sp>
        <p:nvSpPr>
          <p:cNvPr id="7" name="Title 1"/>
          <p:cNvSpPr txBox="1">
            <a:spLocks/>
          </p:cNvSpPr>
          <p:nvPr/>
        </p:nvSpPr>
        <p:spPr>
          <a:xfrm>
            <a:off x="0" y="257355"/>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endParaRPr lang="en-US" sz="3500" dirty="0">
              <a:solidFill>
                <a:srgbClr val="601B14"/>
              </a:solidFill>
              <a:latin typeface="Calibri" panose="020F0502020204030204" pitchFamily="34" charset="0"/>
            </a:endParaRPr>
          </a:p>
        </p:txBody>
      </p:sp>
      <p:sp>
        <p:nvSpPr>
          <p:cNvPr id="6" name="Title 1"/>
          <p:cNvSpPr txBox="1">
            <a:spLocks/>
          </p:cNvSpPr>
          <p:nvPr/>
        </p:nvSpPr>
        <p:spPr>
          <a:xfrm>
            <a:off x="0" y="128166"/>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500" dirty="0" smtClean="0">
                <a:solidFill>
                  <a:srgbClr val="601B14"/>
                </a:solidFill>
                <a:latin typeface="Calibri" panose="020F0502020204030204" pitchFamily="34" charset="0"/>
              </a:rPr>
              <a:t>Proposed: </a:t>
            </a:r>
            <a:r>
              <a:rPr lang="en-US" sz="3500" i="1" dirty="0" smtClean="0">
                <a:solidFill>
                  <a:srgbClr val="601B14"/>
                </a:solidFill>
                <a:latin typeface="Calibri" panose="020F0502020204030204" pitchFamily="34" charset="0"/>
              </a:rPr>
              <a:t>Communications</a:t>
            </a:r>
            <a:endParaRPr lang="en-US" sz="3500" dirty="0">
              <a:solidFill>
                <a:srgbClr val="601B14"/>
              </a:solidFill>
              <a:latin typeface="Calibri" panose="020F0502020204030204" pitchFamily="34" charset="0"/>
            </a:endParaRPr>
          </a:p>
        </p:txBody>
      </p:sp>
      <p:pic>
        <p:nvPicPr>
          <p:cNvPr id="1026" name="Picture 2" descr="Image result for communication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508" y="1285002"/>
            <a:ext cx="2336259" cy="182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410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28166"/>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500" dirty="0" smtClean="0">
                <a:solidFill>
                  <a:srgbClr val="601B14"/>
                </a:solidFill>
                <a:latin typeface="Calibri" panose="020F0502020204030204" pitchFamily="34" charset="0"/>
              </a:rPr>
              <a:t>Proposed: </a:t>
            </a:r>
            <a:r>
              <a:rPr lang="en-US" sz="3500" i="1" dirty="0" smtClean="0">
                <a:solidFill>
                  <a:srgbClr val="601B14"/>
                </a:solidFill>
                <a:latin typeface="Calibri" panose="020F0502020204030204" pitchFamily="34" charset="0"/>
              </a:rPr>
              <a:t>Communications</a:t>
            </a:r>
            <a:endParaRPr lang="en-US" sz="3500" dirty="0">
              <a:solidFill>
                <a:srgbClr val="601B14"/>
              </a:solidFill>
              <a:latin typeface="Calibri" panose="020F0502020204030204" pitchFamily="34" charset="0"/>
            </a:endParaRPr>
          </a:p>
        </p:txBody>
      </p:sp>
      <p:sp>
        <p:nvSpPr>
          <p:cNvPr id="3" name="Content Placeholder 2"/>
          <p:cNvSpPr txBox="1">
            <a:spLocks/>
          </p:cNvSpPr>
          <p:nvPr/>
        </p:nvSpPr>
        <p:spPr>
          <a:xfrm>
            <a:off x="120772" y="2520199"/>
            <a:ext cx="8798944" cy="34021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Transport.tamu.edu website</a:t>
            </a:r>
          </a:p>
          <a:p>
            <a:r>
              <a:rPr lang="en-US" sz="1800" dirty="0" smtClean="0"/>
              <a:t>Texas A&amp;M mobile app</a:t>
            </a:r>
          </a:p>
          <a:p>
            <a:r>
              <a:rPr lang="en-US" sz="1800" dirty="0" smtClean="0"/>
              <a:t>Digital signage </a:t>
            </a:r>
          </a:p>
          <a:p>
            <a:r>
              <a:rPr lang="en-US" sz="1800" dirty="0" smtClean="0"/>
              <a:t>Signage at parking facilities</a:t>
            </a:r>
          </a:p>
          <a:p>
            <a:r>
              <a:rPr lang="en-US" sz="1800" dirty="0" smtClean="0"/>
              <a:t>Social media accounts </a:t>
            </a:r>
          </a:p>
          <a:p>
            <a:r>
              <a:rPr lang="en-US" sz="1800" dirty="0" smtClean="0"/>
              <a:t>Battalion news story</a:t>
            </a:r>
          </a:p>
          <a:p>
            <a:r>
              <a:rPr lang="en-US" sz="1800" dirty="0" smtClean="0"/>
              <a:t>Texas A&amp;M Today </a:t>
            </a:r>
          </a:p>
          <a:p>
            <a:r>
              <a:rPr lang="en-US" sz="1800" dirty="0" smtClean="0"/>
              <a:t>Bulk mail notification</a:t>
            </a:r>
          </a:p>
          <a:p>
            <a:pPr lvl="0"/>
            <a:r>
              <a:rPr lang="en-US" sz="1800" dirty="0" smtClean="0">
                <a:solidFill>
                  <a:prstClr val="black"/>
                </a:solidFill>
              </a:rPr>
              <a:t>Presentations </a:t>
            </a:r>
            <a:r>
              <a:rPr lang="en-US" sz="1800" dirty="0">
                <a:solidFill>
                  <a:prstClr val="black"/>
                </a:solidFill>
              </a:rPr>
              <a:t>to campus organizations </a:t>
            </a:r>
            <a:endParaRPr lang="en-US" sz="1800" dirty="0" smtClean="0">
              <a:solidFill>
                <a:prstClr val="black"/>
              </a:solidFill>
            </a:endParaRPr>
          </a:p>
          <a:p>
            <a:pPr lvl="0"/>
            <a:r>
              <a:rPr lang="en-US" sz="1800" dirty="0" smtClean="0">
                <a:solidFill>
                  <a:prstClr val="black"/>
                </a:solidFill>
              </a:rPr>
              <a:t>New Student Conferences</a:t>
            </a:r>
          </a:p>
          <a:p>
            <a:pPr lvl="0"/>
            <a:r>
              <a:rPr lang="en-US" sz="1800" dirty="0" smtClean="0">
                <a:solidFill>
                  <a:prstClr val="black"/>
                </a:solidFill>
              </a:rPr>
              <a:t>Annual </a:t>
            </a:r>
            <a:r>
              <a:rPr lang="en-US" sz="1800" dirty="0">
                <a:solidFill>
                  <a:prstClr val="black"/>
                </a:solidFill>
              </a:rPr>
              <a:t>Day to Ride event (Refueling Stations)</a:t>
            </a:r>
          </a:p>
          <a:p>
            <a:pPr lvl="0"/>
            <a:r>
              <a:rPr lang="en-US" sz="1800" dirty="0">
                <a:solidFill>
                  <a:prstClr val="black"/>
                </a:solidFill>
              </a:rPr>
              <a:t>Wheeler </a:t>
            </a:r>
            <a:r>
              <a:rPr lang="en-US" sz="1800" dirty="0" smtClean="0">
                <a:solidFill>
                  <a:prstClr val="black"/>
                </a:solidFill>
              </a:rPr>
              <a:t>Wednesdays (weekly engagement with biking community)</a:t>
            </a:r>
            <a:endParaRPr lang="en-US" sz="1800" dirty="0">
              <a:solidFill>
                <a:prstClr val="black"/>
              </a:solidFill>
            </a:endParaRPr>
          </a:p>
          <a:p>
            <a:endParaRPr lang="en-US" sz="1800" dirty="0" smtClean="0"/>
          </a:p>
          <a:p>
            <a:endParaRPr lang="en-US" sz="1800" dirty="0"/>
          </a:p>
        </p:txBody>
      </p:sp>
      <p:pic>
        <p:nvPicPr>
          <p:cNvPr id="11268" name="Picture 4" descr="http://vectorlogofree.com/wp-content/uploads/2014/02/54879-twitter-circular-button-icon-vector-icon-vector-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851" y="5153483"/>
            <a:ext cx="1121135" cy="112113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facebook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554" y="4884450"/>
            <a:ext cx="1466192" cy="1466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56488" y="752784"/>
            <a:ext cx="3514237" cy="173483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6164" b="15840"/>
          <a:stretch/>
        </p:blipFill>
        <p:spPr>
          <a:xfrm>
            <a:off x="6782575" y="2829111"/>
            <a:ext cx="1815695" cy="203138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b="13425"/>
          <a:stretch/>
        </p:blipFill>
        <p:spPr>
          <a:xfrm>
            <a:off x="4638186" y="2829111"/>
            <a:ext cx="1759789" cy="20313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7213" y="790495"/>
            <a:ext cx="2339206" cy="165941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2575" y="790494"/>
            <a:ext cx="2212547" cy="1659410"/>
          </a:xfrm>
          <a:prstGeom prst="rect">
            <a:avLst/>
          </a:prstGeom>
        </p:spPr>
      </p:pic>
    </p:spTree>
    <p:extLst>
      <p:ext uri="{BB962C8B-B14F-4D97-AF65-F5344CB8AC3E}">
        <p14:creationId xmlns:p14="http://schemas.microsoft.com/office/powerpoint/2010/main" val="3293091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231" y="2552958"/>
            <a:ext cx="2539542" cy="769441"/>
          </a:xfrm>
          <a:prstGeom prst="rect">
            <a:avLst/>
          </a:prstGeom>
        </p:spPr>
        <p:txBody>
          <a:bodyPr wrap="none">
            <a:spAutoFit/>
          </a:bodyPr>
          <a:lstStyle/>
          <a:p>
            <a:pPr algn="ctr"/>
            <a:r>
              <a:rPr lang="en-US" sz="4400" b="1" dirty="0" smtClean="0">
                <a:solidFill>
                  <a:srgbClr val="601B14"/>
                </a:solidFill>
              </a:rPr>
              <a:t>Questions</a:t>
            </a:r>
            <a:endParaRPr lang="en-US" sz="4400" b="1" dirty="0">
              <a:solidFill>
                <a:srgbClr val="601B14"/>
              </a:solidFill>
            </a:endParaRPr>
          </a:p>
        </p:txBody>
      </p:sp>
      <p:sp>
        <p:nvSpPr>
          <p:cNvPr id="3" name="Rectangle 2"/>
          <p:cNvSpPr/>
          <p:nvPr/>
        </p:nvSpPr>
        <p:spPr>
          <a:xfrm>
            <a:off x="3531108" y="3775553"/>
            <a:ext cx="2081788" cy="646331"/>
          </a:xfrm>
          <a:prstGeom prst="rect">
            <a:avLst/>
          </a:prstGeom>
        </p:spPr>
        <p:txBody>
          <a:bodyPr wrap="none">
            <a:spAutoFit/>
          </a:bodyPr>
          <a:lstStyle/>
          <a:p>
            <a:pPr algn="ctr"/>
            <a:r>
              <a:rPr lang="en-US" b="1" dirty="0" smtClean="0">
                <a:solidFill>
                  <a:srgbClr val="601B14"/>
                </a:solidFill>
              </a:rPr>
              <a:t>Ron Steedly</a:t>
            </a:r>
          </a:p>
          <a:p>
            <a:pPr algn="ctr"/>
            <a:r>
              <a:rPr lang="en-US" b="1" dirty="0" smtClean="0">
                <a:solidFill>
                  <a:srgbClr val="601B14"/>
                </a:solidFill>
              </a:rPr>
              <a:t>rsteedly@tamu.edu</a:t>
            </a:r>
            <a:endParaRPr lang="en-US" b="1" dirty="0">
              <a:solidFill>
                <a:srgbClr val="601B14"/>
              </a:solidFill>
            </a:endParaRPr>
          </a:p>
        </p:txBody>
      </p:sp>
    </p:spTree>
    <p:extLst>
      <p:ext uri="{BB962C8B-B14F-4D97-AF65-F5344CB8AC3E}">
        <p14:creationId xmlns:p14="http://schemas.microsoft.com/office/powerpoint/2010/main" val="671740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533400"/>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500" dirty="0" smtClean="0">
                <a:solidFill>
                  <a:srgbClr val="601B14"/>
                </a:solidFill>
                <a:latin typeface="Calibri" panose="020F0502020204030204" pitchFamily="34" charset="0"/>
              </a:rPr>
              <a:t>Overview</a:t>
            </a:r>
            <a:endParaRPr lang="en-US" sz="3500" dirty="0">
              <a:solidFill>
                <a:srgbClr val="601B14"/>
              </a:solidFill>
              <a:latin typeface="Calibri" panose="020F0502020204030204" pitchFamily="34" charset="0"/>
            </a:endParaRPr>
          </a:p>
        </p:txBody>
      </p:sp>
      <p:sp>
        <p:nvSpPr>
          <p:cNvPr id="3" name="Content Placeholder 2"/>
          <p:cNvSpPr txBox="1">
            <a:spLocks/>
          </p:cNvSpPr>
          <p:nvPr/>
        </p:nvSpPr>
        <p:spPr>
          <a:xfrm>
            <a:off x="766355" y="1420629"/>
            <a:ext cx="7550332" cy="480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p>
          <a:p>
            <a:endParaRPr lang="en-US" sz="800" dirty="0" smtClean="0"/>
          </a:p>
          <a:p>
            <a:r>
              <a:rPr lang="en-US" sz="2400" dirty="0" smtClean="0"/>
              <a:t>History</a:t>
            </a:r>
          </a:p>
          <a:p>
            <a:r>
              <a:rPr lang="en-US" sz="2400" dirty="0" smtClean="0"/>
              <a:t>Two recommendations for consideration next:</a:t>
            </a:r>
          </a:p>
          <a:p>
            <a:pPr lvl="1"/>
            <a:r>
              <a:rPr lang="en-US" sz="2000" dirty="0" smtClean="0"/>
              <a:t>Mandatory bike registration</a:t>
            </a:r>
          </a:p>
          <a:p>
            <a:pPr lvl="1"/>
            <a:r>
              <a:rPr lang="en-US" sz="2000" dirty="0" smtClean="0"/>
              <a:t>Registration fee</a:t>
            </a:r>
          </a:p>
          <a:p>
            <a:r>
              <a:rPr lang="en-US" sz="2400" dirty="0" smtClean="0"/>
              <a:t>Communications Plan</a:t>
            </a:r>
          </a:p>
          <a:p>
            <a:endParaRPr lang="en-US" sz="2400" dirty="0">
              <a:latin typeface="Calibri" panose="020F0502020204030204" pitchFamily="34" charset="0"/>
            </a:endParaRPr>
          </a:p>
        </p:txBody>
      </p:sp>
    </p:spTree>
    <p:extLst>
      <p:ext uri="{BB962C8B-B14F-4D97-AF65-F5344CB8AC3E}">
        <p14:creationId xmlns:p14="http://schemas.microsoft.com/office/powerpoint/2010/main" val="2187423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928266"/>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4500" dirty="0" smtClean="0">
                <a:solidFill>
                  <a:srgbClr val="601B14"/>
                </a:solidFill>
                <a:latin typeface="Calibri" panose="020F0502020204030204" pitchFamily="34" charset="0"/>
              </a:rPr>
              <a:t>History</a:t>
            </a:r>
            <a:endParaRPr lang="en-US" sz="4500" dirty="0">
              <a:solidFill>
                <a:srgbClr val="601B14"/>
              </a:solidFill>
              <a:latin typeface="Calibri" panose="020F0502020204030204" pitchFamily="34" charset="0"/>
            </a:endParaRPr>
          </a:p>
        </p:txBody>
      </p:sp>
    </p:spTree>
    <p:extLst>
      <p:ext uri="{BB962C8B-B14F-4D97-AF65-F5344CB8AC3E}">
        <p14:creationId xmlns:p14="http://schemas.microsoft.com/office/powerpoint/2010/main" val="418459676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AA51EFD-A89C-42CD-BD03-F1C31F480DA3}" type="slidenum">
              <a:rPr lang="en-US" smtClean="0"/>
              <a:pPr/>
              <a:t>4</a:t>
            </a:fld>
            <a:endParaRPr lang="en-US" dirty="0"/>
          </a:p>
        </p:txBody>
      </p:sp>
      <p:sp>
        <p:nvSpPr>
          <p:cNvPr id="2" name="Title 1"/>
          <p:cNvSpPr>
            <a:spLocks noGrp="1"/>
          </p:cNvSpPr>
          <p:nvPr>
            <p:ph type="title" idx="4294967295"/>
          </p:nvPr>
        </p:nvSpPr>
        <p:spPr>
          <a:xfrm>
            <a:off x="0" y="91281"/>
            <a:ext cx="9144000" cy="884238"/>
          </a:xfrm>
          <a:prstGeom prst="rect">
            <a:avLst/>
          </a:prstGeom>
        </p:spPr>
        <p:txBody>
          <a:bodyPr/>
          <a:lstStyle/>
          <a:p>
            <a:r>
              <a:rPr lang="en-US" sz="3500" dirty="0" smtClean="0">
                <a:solidFill>
                  <a:srgbClr val="601B14"/>
                </a:solidFill>
                <a:latin typeface="Calibri" panose="020F0502020204030204" pitchFamily="34" charset="0"/>
              </a:rPr>
              <a:t>History</a:t>
            </a:r>
            <a:endParaRPr lang="en-US" sz="3500" dirty="0">
              <a:solidFill>
                <a:srgbClr val="601B14"/>
              </a:solidFill>
              <a:latin typeface="Calibri" panose="020F0502020204030204" pitchFamily="34" charset="0"/>
            </a:endParaRPr>
          </a:p>
        </p:txBody>
      </p:sp>
      <p:sp>
        <p:nvSpPr>
          <p:cNvPr id="3" name="Content Placeholder 2"/>
          <p:cNvSpPr>
            <a:spLocks noGrp="1"/>
          </p:cNvSpPr>
          <p:nvPr>
            <p:ph idx="4294967295"/>
          </p:nvPr>
        </p:nvSpPr>
        <p:spPr>
          <a:xfrm>
            <a:off x="112142" y="894006"/>
            <a:ext cx="8879457" cy="5040967"/>
          </a:xfrm>
          <a:prstGeom prst="rect">
            <a:avLst/>
          </a:prstGeom>
        </p:spPr>
        <p:txBody>
          <a:bodyPr>
            <a:normAutofit fontScale="85000" lnSpcReduction="20000"/>
          </a:bodyPr>
          <a:lstStyle/>
          <a:p>
            <a:r>
              <a:rPr lang="en-US" sz="2400" dirty="0"/>
              <a:t>2008 Bike Study conducted by Transportation </a:t>
            </a:r>
            <a:r>
              <a:rPr lang="en-US" sz="2400" dirty="0" smtClean="0"/>
              <a:t>Services.</a:t>
            </a:r>
          </a:p>
          <a:p>
            <a:endParaRPr lang="en-US" sz="900" dirty="0"/>
          </a:p>
          <a:p>
            <a:r>
              <a:rPr lang="en-US" sz="2400" dirty="0" smtClean="0"/>
              <a:t>2009 Interim Texas </a:t>
            </a:r>
            <a:r>
              <a:rPr lang="en-US" sz="2400" dirty="0"/>
              <a:t>A&amp;M President </a:t>
            </a:r>
            <a:r>
              <a:rPr lang="en-US" sz="2400" dirty="0" smtClean="0"/>
              <a:t>Bowen </a:t>
            </a:r>
            <a:r>
              <a:rPr lang="en-US" sz="2400" dirty="0" err="1" smtClean="0"/>
              <a:t>Loftin</a:t>
            </a:r>
            <a:r>
              <a:rPr lang="en-US" sz="2400" dirty="0" smtClean="0"/>
              <a:t> signs </a:t>
            </a:r>
            <a:r>
              <a:rPr lang="en-US" sz="2400" dirty="0"/>
              <a:t>memorandum for mandatory Bike Registration on campus</a:t>
            </a:r>
            <a:r>
              <a:rPr lang="en-US" sz="2400" dirty="0" smtClean="0"/>
              <a:t>.</a:t>
            </a:r>
          </a:p>
          <a:p>
            <a:endParaRPr lang="en-US" sz="900" dirty="0"/>
          </a:p>
          <a:p>
            <a:r>
              <a:rPr lang="en-US" sz="2400" dirty="0" smtClean="0"/>
              <a:t>2009 </a:t>
            </a:r>
            <a:r>
              <a:rPr lang="en-US" sz="2400" dirty="0"/>
              <a:t>Texas A&amp;M Bicycle Program—</a:t>
            </a:r>
            <a:r>
              <a:rPr lang="en-US" sz="2400" i="1" dirty="0"/>
              <a:t>Bicycle Rules and Regulations Plan </a:t>
            </a:r>
            <a:r>
              <a:rPr lang="en-US" sz="2400" i="1" dirty="0" smtClean="0"/>
              <a:t>implementation.</a:t>
            </a:r>
          </a:p>
          <a:p>
            <a:endParaRPr lang="en-US" sz="900" i="1" dirty="0" smtClean="0"/>
          </a:p>
          <a:p>
            <a:r>
              <a:rPr lang="en-US" sz="2400" dirty="0" smtClean="0"/>
              <a:t>2010 Alternative </a:t>
            </a:r>
            <a:r>
              <a:rPr lang="en-US" sz="2400" dirty="0"/>
              <a:t>Transportation Unit formalized to manage bicycles </a:t>
            </a:r>
            <a:r>
              <a:rPr lang="en-US" sz="2400" dirty="0" smtClean="0"/>
              <a:t>program and other </a:t>
            </a:r>
            <a:r>
              <a:rPr lang="en-US" sz="2400" dirty="0"/>
              <a:t>alternative transportation initiatives at Texas A&amp;M. </a:t>
            </a:r>
            <a:endParaRPr lang="en-US" sz="2400" dirty="0" smtClean="0"/>
          </a:p>
          <a:p>
            <a:endParaRPr lang="en-US" sz="900" dirty="0" smtClean="0"/>
          </a:p>
          <a:p>
            <a:r>
              <a:rPr lang="en-US" sz="2400" dirty="0" smtClean="0"/>
              <a:t>2010 TSAC endorses formal plan to register bikes on campus.</a:t>
            </a:r>
          </a:p>
          <a:p>
            <a:endParaRPr lang="en-US" sz="900" dirty="0"/>
          </a:p>
          <a:p>
            <a:r>
              <a:rPr lang="en-US" sz="2400" dirty="0" smtClean="0"/>
              <a:t>2010/2011 Voluntary free Bike Registration began.</a:t>
            </a:r>
          </a:p>
          <a:p>
            <a:endParaRPr lang="en-US" sz="900" dirty="0"/>
          </a:p>
          <a:p>
            <a:r>
              <a:rPr lang="en-US" sz="2400" dirty="0" smtClean="0"/>
              <a:t>2011 </a:t>
            </a:r>
            <a:r>
              <a:rPr lang="en-US" sz="2400" dirty="0"/>
              <a:t>An informal bike champions committee consisting of faculty, students, and staff was established to gain insight from all stakeholders regarding the implementation of the plan</a:t>
            </a:r>
            <a:r>
              <a:rPr lang="en-US" sz="2400" dirty="0" smtClean="0"/>
              <a:t>. Mandatory bike registration recommended.</a:t>
            </a:r>
          </a:p>
          <a:p>
            <a:endParaRPr lang="en-US" sz="900" dirty="0" smtClean="0"/>
          </a:p>
          <a:p>
            <a:r>
              <a:rPr lang="en-US" sz="2400" dirty="0"/>
              <a:t>2015 </a:t>
            </a:r>
            <a:r>
              <a:rPr lang="en-US" sz="2400" dirty="0">
                <a:hlinkClick r:id="rId3" action="ppaction://hlinkfile"/>
              </a:rPr>
              <a:t>Bicycle District Strategic </a:t>
            </a:r>
            <a:r>
              <a:rPr lang="en-US" sz="2400" dirty="0" smtClean="0">
                <a:hlinkClick r:id="rId3" action="ppaction://hlinkfile"/>
              </a:rPr>
              <a:t>Plan</a:t>
            </a:r>
            <a:endParaRPr lang="en-US" sz="800" dirty="0"/>
          </a:p>
        </p:txBody>
      </p:sp>
    </p:spTree>
    <p:extLst>
      <p:ext uri="{BB962C8B-B14F-4D97-AF65-F5344CB8AC3E}">
        <p14:creationId xmlns:p14="http://schemas.microsoft.com/office/powerpoint/2010/main" val="1756650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6875" y="1944597"/>
            <a:ext cx="8747125" cy="4768850"/>
          </a:xfrm>
          <a:prstGeom prst="rect">
            <a:avLst/>
          </a:prstGeom>
        </p:spPr>
        <p:txBody>
          <a:bodyPr>
            <a:normAutofit/>
          </a:bodyPr>
          <a:lstStyle/>
          <a:p>
            <a:pPr algn="ctr">
              <a:buNone/>
            </a:pPr>
            <a:r>
              <a:rPr lang="en-US" sz="2000" b="1" dirty="0" smtClean="0"/>
              <a:t>Rule 21.01.05.M3 </a:t>
            </a:r>
            <a:r>
              <a:rPr lang="en-US" sz="2000" b="1" dirty="0"/>
              <a:t>Transportation Services </a:t>
            </a:r>
            <a:r>
              <a:rPr lang="en-US" sz="2000" b="1" i="1" dirty="0"/>
              <a:t>(Approved March 4, </a:t>
            </a:r>
            <a:r>
              <a:rPr lang="en-US" sz="2000" b="1" i="1" dirty="0" smtClean="0"/>
              <a:t>2010)</a:t>
            </a:r>
            <a:endParaRPr lang="en-US" sz="2000" b="1" i="1" dirty="0"/>
          </a:p>
          <a:p>
            <a:pPr marL="0" indent="0">
              <a:buNone/>
            </a:pPr>
            <a:endParaRPr lang="en-US" sz="800" dirty="0" smtClean="0"/>
          </a:p>
          <a:p>
            <a:pPr marL="0" indent="0">
              <a:buNone/>
            </a:pPr>
            <a:r>
              <a:rPr lang="en-US" sz="2000" b="1" dirty="0" smtClean="0"/>
              <a:t>Rule </a:t>
            </a:r>
            <a:r>
              <a:rPr lang="en-US" sz="2000" b="1" dirty="0"/>
              <a:t>Statement </a:t>
            </a:r>
            <a:endParaRPr lang="en-US" sz="2000" b="1" dirty="0" smtClean="0"/>
          </a:p>
          <a:p>
            <a:pPr marL="0" indent="0">
              <a:buNone/>
            </a:pPr>
            <a:r>
              <a:rPr lang="en-US" sz="2000" i="1" dirty="0" smtClean="0"/>
              <a:t>Transportation </a:t>
            </a:r>
            <a:r>
              <a:rPr lang="en-US" sz="2000" i="1" dirty="0"/>
              <a:t>Services is responsible for managing all parking, traffic and transportation-related activities on campus. Transportation Services is guided by state and federal statutes and regulations</a:t>
            </a:r>
            <a:r>
              <a:rPr lang="en-US" sz="2000" dirty="0"/>
              <a:t>. </a:t>
            </a:r>
          </a:p>
          <a:p>
            <a:pPr marL="0" indent="0">
              <a:buNone/>
            </a:pPr>
            <a:endParaRPr lang="en-US" sz="800" b="1" dirty="0" smtClean="0"/>
          </a:p>
          <a:p>
            <a:pPr marL="0" indent="0">
              <a:buNone/>
            </a:pPr>
            <a:r>
              <a:rPr lang="en-US" sz="2000" b="1" dirty="0" smtClean="0"/>
              <a:t>Official Rule Bike Registration and Parking Program</a:t>
            </a:r>
          </a:p>
          <a:p>
            <a:pPr marL="0" indent="0">
              <a:buNone/>
            </a:pPr>
            <a:r>
              <a:rPr lang="en-US" sz="2000" i="1" dirty="0" smtClean="0"/>
              <a:t>The </a:t>
            </a:r>
            <a:r>
              <a:rPr lang="en-US" sz="2000" i="1" dirty="0"/>
              <a:t>President has delegated responsibility to Transportation Services to coordinate the </a:t>
            </a:r>
            <a:r>
              <a:rPr lang="en-US" sz="2000" i="1" u="sng" dirty="0"/>
              <a:t>Bike registration </a:t>
            </a:r>
            <a:r>
              <a:rPr lang="en-US" sz="2000" i="1" dirty="0"/>
              <a:t>and parking program. This program promotes the safer operation of bicycles and aids in bike theft recovery. </a:t>
            </a:r>
            <a:endParaRPr lang="en-US" sz="2000" i="1" dirty="0" smtClean="0"/>
          </a:p>
        </p:txBody>
      </p:sp>
      <p:sp>
        <p:nvSpPr>
          <p:cNvPr id="4" name="Title 1"/>
          <p:cNvSpPr txBox="1">
            <a:spLocks/>
          </p:cNvSpPr>
          <p:nvPr/>
        </p:nvSpPr>
        <p:spPr>
          <a:xfrm>
            <a:off x="0" y="244231"/>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500" dirty="0" smtClean="0">
                <a:solidFill>
                  <a:srgbClr val="601B14"/>
                </a:solidFill>
                <a:latin typeface="Calibri" panose="020F0502020204030204" pitchFamily="34" charset="0"/>
              </a:rPr>
              <a:t>Current University Rule for </a:t>
            </a:r>
          </a:p>
          <a:p>
            <a:r>
              <a:rPr lang="en-US" sz="3500" dirty="0" smtClean="0">
                <a:solidFill>
                  <a:srgbClr val="601B14"/>
                </a:solidFill>
                <a:latin typeface="Calibri" panose="020F0502020204030204" pitchFamily="34" charset="0"/>
              </a:rPr>
              <a:t>Bike Registration and Parking Program </a:t>
            </a:r>
            <a:endParaRPr lang="en-US" sz="3500" dirty="0">
              <a:solidFill>
                <a:srgbClr val="601B14"/>
              </a:solidFill>
              <a:latin typeface="Calibri" panose="020F0502020204030204" pitchFamily="34" charset="0"/>
            </a:endParaRPr>
          </a:p>
        </p:txBody>
      </p:sp>
    </p:spTree>
    <p:extLst>
      <p:ext uri="{BB962C8B-B14F-4D97-AF65-F5344CB8AC3E}">
        <p14:creationId xmlns:p14="http://schemas.microsoft.com/office/powerpoint/2010/main" val="3271177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95363"/>
            <a:ext cx="8350250" cy="5378450"/>
          </a:xfrm>
          <a:prstGeom prst="rect">
            <a:avLst/>
          </a:prstGeom>
        </p:spPr>
        <p:txBody>
          <a:bodyPr>
            <a:normAutofit fontScale="70000" lnSpcReduction="20000"/>
          </a:bodyPr>
          <a:lstStyle/>
          <a:p>
            <a:pPr>
              <a:buNone/>
            </a:pPr>
            <a:r>
              <a:rPr lang="en-US" dirty="0" smtClean="0">
                <a:hlinkClick r:id="rId2"/>
              </a:rPr>
              <a:t>35.2</a:t>
            </a:r>
            <a:r>
              <a:rPr lang="en-US" dirty="0" smtClean="0"/>
              <a:t> Bicycles</a:t>
            </a:r>
          </a:p>
          <a:p>
            <a:pPr>
              <a:buNone/>
            </a:pPr>
            <a:endParaRPr lang="en-US" dirty="0" smtClean="0"/>
          </a:p>
          <a:p>
            <a:r>
              <a:rPr lang="en-US" dirty="0" smtClean="0"/>
              <a:t>All bicycles </a:t>
            </a:r>
            <a:r>
              <a:rPr lang="en-US" u="sng" dirty="0" smtClean="0"/>
              <a:t>should be</a:t>
            </a:r>
            <a:r>
              <a:rPr lang="en-US" dirty="0" smtClean="0"/>
              <a:t> registered with Transportation Services. Bicycles can be marked with an identifying number by the University Police Department to ensure proper return if recovered after theft or confiscation due to illegal parking or abandonment. All bicycles on university property must be operated in accordance with university rules and appropriate Texas motor vehicle laws.</a:t>
            </a:r>
          </a:p>
          <a:p>
            <a:endParaRPr lang="en-US" sz="1300" dirty="0" smtClean="0"/>
          </a:p>
          <a:p>
            <a:r>
              <a:rPr lang="en-US" dirty="0" smtClean="0"/>
              <a:t>After the close of the spring semester, all bicycles will be removed from the residence hall bicycle racks, except those racks specifically designated for storage during the break between semesters. Bicycles that appear to be abandoned in the racks or near other campus buildings or parking lots will be impounded by Transportation Services. In cases that result in the removal of the chain/lock, the owner will absorb the cost of replacement</a:t>
            </a:r>
            <a:r>
              <a:rPr lang="en-US" dirty="0"/>
              <a:t>. </a:t>
            </a:r>
            <a:r>
              <a:rPr lang="en-US" dirty="0">
                <a:hlinkClick r:id="rId3"/>
              </a:rPr>
              <a:t>http://</a:t>
            </a:r>
            <a:r>
              <a:rPr lang="en-US" dirty="0" smtClean="0">
                <a:hlinkClick r:id="rId3"/>
              </a:rPr>
              <a:t>student-rules.tamu.edu/rule35</a:t>
            </a:r>
            <a:r>
              <a:rPr lang="en-US" dirty="0" smtClean="0"/>
              <a:t> </a:t>
            </a:r>
          </a:p>
          <a:p>
            <a:pPr algn="r">
              <a:buNone/>
            </a:pPr>
            <a:endParaRPr lang="en-US" sz="2000" dirty="0" smtClean="0"/>
          </a:p>
        </p:txBody>
      </p:sp>
      <p:sp>
        <p:nvSpPr>
          <p:cNvPr id="4" name="Title 1"/>
          <p:cNvSpPr txBox="1">
            <a:spLocks/>
          </p:cNvSpPr>
          <p:nvPr/>
        </p:nvSpPr>
        <p:spPr>
          <a:xfrm>
            <a:off x="0" y="149342"/>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500" dirty="0" smtClean="0">
                <a:solidFill>
                  <a:srgbClr val="601B14"/>
                </a:solidFill>
                <a:latin typeface="Calibri" panose="020F0502020204030204" pitchFamily="34" charset="0"/>
              </a:rPr>
              <a:t>Current Student Rule for Bike Registration </a:t>
            </a:r>
            <a:endParaRPr lang="en-US" sz="3500" dirty="0">
              <a:solidFill>
                <a:srgbClr val="601B14"/>
              </a:solidFill>
              <a:latin typeface="Calibri" panose="020F0502020204030204" pitchFamily="34" charset="0"/>
            </a:endParaRPr>
          </a:p>
        </p:txBody>
      </p:sp>
    </p:spTree>
    <p:extLst>
      <p:ext uri="{BB962C8B-B14F-4D97-AF65-F5344CB8AC3E}">
        <p14:creationId xmlns:p14="http://schemas.microsoft.com/office/powerpoint/2010/main" val="2007850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486147"/>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4800" dirty="0">
                <a:solidFill>
                  <a:srgbClr val="601B14"/>
                </a:solidFill>
                <a:latin typeface="Calibri" panose="020F0502020204030204" pitchFamily="34" charset="0"/>
              </a:rPr>
              <a:t>Benefits of Bike Registration </a:t>
            </a:r>
          </a:p>
        </p:txBody>
      </p:sp>
    </p:spTree>
    <p:extLst>
      <p:ext uri="{BB962C8B-B14F-4D97-AF65-F5344CB8AC3E}">
        <p14:creationId xmlns:p14="http://schemas.microsoft.com/office/powerpoint/2010/main" val="99265708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268" y="2062072"/>
            <a:ext cx="7715795" cy="2899255"/>
          </a:xfrm>
          <a:prstGeom prst="rect">
            <a:avLst/>
          </a:prstGeom>
        </p:spPr>
        <p:txBody>
          <a:bodyPr wrap="square">
            <a:spAutoFit/>
          </a:bodyPr>
          <a:lstStyle/>
          <a:p>
            <a:pPr marL="342900" indent="-342900" defTabSz="914400">
              <a:spcBef>
                <a:spcPct val="20000"/>
              </a:spcBef>
              <a:buFont typeface="Arial" pitchFamily="34" charset="0"/>
              <a:buChar char="•"/>
            </a:pPr>
            <a:r>
              <a:rPr lang="en-US" sz="2400" dirty="0" smtClean="0">
                <a:solidFill>
                  <a:prstClr val="black"/>
                </a:solidFill>
                <a:latin typeface="Arial" panose="020B0604020202020204" pitchFamily="34" charset="0"/>
                <a:cs typeface="Arial" panose="020B0604020202020204" pitchFamily="34" charset="0"/>
              </a:rPr>
              <a:t>Immediate notification to customers</a:t>
            </a:r>
          </a:p>
          <a:p>
            <a:pPr marL="342900" indent="-342900" defTabSz="914400">
              <a:spcBef>
                <a:spcPct val="20000"/>
              </a:spcBef>
              <a:buFont typeface="Arial" pitchFamily="34" charset="0"/>
              <a:buChar char="•"/>
            </a:pPr>
            <a:r>
              <a:rPr lang="en-US" sz="2400" dirty="0" smtClean="0">
                <a:solidFill>
                  <a:prstClr val="black"/>
                </a:solidFill>
                <a:latin typeface="Arial" panose="020B0604020202020204" pitchFamily="34" charset="0"/>
                <a:cs typeface="Arial" panose="020B0604020202020204" pitchFamily="34" charset="0"/>
              </a:rPr>
              <a:t>Provides </a:t>
            </a:r>
            <a:r>
              <a:rPr lang="en-US" sz="2400" dirty="0">
                <a:solidFill>
                  <a:prstClr val="black"/>
                </a:solidFill>
                <a:latin typeface="Arial" panose="020B0604020202020204" pitchFamily="34" charset="0"/>
                <a:cs typeface="Arial" panose="020B0604020202020204" pitchFamily="34" charset="0"/>
              </a:rPr>
              <a:t>identifiable information of owner if removed, lost or stolen</a:t>
            </a:r>
          </a:p>
          <a:p>
            <a:pPr marL="342900" lvl="0" indent="-342900" defTabSz="914400">
              <a:spcBef>
                <a:spcPct val="20000"/>
              </a:spcBef>
              <a:buFont typeface="Arial" pitchFamily="34" charset="0"/>
              <a:buChar char="•"/>
            </a:pPr>
            <a:r>
              <a:rPr lang="en-US" sz="2400" dirty="0" smtClean="0">
                <a:solidFill>
                  <a:prstClr val="black"/>
                </a:solidFill>
                <a:latin typeface="Arial" panose="020B0604020202020204" pitchFamily="34" charset="0"/>
                <a:cs typeface="Arial" panose="020B0604020202020204" pitchFamily="34" charset="0"/>
              </a:rPr>
              <a:t>Theft deterrent (preventative)</a:t>
            </a:r>
          </a:p>
          <a:p>
            <a:pPr marL="342900" lvl="0" indent="-342900" defTabSz="914400">
              <a:spcBef>
                <a:spcPct val="20000"/>
              </a:spcBef>
              <a:buFont typeface="Arial" pitchFamily="34" charset="0"/>
              <a:buChar char="•"/>
            </a:pPr>
            <a:r>
              <a:rPr lang="en-US" sz="2400" dirty="0" smtClean="0">
                <a:solidFill>
                  <a:prstClr val="black"/>
                </a:solidFill>
                <a:latin typeface="Arial" panose="020B0604020202020204" pitchFamily="34" charset="0"/>
                <a:cs typeface="Arial" panose="020B0604020202020204" pitchFamily="34" charset="0"/>
              </a:rPr>
              <a:t>Allows the Alternative Transportation Unit to properly manage bicycles on campus in accordance with Bike District Plan.</a:t>
            </a:r>
          </a:p>
        </p:txBody>
      </p:sp>
      <p:sp>
        <p:nvSpPr>
          <p:cNvPr id="7" name="Title 1"/>
          <p:cNvSpPr txBox="1">
            <a:spLocks/>
          </p:cNvSpPr>
          <p:nvPr/>
        </p:nvSpPr>
        <p:spPr>
          <a:xfrm>
            <a:off x="0" y="533400"/>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500" dirty="0" smtClean="0">
                <a:solidFill>
                  <a:srgbClr val="601B14"/>
                </a:solidFill>
                <a:latin typeface="Calibri" panose="020F0502020204030204" pitchFamily="34" charset="0"/>
              </a:rPr>
              <a:t>Benefits of Bike Registration </a:t>
            </a:r>
            <a:endParaRPr lang="en-US" sz="3500" dirty="0">
              <a:solidFill>
                <a:srgbClr val="601B14"/>
              </a:solidFill>
              <a:latin typeface="Calibri" panose="020F0502020204030204" pitchFamily="34" charset="0"/>
            </a:endParaRPr>
          </a:p>
        </p:txBody>
      </p:sp>
    </p:spTree>
    <p:extLst>
      <p:ext uri="{BB962C8B-B14F-4D97-AF65-F5344CB8AC3E}">
        <p14:creationId xmlns:p14="http://schemas.microsoft.com/office/powerpoint/2010/main" val="4167349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583209"/>
            <a:ext cx="9144000" cy="884238"/>
          </a:xfrm>
          <a:prstGeom prst="rect">
            <a:avLst/>
          </a:prstGeom>
        </p:spPr>
        <p:txBody>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4500" dirty="0" smtClean="0">
                <a:solidFill>
                  <a:srgbClr val="601B14"/>
                </a:solidFill>
                <a:latin typeface="Calibri" panose="020F0502020204030204" pitchFamily="34" charset="0"/>
              </a:rPr>
              <a:t>Mandatory </a:t>
            </a:r>
            <a:r>
              <a:rPr lang="en-US" sz="4500" dirty="0">
                <a:solidFill>
                  <a:srgbClr val="601B14"/>
                </a:solidFill>
                <a:latin typeface="Calibri" panose="020F0502020204030204" pitchFamily="34" charset="0"/>
              </a:rPr>
              <a:t>Bike </a:t>
            </a:r>
            <a:r>
              <a:rPr lang="en-US" sz="4500" dirty="0" smtClean="0">
                <a:solidFill>
                  <a:srgbClr val="601B14"/>
                </a:solidFill>
                <a:latin typeface="Calibri" panose="020F0502020204030204" pitchFamily="34" charset="0"/>
              </a:rPr>
              <a:t>Registration &amp; Fee Discussion</a:t>
            </a:r>
            <a:endParaRPr lang="en-US" sz="4500" dirty="0">
              <a:solidFill>
                <a:srgbClr val="601B14"/>
              </a:solidFill>
              <a:latin typeface="Calibri" panose="020F0502020204030204" pitchFamily="34" charset="0"/>
            </a:endParaRPr>
          </a:p>
          <a:p>
            <a:endParaRPr lang="en-US" sz="4500" dirty="0">
              <a:solidFill>
                <a:srgbClr val="601B14"/>
              </a:solidFill>
              <a:latin typeface="Calibri" panose="020F0502020204030204" pitchFamily="34" charset="0"/>
            </a:endParaRPr>
          </a:p>
        </p:txBody>
      </p:sp>
    </p:spTree>
    <p:extLst>
      <p:ext uri="{BB962C8B-B14F-4D97-AF65-F5344CB8AC3E}">
        <p14:creationId xmlns:p14="http://schemas.microsoft.com/office/powerpoint/2010/main" val="200453360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TStemplate">
  <a:themeElements>
    <a:clrScheme name="A&amp;M Pallette">
      <a:dk1>
        <a:sysClr val="windowText" lastClr="000000"/>
      </a:dk1>
      <a:lt1>
        <a:srgbClr val="FFF2D4"/>
      </a:lt1>
      <a:dk2>
        <a:srgbClr val="003D4D"/>
      </a:dk2>
      <a:lt2>
        <a:srgbClr val="E7DED0"/>
      </a:lt2>
      <a:accent1>
        <a:srgbClr val="836E2C"/>
      </a:accent1>
      <a:accent2>
        <a:srgbClr val="6C491D"/>
      </a:accent2>
      <a:accent3>
        <a:srgbClr val="4F552A"/>
      </a:accent3>
      <a:accent4>
        <a:srgbClr val="B7A66D"/>
      </a:accent4>
      <a:accent5>
        <a:srgbClr val="293E6B"/>
      </a:accent5>
      <a:accent6>
        <a:srgbClr val="BABCBE"/>
      </a:accent6>
      <a:hlink>
        <a:srgbClr val="500000"/>
      </a:hlink>
      <a:folHlink>
        <a:srgbClr val="595959"/>
      </a:folHlink>
    </a:clrScheme>
    <a:fontScheme name="Custom 1">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E846DBD0-3718-4F60-B10C-1845BE15B178}" vid="{7175CC4B-FE8D-487A-BF70-F88AFE3840C5}"/>
    </a:ext>
  </a:extLst>
</a:theme>
</file>

<file path=ppt/theme/theme2.xml><?xml version="1.0" encoding="utf-8"?>
<a:theme xmlns:a="http://schemas.openxmlformats.org/drawingml/2006/main" name="2_TStemplate">
  <a:themeElements>
    <a:clrScheme name="A&amp;M Pallette">
      <a:dk1>
        <a:sysClr val="windowText" lastClr="000000"/>
      </a:dk1>
      <a:lt1>
        <a:srgbClr val="FFF2D4"/>
      </a:lt1>
      <a:dk2>
        <a:srgbClr val="003D4D"/>
      </a:dk2>
      <a:lt2>
        <a:srgbClr val="E7DED0"/>
      </a:lt2>
      <a:accent1>
        <a:srgbClr val="836E2C"/>
      </a:accent1>
      <a:accent2>
        <a:srgbClr val="6C491D"/>
      </a:accent2>
      <a:accent3>
        <a:srgbClr val="4F552A"/>
      </a:accent3>
      <a:accent4>
        <a:srgbClr val="B7A66D"/>
      </a:accent4>
      <a:accent5>
        <a:srgbClr val="293E6B"/>
      </a:accent5>
      <a:accent6>
        <a:srgbClr val="BABCBE"/>
      </a:accent6>
      <a:hlink>
        <a:srgbClr val="500000"/>
      </a:hlink>
      <a:folHlink>
        <a:srgbClr val="595959"/>
      </a:folHlink>
    </a:clrScheme>
    <a:fontScheme name="Custom 1">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E846DBD0-3718-4F60-B10C-1845BE15B178}" vid="{7175CC4B-FE8D-487A-BF70-F88AFE3840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6149</TotalTime>
  <Words>608</Words>
  <Application>Microsoft Office PowerPoint</Application>
  <PresentationFormat>On-screen Show (4:3)</PresentationFormat>
  <Paragraphs>83</Paragraphs>
  <Slides>14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Gill Sans MT</vt:lpstr>
      <vt:lpstr>1_TStemplate</vt:lpstr>
      <vt:lpstr>2_TStemplate</vt:lpstr>
      <vt:lpstr>PowerPoint Presentation</vt:lpstr>
      <vt:lpstr>PowerPoint Presentation</vt:lpstr>
      <vt:lpstr>PowerPoint Presentation</vt:lpstr>
      <vt:lpstr>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LeGare, Anne P</cp:lastModifiedBy>
  <cp:revision>364</cp:revision>
  <dcterms:created xsi:type="dcterms:W3CDTF">2013-01-30T18:40:09Z</dcterms:created>
  <dcterms:modified xsi:type="dcterms:W3CDTF">2017-03-09T15:47:04Z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-234219104</vt:i4>
  </property>
  <property fmtid="{D5CDD505-2E9C-101B-9397-08002B2CF9AE}" pid="3" name="_NewReviewCycle">
    <vt:lpwstr/>
  </property>
  <property fmtid="{D5CDD505-2E9C-101B-9397-08002B2CF9AE}" pid="4" name="_EmailSubject">
    <vt:lpwstr>TSAC </vt:lpwstr>
  </property>
  <property fmtid="{D5CDD505-2E9C-101B-9397-08002B2CF9AE}" pid="5" name="_AuthorEmail">
    <vt:lpwstr>alegare@tamu.edu</vt:lpwstr>
  </property>
  <property fmtid="{D5CDD505-2E9C-101B-9397-08002B2CF9AE}" pid="6" name="_AuthorEmailDisplayName">
    <vt:lpwstr>LeGare, Anne P</vt:lpwstr>
  </property>
  <property fmtid="{D5CDD505-2E9C-101B-9397-08002B2CF9AE}" pid="7" name="_PreviousAdHocReviewCycleID">
    <vt:i4>-759957881</vt:i4>
  </property>
</Properties>
</file>