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43" r:id="rId2"/>
  </p:sldMasterIdLst>
  <p:notesMasterIdLst>
    <p:notesMasterId r:id="rId16"/>
  </p:notesMasterIdLst>
  <p:handoutMasterIdLst>
    <p:handoutMasterId r:id="rId17"/>
  </p:handoutMasterIdLst>
  <p:sldIdLst>
    <p:sldId id="598" r:id="rId3"/>
    <p:sldId id="585" r:id="rId4"/>
    <p:sldId id="587" r:id="rId5"/>
    <p:sldId id="589" r:id="rId6"/>
    <p:sldId id="597" r:id="rId7"/>
    <p:sldId id="596" r:id="rId8"/>
    <p:sldId id="595" r:id="rId9"/>
    <p:sldId id="588" r:id="rId10"/>
    <p:sldId id="599" r:id="rId11"/>
    <p:sldId id="590" r:id="rId12"/>
    <p:sldId id="593" r:id="rId13"/>
    <p:sldId id="592" r:id="rId14"/>
    <p:sldId id="59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56A06B-8D58-482E-94BF-599556A90FC9}">
          <p14:sldIdLst>
            <p14:sldId id="598"/>
            <p14:sldId id="585"/>
            <p14:sldId id="587"/>
            <p14:sldId id="589"/>
            <p14:sldId id="597"/>
            <p14:sldId id="596"/>
            <p14:sldId id="595"/>
            <p14:sldId id="588"/>
            <p14:sldId id="599"/>
          </p14:sldIdLst>
        </p14:section>
        <p14:section name="Appendix University Data" id="{979C0E2B-22B0-4229-8731-3D8502D9B05E}">
          <p14:sldIdLst>
            <p14:sldId id="590"/>
            <p14:sldId id="593"/>
            <p14:sldId id="592"/>
            <p14:sldId id="5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500000"/>
    <a:srgbClr val="3399FF"/>
    <a:srgbClr val="FF00FF"/>
    <a:srgbClr val="333399"/>
    <a:srgbClr val="3333FF"/>
    <a:srgbClr val="63BD57"/>
    <a:srgbClr val="00B0F0"/>
    <a:srgbClr val="CC33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9" autoAdjust="0"/>
    <p:restoredTop sz="85631" autoAdjust="0"/>
  </p:normalViewPr>
  <p:slideViewPr>
    <p:cSldViewPr snapToGrid="0">
      <p:cViewPr varScale="1">
        <p:scale>
          <a:sx n="116" d="100"/>
          <a:sy n="116" d="100"/>
        </p:scale>
        <p:origin x="636" y="84"/>
      </p:cViewPr>
      <p:guideLst>
        <p:guide orient="horz" pos="2160"/>
        <p:guide pos="2880"/>
      </p:guideLst>
    </p:cSldViewPr>
  </p:slideViewPr>
  <p:notesTextViewPr>
    <p:cViewPr>
      <p:scale>
        <a:sx n="3" d="2"/>
        <a:sy n="3" d="2"/>
      </p:scale>
      <p:origin x="0" y="0"/>
    </p:cViewPr>
  </p:notesTextViewPr>
  <p:sorterViewPr>
    <p:cViewPr>
      <p:scale>
        <a:sx n="50" d="100"/>
        <a:sy n="50" d="100"/>
      </p:scale>
      <p:origin x="0" y="-173"/>
    </p:cViewPr>
  </p:sorterViewPr>
  <p:notesViewPr>
    <p:cSldViewPr snapToGrid="0">
      <p:cViewPr varScale="1">
        <p:scale>
          <a:sx n="68" d="100"/>
          <a:sy n="68" d="100"/>
        </p:scale>
        <p:origin x="-328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3" rIns="93164"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3" rIns="93164" bIns="46583" rtlCol="0"/>
          <a:lstStyle>
            <a:lvl1pPr algn="r">
              <a:defRPr sz="1200"/>
            </a:lvl1pPr>
          </a:lstStyle>
          <a:p>
            <a:fld id="{18DD817B-AD17-4D60-A846-5C83ECC243B6}" type="datetimeFigureOut">
              <a:rPr lang="en-US" smtClean="0"/>
              <a:t>10/4/2017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3" rIns="93164"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3" rIns="93164" bIns="46583" rtlCol="0" anchor="b"/>
          <a:lstStyle>
            <a:lvl1pPr algn="r">
              <a:defRPr sz="1200"/>
            </a:lvl1pPr>
          </a:lstStyle>
          <a:p>
            <a:fld id="{D874776A-C499-487E-AE4B-09033E86E583}" type="slidenum">
              <a:rPr lang="en-US" smtClean="0"/>
              <a:t>‹#›</a:t>
            </a:fld>
            <a:endParaRPr lang="en-US"/>
          </a:p>
        </p:txBody>
      </p:sp>
    </p:spTree>
    <p:extLst>
      <p:ext uri="{BB962C8B-B14F-4D97-AF65-F5344CB8AC3E}">
        <p14:creationId xmlns:p14="http://schemas.microsoft.com/office/powerpoint/2010/main" val="210691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3" rIns="93164"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3" rIns="93164" bIns="46583" rtlCol="0"/>
          <a:lstStyle>
            <a:lvl1pPr algn="r">
              <a:defRPr sz="1200"/>
            </a:lvl1pPr>
          </a:lstStyle>
          <a:p>
            <a:fld id="{412B6AD9-BD69-4A28-825D-17F4B7E86867}" type="datetimeFigureOut">
              <a:rPr lang="en-US" smtClean="0"/>
              <a:t>10/4/2017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4" tIns="46583" rIns="93164"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3" rIns="93164"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3" rIns="93164"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3" rIns="93164" bIns="46583" rtlCol="0" anchor="b"/>
          <a:lstStyle>
            <a:lvl1pPr algn="r">
              <a:defRPr sz="1200"/>
            </a:lvl1pPr>
          </a:lstStyle>
          <a:p>
            <a:fld id="{27D81510-F5CC-41FC-83DD-FED76C2F5589}" type="slidenum">
              <a:rPr lang="en-US" smtClean="0"/>
              <a:t>‹#›</a:t>
            </a:fld>
            <a:endParaRPr lang="en-US"/>
          </a:p>
        </p:txBody>
      </p:sp>
    </p:spTree>
    <p:extLst>
      <p:ext uri="{BB962C8B-B14F-4D97-AF65-F5344CB8AC3E}">
        <p14:creationId xmlns:p14="http://schemas.microsoft.com/office/powerpoint/2010/main" val="120941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779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298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7338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AC5F98-1FA4-4166-9A44-D45C342E680A}" type="datetimeFigureOut">
              <a:rPr lang="en-US" smtClean="0"/>
              <a:t>10/4/2017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E507111-0CF2-467E-9CB8-7C525ADA26AF}" type="slidenum">
              <a:rPr lang="en-US" smtClean="0"/>
              <a:t>‹#›</a:t>
            </a:fld>
            <a:endParaRPr lang="en-US"/>
          </a:p>
        </p:txBody>
      </p:sp>
    </p:spTree>
    <p:extLst>
      <p:ext uri="{BB962C8B-B14F-4D97-AF65-F5344CB8AC3E}">
        <p14:creationId xmlns:p14="http://schemas.microsoft.com/office/powerpoint/2010/main" val="7456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177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899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4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00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AC5F98-1FA4-4166-9A44-D45C342E680A}" type="datetimeFigureOut">
              <a:rPr lang="en-US" smtClean="0"/>
              <a:t>10/4/2017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E507111-0CF2-467E-9CB8-7C525ADA26AF}" type="slidenum">
              <a:rPr lang="en-US" smtClean="0"/>
              <a:t>‹#›</a:t>
            </a:fld>
            <a:endParaRPr lang="en-US"/>
          </a:p>
        </p:txBody>
      </p:sp>
    </p:spTree>
    <p:extLst>
      <p:ext uri="{BB962C8B-B14F-4D97-AF65-F5344CB8AC3E}">
        <p14:creationId xmlns:p14="http://schemas.microsoft.com/office/powerpoint/2010/main" val="28195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3692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598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508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638"/>
          <p:cNvSpPr/>
          <p:nvPr userDrawn="1"/>
        </p:nvSpPr>
        <p:spPr>
          <a:xfrm flipV="1">
            <a:off x="0" y="6557108"/>
            <a:ext cx="9143999" cy="300892"/>
          </a:xfrm>
          <a:prstGeom prst="rect">
            <a:avLst/>
          </a:prstGeom>
          <a:solidFill>
            <a:srgbClr val="500000"/>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12" name="Shape 638"/>
          <p:cNvSpPr/>
          <p:nvPr userDrawn="1"/>
        </p:nvSpPr>
        <p:spPr>
          <a:xfrm>
            <a:off x="0" y="975476"/>
            <a:ext cx="5486400" cy="349250"/>
          </a:xfrm>
          <a:prstGeom prst="rect">
            <a:avLst/>
          </a:prstGeom>
          <a:solidFill>
            <a:srgbClr val="500000"/>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2" name="TextBox 1"/>
          <p:cNvSpPr txBox="1"/>
          <p:nvPr userDrawn="1"/>
        </p:nvSpPr>
        <p:spPr>
          <a:xfrm>
            <a:off x="0" y="6518033"/>
            <a:ext cx="9143999" cy="369332"/>
          </a:xfrm>
          <a:prstGeom prst="rect">
            <a:avLst/>
          </a:prstGeom>
          <a:noFill/>
        </p:spPr>
        <p:txBody>
          <a:bodyPr wrap="square" rtlCol="0">
            <a:spAutoFit/>
          </a:bodyPr>
          <a:lstStyle/>
          <a:p>
            <a:pPr algn="ctr"/>
            <a:r>
              <a:rPr lang="en-US" b="1" dirty="0" smtClean="0">
                <a:solidFill>
                  <a:schemeClr val="bg1"/>
                </a:solidFill>
              </a:rPr>
              <a:t>transport.tamu.edu</a:t>
            </a:r>
            <a:endParaRPr lang="en-US" b="1" dirty="0">
              <a:solidFill>
                <a:schemeClr val="bg1"/>
              </a:solidFill>
            </a:endParaRPr>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479" y="51574"/>
            <a:ext cx="3132844" cy="882645"/>
          </a:xfrm>
          <a:prstGeom prst="rect">
            <a:avLst/>
          </a:prstGeom>
        </p:spPr>
      </p:pic>
    </p:spTree>
    <p:extLst>
      <p:ext uri="{BB962C8B-B14F-4D97-AF65-F5344CB8AC3E}">
        <p14:creationId xmlns:p14="http://schemas.microsoft.com/office/powerpoint/2010/main" val="7684558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3" r:id="rId3"/>
    <p:sldLayoutId id="2147483704" r:id="rId4"/>
    <p:sldLayoutId id="2147483741" r:id="rId5"/>
    <p:sldLayoutId id="2147483742"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25000"/>
            <a:lum/>
          </a:blip>
          <a:srcRect/>
          <a:stretch>
            <a:fillRect/>
          </a:stretch>
        </a:blipFill>
        <a:effectLst/>
      </p:bgPr>
    </p:bg>
    <p:spTree>
      <p:nvGrpSpPr>
        <p:cNvPr id="1" name=""/>
        <p:cNvGrpSpPr/>
        <p:nvPr/>
      </p:nvGrpSpPr>
      <p:grpSpPr>
        <a:xfrm>
          <a:off x="0" y="0"/>
          <a:ext cx="0" cy="0"/>
          <a:chOff x="0" y="0"/>
          <a:chExt cx="0" cy="0"/>
        </a:xfrm>
      </p:grpSpPr>
      <p:sp>
        <p:nvSpPr>
          <p:cNvPr id="7" name="Shape 638"/>
          <p:cNvSpPr/>
          <p:nvPr userDrawn="1"/>
        </p:nvSpPr>
        <p:spPr>
          <a:xfrm flipV="1">
            <a:off x="0" y="6557108"/>
            <a:ext cx="9143999" cy="300892"/>
          </a:xfrm>
          <a:prstGeom prst="rect">
            <a:avLst/>
          </a:prstGeom>
          <a:solidFill>
            <a:srgbClr val="500000"/>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12" name="Shape 638"/>
          <p:cNvSpPr/>
          <p:nvPr userDrawn="1"/>
        </p:nvSpPr>
        <p:spPr>
          <a:xfrm>
            <a:off x="0" y="975476"/>
            <a:ext cx="5486400" cy="349250"/>
          </a:xfrm>
          <a:prstGeom prst="rect">
            <a:avLst/>
          </a:prstGeom>
          <a:solidFill>
            <a:srgbClr val="500000"/>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2" name="TextBox 1"/>
          <p:cNvSpPr txBox="1"/>
          <p:nvPr userDrawn="1"/>
        </p:nvSpPr>
        <p:spPr>
          <a:xfrm>
            <a:off x="0" y="6518033"/>
            <a:ext cx="9143999" cy="369332"/>
          </a:xfrm>
          <a:prstGeom prst="rect">
            <a:avLst/>
          </a:prstGeom>
          <a:noFill/>
        </p:spPr>
        <p:txBody>
          <a:bodyPr wrap="square" rtlCol="0">
            <a:spAutoFit/>
          </a:bodyPr>
          <a:lstStyle/>
          <a:p>
            <a:pPr algn="ctr"/>
            <a:r>
              <a:rPr lang="en-US" b="1" dirty="0" smtClean="0">
                <a:solidFill>
                  <a:schemeClr val="bg1"/>
                </a:solidFill>
              </a:rPr>
              <a:t>transport.tamu.edu</a:t>
            </a:r>
            <a:endParaRPr lang="en-US" b="1" dirty="0">
              <a:solidFill>
                <a:schemeClr val="bg1"/>
              </a:solidFill>
            </a:endParaRPr>
          </a:p>
        </p:txBody>
      </p:sp>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479" y="51574"/>
            <a:ext cx="3132844" cy="882645"/>
          </a:xfrm>
          <a:prstGeom prst="rect">
            <a:avLst/>
          </a:prstGeom>
        </p:spPr>
      </p:pic>
      <p:sp>
        <p:nvSpPr>
          <p:cNvPr id="4" name="Rectangle 3"/>
          <p:cNvSpPr/>
          <p:nvPr userDrawn="1"/>
        </p:nvSpPr>
        <p:spPr>
          <a:xfrm>
            <a:off x="0" y="0"/>
            <a:ext cx="9144000" cy="6557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7278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transport.tamu.edu/Parking/retiree.aspx"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406147"/>
            <a:ext cx="9143999" cy="1292662"/>
          </a:xfrm>
          <a:prstGeom prst="rect">
            <a:avLst/>
          </a:prstGeom>
        </p:spPr>
        <p:txBody>
          <a:bodyPr wrap="square">
            <a:spAutoFit/>
          </a:bodyPr>
          <a:lstStyle/>
          <a:p>
            <a:pPr algn="ctr"/>
            <a:r>
              <a:rPr lang="en-US" sz="4000" b="1" dirty="0" smtClean="0"/>
              <a:t>Important Conversations</a:t>
            </a:r>
          </a:p>
          <a:p>
            <a:pPr algn="ctr"/>
            <a:r>
              <a:rPr lang="en-US" sz="3800" b="1" i="1" dirty="0" smtClean="0"/>
              <a:t>Retiree Permits</a:t>
            </a:r>
            <a:endParaRPr lang="en-US" sz="3800" b="1" i="1" dirty="0"/>
          </a:p>
        </p:txBody>
      </p:sp>
      <p:sp>
        <p:nvSpPr>
          <p:cNvPr id="3" name="Rectangle 2"/>
          <p:cNvSpPr/>
          <p:nvPr/>
        </p:nvSpPr>
        <p:spPr>
          <a:xfrm>
            <a:off x="1" y="4873268"/>
            <a:ext cx="9143999" cy="430887"/>
          </a:xfrm>
          <a:prstGeom prst="rect">
            <a:avLst/>
          </a:prstGeom>
        </p:spPr>
        <p:txBody>
          <a:bodyPr wrap="square">
            <a:spAutoFit/>
          </a:bodyPr>
          <a:lstStyle/>
          <a:p>
            <a:pPr lvl="0" algn="ctr"/>
            <a:r>
              <a:rPr lang="en-US" sz="2200" b="1" i="1" dirty="0" smtClean="0">
                <a:latin typeface="Arial" panose="020B0604020202020204" pitchFamily="34" charset="0"/>
                <a:cs typeface="Arial" panose="020B0604020202020204" pitchFamily="34" charset="0"/>
              </a:rPr>
              <a:t>Texas A&amp;M Transportation Services</a:t>
            </a:r>
          </a:p>
        </p:txBody>
      </p:sp>
      <p:sp>
        <p:nvSpPr>
          <p:cNvPr id="4" name="Rectangle 3"/>
          <p:cNvSpPr/>
          <p:nvPr/>
        </p:nvSpPr>
        <p:spPr>
          <a:xfrm>
            <a:off x="1" y="4398504"/>
            <a:ext cx="9143999" cy="477054"/>
          </a:xfrm>
          <a:prstGeom prst="rect">
            <a:avLst/>
          </a:prstGeom>
        </p:spPr>
        <p:txBody>
          <a:bodyPr wrap="square">
            <a:spAutoFit/>
          </a:bodyPr>
          <a:lstStyle/>
          <a:p>
            <a:pPr lvl="0" algn="ctr"/>
            <a:r>
              <a:rPr lang="en-US" sz="2500" b="1" dirty="0" smtClean="0">
                <a:latin typeface="Arial" panose="020B0604020202020204" pitchFamily="34" charset="0"/>
                <a:cs typeface="Arial" panose="020B0604020202020204" pitchFamily="34" charset="0"/>
              </a:rPr>
              <a:t>Kenneth Kimball &amp; Therese Kucera</a:t>
            </a:r>
          </a:p>
        </p:txBody>
      </p:sp>
    </p:spTree>
    <p:extLst>
      <p:ext uri="{BB962C8B-B14F-4D97-AF65-F5344CB8AC3E}">
        <p14:creationId xmlns:p14="http://schemas.microsoft.com/office/powerpoint/2010/main" val="4216268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536048" y="350976"/>
            <a:ext cx="3607952" cy="1754326"/>
          </a:xfrm>
          <a:prstGeom prst="rect">
            <a:avLst/>
          </a:prstGeom>
        </p:spPr>
        <p:txBody>
          <a:bodyPr wrap="square">
            <a:spAutoFit/>
          </a:bodyPr>
          <a:lstStyle/>
          <a:p>
            <a:pPr algn="ctr"/>
            <a:r>
              <a:rPr lang="en-US" sz="3600" b="1" dirty="0" smtClean="0">
                <a:solidFill>
                  <a:schemeClr val="tx1">
                    <a:lumMod val="75000"/>
                    <a:lumOff val="25000"/>
                  </a:schemeClr>
                </a:solidFill>
              </a:rPr>
              <a:t>Price and Access at other Universities</a:t>
            </a:r>
            <a:endParaRPr lang="en-US" sz="3600" b="1" dirty="0">
              <a:solidFill>
                <a:schemeClr val="tx1">
                  <a:lumMod val="75000"/>
                  <a:lumOff val="25000"/>
                </a:schemeClr>
              </a:solidFill>
            </a:endParaRPr>
          </a:p>
        </p:txBody>
      </p:sp>
      <p:sp>
        <p:nvSpPr>
          <p:cNvPr id="3" name="Content Placeholder 2"/>
          <p:cNvSpPr txBox="1">
            <a:spLocks/>
          </p:cNvSpPr>
          <p:nvPr/>
        </p:nvSpPr>
        <p:spPr>
          <a:xfrm>
            <a:off x="628650" y="182562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400" dirty="0" smtClean="0"/>
          </a:p>
          <a:p>
            <a:endParaRPr lang="en-US" sz="2400" dirty="0" smtClean="0"/>
          </a:p>
          <a:p>
            <a:endParaRPr lang="en-US" sz="2400" dirty="0" smtClean="0"/>
          </a:p>
          <a:p>
            <a:endParaRPr lang="en-US" sz="2400" dirty="0"/>
          </a:p>
        </p:txBody>
      </p:sp>
      <p:sp>
        <p:nvSpPr>
          <p:cNvPr id="5" name="Content Placeholder 2"/>
          <p:cNvSpPr txBox="1">
            <a:spLocks/>
          </p:cNvSpPr>
          <p:nvPr/>
        </p:nvSpPr>
        <p:spPr>
          <a:xfrm>
            <a:off x="121574" y="155130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Alabama</a:t>
            </a:r>
          </a:p>
          <a:p>
            <a:pPr lvl="1"/>
            <a:r>
              <a:rPr lang="en-US" sz="2100" dirty="0" smtClean="0"/>
              <a:t>Free</a:t>
            </a:r>
          </a:p>
          <a:p>
            <a:pPr lvl="1"/>
            <a:r>
              <a:rPr lang="en-US" sz="2100" dirty="0" smtClean="0"/>
              <a:t>Available for use in all spaces except state-designated, area coordinator, or handicap</a:t>
            </a:r>
            <a:endParaRPr lang="en-US" sz="2100" dirty="0"/>
          </a:p>
          <a:p>
            <a:r>
              <a:rPr lang="en-US" sz="2400" dirty="0" smtClean="0"/>
              <a:t>Florida</a:t>
            </a:r>
          </a:p>
          <a:p>
            <a:pPr lvl="1"/>
            <a:r>
              <a:rPr lang="en-US" sz="2100" dirty="0" smtClean="0"/>
              <a:t>Free</a:t>
            </a:r>
          </a:p>
          <a:p>
            <a:pPr lvl="1"/>
            <a:r>
              <a:rPr lang="en-US" sz="2100" dirty="0" smtClean="0"/>
              <a:t>Equivalent to a business permit, park at most of the lots</a:t>
            </a:r>
          </a:p>
          <a:p>
            <a:r>
              <a:rPr lang="en-US" sz="2400" dirty="0" smtClean="0"/>
              <a:t>Georgia</a:t>
            </a:r>
          </a:p>
          <a:p>
            <a:pPr lvl="1"/>
            <a:r>
              <a:rPr lang="en-US" sz="2100" dirty="0" smtClean="0"/>
              <a:t>Prorated at ½ price $180</a:t>
            </a:r>
          </a:p>
          <a:p>
            <a:pPr lvl="1"/>
            <a:r>
              <a:rPr lang="en-US" sz="2100" dirty="0" smtClean="0"/>
              <a:t>Valid from Spring through Fall</a:t>
            </a:r>
          </a:p>
          <a:p>
            <a:r>
              <a:rPr lang="en-US" sz="2400" dirty="0" smtClean="0"/>
              <a:t>Kentucky</a:t>
            </a:r>
          </a:p>
          <a:p>
            <a:pPr lvl="1"/>
            <a:r>
              <a:rPr lang="en-US" sz="2100" dirty="0"/>
              <a:t>$</a:t>
            </a:r>
            <a:r>
              <a:rPr lang="en-US" sz="2100" dirty="0" smtClean="0"/>
              <a:t>60 per year</a:t>
            </a:r>
          </a:p>
          <a:p>
            <a:pPr lvl="1"/>
            <a:r>
              <a:rPr lang="en-US" sz="2100" dirty="0" smtClean="0"/>
              <a:t>Park in areas designated lot intermediate E/K permits</a:t>
            </a:r>
          </a:p>
          <a:p>
            <a:endParaRPr lang="en-US" sz="2400" dirty="0" smtClean="0"/>
          </a:p>
        </p:txBody>
      </p:sp>
    </p:spTree>
    <p:extLst>
      <p:ext uri="{BB962C8B-B14F-4D97-AF65-F5344CB8AC3E}">
        <p14:creationId xmlns:p14="http://schemas.microsoft.com/office/powerpoint/2010/main" val="360859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196731" y="1250681"/>
            <a:ext cx="7886700" cy="41104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Michigan</a:t>
            </a:r>
            <a:endParaRPr lang="en-US" sz="2100" dirty="0"/>
          </a:p>
          <a:p>
            <a:pPr lvl="1"/>
            <a:r>
              <a:rPr lang="en-US" sz="2100" dirty="0" smtClean="0"/>
              <a:t>For that individual use only</a:t>
            </a:r>
          </a:p>
          <a:p>
            <a:pPr lvl="1"/>
            <a:r>
              <a:rPr lang="en-US" sz="2100" dirty="0" smtClean="0"/>
              <a:t>Blue Parking: located close to U-M buildings</a:t>
            </a:r>
          </a:p>
          <a:p>
            <a:r>
              <a:rPr lang="en-US" sz="2400" dirty="0" smtClean="0"/>
              <a:t>UCLA</a:t>
            </a:r>
          </a:p>
          <a:p>
            <a:pPr lvl="1"/>
            <a:r>
              <a:rPr lang="en-US" sz="2100" dirty="0" smtClean="0"/>
              <a:t>$150 per year</a:t>
            </a:r>
          </a:p>
          <a:p>
            <a:r>
              <a:rPr lang="en-US" sz="2400" dirty="0" smtClean="0"/>
              <a:t>UC- San Diego</a:t>
            </a:r>
          </a:p>
          <a:p>
            <a:pPr lvl="1"/>
            <a:r>
              <a:rPr lang="en-US" sz="2100" dirty="0" smtClean="0"/>
              <a:t>$1,116 per year; $93 per month; $133 only 3 days a week; $58 for 10 days</a:t>
            </a:r>
          </a:p>
          <a:p>
            <a:r>
              <a:rPr lang="en-US" sz="2400" dirty="0" smtClean="0"/>
              <a:t>Ohio State</a:t>
            </a:r>
          </a:p>
          <a:p>
            <a:pPr lvl="1"/>
            <a:r>
              <a:rPr lang="en-US" sz="2100" dirty="0" smtClean="0"/>
              <a:t>$353.04 per year</a:t>
            </a:r>
          </a:p>
          <a:p>
            <a:r>
              <a:rPr lang="en-US" sz="2400" dirty="0" smtClean="0"/>
              <a:t>Purdue</a:t>
            </a:r>
          </a:p>
          <a:p>
            <a:pPr lvl="1"/>
            <a:r>
              <a:rPr lang="en-US" sz="2100" dirty="0" smtClean="0"/>
              <a:t>Free</a:t>
            </a:r>
          </a:p>
          <a:p>
            <a:pPr lvl="1"/>
            <a:r>
              <a:rPr lang="en-US" sz="2100" dirty="0" smtClean="0"/>
              <a:t>Only A lot</a:t>
            </a:r>
          </a:p>
          <a:p>
            <a:endParaRPr lang="en-US" sz="2400" dirty="0" smtClean="0"/>
          </a:p>
        </p:txBody>
      </p:sp>
      <p:sp>
        <p:nvSpPr>
          <p:cNvPr id="3" name="Rectangle 2"/>
          <p:cNvSpPr/>
          <p:nvPr/>
        </p:nvSpPr>
        <p:spPr>
          <a:xfrm>
            <a:off x="5536048" y="495770"/>
            <a:ext cx="3607952" cy="1754326"/>
          </a:xfrm>
          <a:prstGeom prst="rect">
            <a:avLst/>
          </a:prstGeom>
        </p:spPr>
        <p:txBody>
          <a:bodyPr wrap="square">
            <a:spAutoFit/>
          </a:bodyPr>
          <a:lstStyle/>
          <a:p>
            <a:pPr algn="ctr"/>
            <a:r>
              <a:rPr lang="en-US" sz="3600" b="1" dirty="0" smtClean="0">
                <a:solidFill>
                  <a:schemeClr val="tx1">
                    <a:lumMod val="75000"/>
                    <a:lumOff val="25000"/>
                  </a:schemeClr>
                </a:solidFill>
              </a:rPr>
              <a:t> Price and Access at other Universities</a:t>
            </a:r>
            <a:endParaRPr lang="en-US" sz="3600" b="1" dirty="0">
              <a:solidFill>
                <a:schemeClr val="tx1">
                  <a:lumMod val="75000"/>
                  <a:lumOff val="25000"/>
                </a:schemeClr>
              </a:solidFill>
            </a:endParaRPr>
          </a:p>
        </p:txBody>
      </p:sp>
    </p:spTree>
    <p:extLst>
      <p:ext uri="{BB962C8B-B14F-4D97-AF65-F5344CB8AC3E}">
        <p14:creationId xmlns:p14="http://schemas.microsoft.com/office/powerpoint/2010/main" val="394885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121574" y="1446245"/>
            <a:ext cx="7886700" cy="44563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South Carolina</a:t>
            </a:r>
          </a:p>
          <a:p>
            <a:pPr lvl="1"/>
            <a:r>
              <a:rPr lang="en-US" sz="2100" dirty="0" smtClean="0"/>
              <a:t>$12 per year</a:t>
            </a:r>
          </a:p>
          <a:p>
            <a:pPr lvl="1"/>
            <a:r>
              <a:rPr lang="en-US" sz="2100" dirty="0" smtClean="0"/>
              <a:t>Only the faculty staff lots</a:t>
            </a:r>
          </a:p>
          <a:p>
            <a:r>
              <a:rPr lang="en-US" sz="2400" dirty="0" smtClean="0"/>
              <a:t>Vanderbilt</a:t>
            </a:r>
          </a:p>
          <a:p>
            <a:pPr lvl="1"/>
            <a:r>
              <a:rPr lang="en-US" sz="2100" dirty="0" smtClean="0"/>
              <a:t>Free</a:t>
            </a:r>
          </a:p>
          <a:p>
            <a:pPr lvl="1"/>
            <a:r>
              <a:rPr lang="en-US" sz="2100" dirty="0" smtClean="0"/>
              <a:t>Park at 3 certain zones with no charge</a:t>
            </a:r>
          </a:p>
          <a:p>
            <a:r>
              <a:rPr lang="en-US" sz="2400" dirty="0" smtClean="0"/>
              <a:t>Texas</a:t>
            </a:r>
          </a:p>
          <a:p>
            <a:pPr lvl="1"/>
            <a:r>
              <a:rPr lang="en-US" sz="2100" dirty="0" smtClean="0"/>
              <a:t>50% of regular permit fee; Price range: $67-$267</a:t>
            </a:r>
          </a:p>
          <a:p>
            <a:pPr lvl="1"/>
            <a:r>
              <a:rPr lang="en-US" sz="2100" dirty="0" smtClean="0"/>
              <a:t>F Surface/Garage, A, N, N+</a:t>
            </a:r>
          </a:p>
          <a:p>
            <a:pPr lvl="1"/>
            <a:r>
              <a:rPr lang="en-US" sz="2100" dirty="0"/>
              <a:t>For that individual use </a:t>
            </a:r>
            <a:r>
              <a:rPr lang="en-US" sz="2100" dirty="0" smtClean="0"/>
              <a:t>only</a:t>
            </a:r>
          </a:p>
          <a:p>
            <a:r>
              <a:rPr lang="en-US" sz="2400" dirty="0" smtClean="0"/>
              <a:t>UC- Berkeley</a:t>
            </a:r>
          </a:p>
          <a:p>
            <a:pPr lvl="1"/>
            <a:r>
              <a:rPr lang="en-US" sz="2100" dirty="0" smtClean="0"/>
              <a:t>$564 per year</a:t>
            </a:r>
          </a:p>
          <a:p>
            <a:pPr lvl="1"/>
            <a:r>
              <a:rPr lang="en-US" sz="2100" dirty="0" smtClean="0"/>
              <a:t>C, F and S lots</a:t>
            </a:r>
          </a:p>
          <a:p>
            <a:pPr lvl="1"/>
            <a:r>
              <a:rPr lang="en-US" sz="2100" dirty="0"/>
              <a:t>For that individual use only</a:t>
            </a:r>
          </a:p>
          <a:p>
            <a:pPr lvl="1"/>
            <a:endParaRPr lang="en-US" sz="2100" dirty="0" smtClean="0"/>
          </a:p>
          <a:p>
            <a:pPr lvl="1"/>
            <a:endParaRPr lang="en-US" sz="2100" dirty="0" smtClean="0"/>
          </a:p>
          <a:p>
            <a:pPr marL="342900" lvl="1" indent="0">
              <a:buNone/>
            </a:pPr>
            <a:endParaRPr lang="en-US" sz="2100" dirty="0" smtClean="0"/>
          </a:p>
        </p:txBody>
      </p:sp>
      <p:sp>
        <p:nvSpPr>
          <p:cNvPr id="3" name="Rectangle 2"/>
          <p:cNvSpPr/>
          <p:nvPr/>
        </p:nvSpPr>
        <p:spPr>
          <a:xfrm>
            <a:off x="5536048" y="495770"/>
            <a:ext cx="3607952" cy="1754326"/>
          </a:xfrm>
          <a:prstGeom prst="rect">
            <a:avLst/>
          </a:prstGeom>
        </p:spPr>
        <p:txBody>
          <a:bodyPr wrap="square">
            <a:spAutoFit/>
          </a:bodyPr>
          <a:lstStyle/>
          <a:p>
            <a:pPr algn="ctr"/>
            <a:r>
              <a:rPr lang="en-US" sz="3600" b="1" dirty="0" smtClean="0">
                <a:solidFill>
                  <a:schemeClr val="tx1">
                    <a:lumMod val="75000"/>
                    <a:lumOff val="25000"/>
                  </a:schemeClr>
                </a:solidFill>
              </a:rPr>
              <a:t>Price and Access at other Universities</a:t>
            </a:r>
            <a:endParaRPr lang="en-US" sz="3600" b="1" dirty="0">
              <a:solidFill>
                <a:schemeClr val="tx1">
                  <a:lumMod val="75000"/>
                  <a:lumOff val="25000"/>
                </a:schemeClr>
              </a:solidFill>
            </a:endParaRPr>
          </a:p>
        </p:txBody>
      </p:sp>
    </p:spTree>
    <p:extLst>
      <p:ext uri="{BB962C8B-B14F-4D97-AF65-F5344CB8AC3E}">
        <p14:creationId xmlns:p14="http://schemas.microsoft.com/office/powerpoint/2010/main" val="166752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5536048" y="495770"/>
            <a:ext cx="3607952" cy="1754326"/>
          </a:xfrm>
          <a:prstGeom prst="rect">
            <a:avLst/>
          </a:prstGeom>
        </p:spPr>
        <p:txBody>
          <a:bodyPr wrap="square">
            <a:spAutoFit/>
          </a:bodyPr>
          <a:lstStyle/>
          <a:p>
            <a:pPr algn="ctr"/>
            <a:r>
              <a:rPr lang="en-US" sz="3600" b="1" dirty="0" smtClean="0">
                <a:solidFill>
                  <a:schemeClr val="tx1">
                    <a:lumMod val="75000"/>
                    <a:lumOff val="25000"/>
                  </a:schemeClr>
                </a:solidFill>
              </a:rPr>
              <a:t>Price and Access at other Universities</a:t>
            </a:r>
            <a:endParaRPr lang="en-US" sz="3600" b="1" dirty="0">
              <a:solidFill>
                <a:schemeClr val="tx1">
                  <a:lumMod val="75000"/>
                  <a:lumOff val="25000"/>
                </a:schemeClr>
              </a:solidFill>
            </a:endParaRPr>
          </a:p>
        </p:txBody>
      </p:sp>
      <p:sp>
        <p:nvSpPr>
          <p:cNvPr id="5" name="Content Placeholder 2"/>
          <p:cNvSpPr txBox="1">
            <a:spLocks/>
          </p:cNvSpPr>
          <p:nvPr/>
        </p:nvSpPr>
        <p:spPr>
          <a:xfrm>
            <a:off x="121574" y="155130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400" dirty="0" smtClean="0"/>
          </a:p>
        </p:txBody>
      </p:sp>
      <p:sp>
        <p:nvSpPr>
          <p:cNvPr id="6" name="Content Placeholder 2"/>
          <p:cNvSpPr txBox="1">
            <a:spLocks/>
          </p:cNvSpPr>
          <p:nvPr/>
        </p:nvSpPr>
        <p:spPr>
          <a:xfrm>
            <a:off x="273974" y="170370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Mississippi State</a:t>
            </a:r>
          </a:p>
          <a:p>
            <a:pPr lvl="1"/>
            <a:r>
              <a:rPr lang="en-US" sz="2100" dirty="0" smtClean="0"/>
              <a:t>Gated: $312</a:t>
            </a:r>
          </a:p>
          <a:p>
            <a:pPr lvl="1"/>
            <a:r>
              <a:rPr lang="en-US" sz="2100" dirty="0" smtClean="0"/>
              <a:t>Regular: $75</a:t>
            </a:r>
            <a:endParaRPr lang="en-US" sz="2100" dirty="0"/>
          </a:p>
          <a:p>
            <a:r>
              <a:rPr lang="en-US" sz="2400" dirty="0" smtClean="0"/>
              <a:t>Ole Miss</a:t>
            </a:r>
          </a:p>
          <a:p>
            <a:pPr lvl="1"/>
            <a:r>
              <a:rPr lang="en-US" sz="2100" dirty="0" smtClean="0"/>
              <a:t>$60 per year</a:t>
            </a:r>
          </a:p>
          <a:p>
            <a:pPr lvl="1"/>
            <a:r>
              <a:rPr lang="en-US" sz="2100" dirty="0" smtClean="0"/>
              <a:t>Valid in any regular faculty/staff, open, visitor or Park-N-Ride zones</a:t>
            </a:r>
          </a:p>
          <a:p>
            <a:r>
              <a:rPr lang="en-US" sz="2400" dirty="0" smtClean="0"/>
              <a:t>Missouri</a:t>
            </a:r>
          </a:p>
          <a:p>
            <a:pPr lvl="1"/>
            <a:r>
              <a:rPr lang="en-US" sz="2100" dirty="0" smtClean="0"/>
              <a:t>$21 for individuals which have an appointment with the University of 50% or greater</a:t>
            </a:r>
          </a:p>
          <a:p>
            <a:pPr lvl="1"/>
            <a:r>
              <a:rPr lang="en-US" sz="2100" dirty="0" smtClean="0"/>
              <a:t>$24 for less than 50%</a:t>
            </a:r>
          </a:p>
          <a:p>
            <a:pPr lvl="1"/>
            <a:r>
              <a:rPr lang="en-US" sz="2100" dirty="0" smtClean="0"/>
              <a:t>Most of the lots</a:t>
            </a:r>
          </a:p>
          <a:p>
            <a:pPr marL="342900" lvl="1" indent="0">
              <a:buNone/>
            </a:pPr>
            <a:endParaRPr lang="en-US" sz="2100" dirty="0" smtClean="0"/>
          </a:p>
        </p:txBody>
      </p:sp>
    </p:spTree>
    <p:extLst>
      <p:ext uri="{BB962C8B-B14F-4D97-AF65-F5344CB8AC3E}">
        <p14:creationId xmlns:p14="http://schemas.microsoft.com/office/powerpoint/2010/main" val="315486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6888" y="1869989"/>
            <a:ext cx="8677025" cy="4013992"/>
          </a:xfrm>
          <a:prstGeom prst="rect">
            <a:avLst/>
          </a:prstGeom>
        </p:spPr>
        <p:txBody>
          <a:bodyPr/>
          <a:lstStyle/>
          <a:p>
            <a:r>
              <a:rPr lang="en-US" sz="2600" dirty="0" smtClean="0"/>
              <a:t>As the university grows, Transportation Services would like to start the discussion about services or policies that create inefficiencies or are provided at no cost.</a:t>
            </a:r>
            <a:endParaRPr lang="en-US" sz="2600" dirty="0"/>
          </a:p>
          <a:p>
            <a:endParaRPr lang="en-US" sz="800" dirty="0" smtClean="0"/>
          </a:p>
          <a:p>
            <a:r>
              <a:rPr lang="en-US" sz="2600" dirty="0" smtClean="0"/>
              <a:t>Continued university growth will make efficient use of our resources more and more important.</a:t>
            </a:r>
          </a:p>
          <a:p>
            <a:endParaRPr lang="en-US" sz="800" dirty="0" smtClean="0"/>
          </a:p>
          <a:p>
            <a:r>
              <a:rPr lang="en-US" sz="2600" dirty="0" smtClean="0"/>
              <a:t>The purpose of these discussions is to bring up items of interest that could be modified, charged for or eliminated in order to accommodate more customers on campus.</a:t>
            </a:r>
          </a:p>
          <a:p>
            <a:pPr marL="0" indent="0">
              <a:buNone/>
            </a:pPr>
            <a:r>
              <a:rPr lang="en-US" sz="2600" dirty="0" smtClean="0"/>
              <a:t> </a:t>
            </a:r>
            <a:endParaRPr lang="en-US" sz="2600" dirty="0"/>
          </a:p>
        </p:txBody>
      </p:sp>
      <p:sp>
        <p:nvSpPr>
          <p:cNvPr id="4" name="Rectangle 3"/>
          <p:cNvSpPr/>
          <p:nvPr/>
        </p:nvSpPr>
        <p:spPr>
          <a:xfrm>
            <a:off x="5705474" y="796529"/>
            <a:ext cx="3065605" cy="646331"/>
          </a:xfrm>
          <a:prstGeom prst="rect">
            <a:avLst/>
          </a:prstGeom>
        </p:spPr>
        <p:txBody>
          <a:bodyPr wrap="square">
            <a:spAutoFit/>
          </a:bodyPr>
          <a:lstStyle/>
          <a:p>
            <a:pPr algn="ctr"/>
            <a:r>
              <a:rPr lang="en-US" sz="3600" b="1" dirty="0" smtClean="0">
                <a:solidFill>
                  <a:schemeClr val="tx1">
                    <a:lumMod val="75000"/>
                    <a:lumOff val="25000"/>
                  </a:schemeClr>
                </a:solidFill>
              </a:rPr>
              <a:t>Introduction</a:t>
            </a:r>
            <a:endParaRPr lang="en-US" sz="3600" b="1" dirty="0">
              <a:solidFill>
                <a:schemeClr val="tx1">
                  <a:lumMod val="75000"/>
                  <a:lumOff val="25000"/>
                </a:schemeClr>
              </a:solidFill>
            </a:endParaRPr>
          </a:p>
        </p:txBody>
      </p:sp>
    </p:spTree>
    <p:extLst>
      <p:ext uri="{BB962C8B-B14F-4D97-AF65-F5344CB8AC3E}">
        <p14:creationId xmlns:p14="http://schemas.microsoft.com/office/powerpoint/2010/main" val="147246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162" y="854446"/>
            <a:ext cx="3483032" cy="646331"/>
          </a:xfrm>
          <a:prstGeom prst="rect">
            <a:avLst/>
          </a:prstGeom>
        </p:spPr>
        <p:txBody>
          <a:bodyPr wrap="square">
            <a:spAutoFit/>
          </a:bodyPr>
          <a:lstStyle/>
          <a:p>
            <a:pPr algn="ctr"/>
            <a:r>
              <a:rPr lang="en-US" sz="3600" b="1" dirty="0" smtClean="0">
                <a:solidFill>
                  <a:schemeClr val="tx1">
                    <a:lumMod val="75000"/>
                    <a:lumOff val="25000"/>
                  </a:schemeClr>
                </a:solidFill>
              </a:rPr>
              <a:t>Current Statistics</a:t>
            </a:r>
            <a:endParaRPr lang="en-US" sz="3600" b="1" dirty="0">
              <a:solidFill>
                <a:schemeClr val="tx1">
                  <a:lumMod val="75000"/>
                  <a:lumOff val="25000"/>
                </a:schemeClr>
              </a:solidFill>
            </a:endParaRPr>
          </a:p>
        </p:txBody>
      </p:sp>
      <p:sp>
        <p:nvSpPr>
          <p:cNvPr id="3" name="Content Placeholder 2"/>
          <p:cNvSpPr txBox="1">
            <a:spLocks/>
          </p:cNvSpPr>
          <p:nvPr/>
        </p:nvSpPr>
        <p:spPr>
          <a:xfrm>
            <a:off x="628650" y="182562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smtClean="0"/>
              <a:t>As of Oct. 1, there are 1,286 </a:t>
            </a:r>
            <a:r>
              <a:rPr lang="en-US" sz="2600" b="1" dirty="0" smtClean="0"/>
              <a:t>Retiree Permits </a:t>
            </a:r>
            <a:r>
              <a:rPr lang="en-US" sz="2600" dirty="0" smtClean="0"/>
              <a:t>issued.</a:t>
            </a:r>
          </a:p>
          <a:p>
            <a:endParaRPr lang="en-US" sz="800" dirty="0" smtClean="0"/>
          </a:p>
          <a:p>
            <a:r>
              <a:rPr lang="en-US" sz="2600" dirty="0" smtClean="0"/>
              <a:t>During FY17, retiree permits accessed our gated facilities 6,042 times.</a:t>
            </a:r>
          </a:p>
          <a:p>
            <a:endParaRPr lang="en-US" sz="800" dirty="0" smtClean="0"/>
          </a:p>
          <a:p>
            <a:r>
              <a:rPr lang="en-US" sz="2600" dirty="0" smtClean="0"/>
              <a:t>At our current surface lot pricing, this would normally generate $385,800 annually.  At garage rates it would be $623,710. </a:t>
            </a:r>
          </a:p>
          <a:p>
            <a:endParaRPr lang="en-US" sz="800" dirty="0" smtClean="0"/>
          </a:p>
          <a:p>
            <a:r>
              <a:rPr lang="en-US" sz="2600" dirty="0" smtClean="0"/>
              <a:t>Retiree permits current cost is $</a:t>
            </a:r>
            <a:r>
              <a:rPr lang="en-US" sz="2600" dirty="0" smtClean="0"/>
              <a:t>0.</a:t>
            </a:r>
            <a:endParaRPr lang="en-US" sz="2600" dirty="0" smtClean="0"/>
          </a:p>
          <a:p>
            <a:pPr marL="0" indent="0">
              <a:buNone/>
            </a:pPr>
            <a:endParaRPr lang="en-US" sz="2600" dirty="0" smtClean="0"/>
          </a:p>
          <a:p>
            <a:endParaRPr lang="en-US" sz="2600" dirty="0"/>
          </a:p>
        </p:txBody>
      </p:sp>
    </p:spTree>
    <p:extLst>
      <p:ext uri="{BB962C8B-B14F-4D97-AF65-F5344CB8AC3E}">
        <p14:creationId xmlns:p14="http://schemas.microsoft.com/office/powerpoint/2010/main" val="383735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0983" y="839652"/>
            <a:ext cx="4562637" cy="646331"/>
          </a:xfrm>
          <a:prstGeom prst="rect">
            <a:avLst/>
          </a:prstGeom>
        </p:spPr>
        <p:txBody>
          <a:bodyPr wrap="square">
            <a:spAutoFit/>
          </a:bodyPr>
          <a:lstStyle/>
          <a:p>
            <a:pPr algn="ctr"/>
            <a:r>
              <a:rPr lang="en-US" sz="3600" b="1" dirty="0" smtClean="0">
                <a:solidFill>
                  <a:schemeClr val="tx1">
                    <a:lumMod val="75000"/>
                    <a:lumOff val="25000"/>
                  </a:schemeClr>
                </a:solidFill>
              </a:rPr>
              <a:t>Is there Abuse?</a:t>
            </a:r>
            <a:endParaRPr lang="en-US" sz="3600" b="1" dirty="0">
              <a:solidFill>
                <a:schemeClr val="tx1">
                  <a:lumMod val="75000"/>
                  <a:lumOff val="25000"/>
                </a:schemeClr>
              </a:solidFill>
            </a:endParaRPr>
          </a:p>
        </p:txBody>
      </p:sp>
      <p:sp>
        <p:nvSpPr>
          <p:cNvPr id="4" name="Rectangle 3"/>
          <p:cNvSpPr/>
          <p:nvPr/>
        </p:nvSpPr>
        <p:spPr>
          <a:xfrm>
            <a:off x="123646" y="2235996"/>
            <a:ext cx="8781456" cy="3170099"/>
          </a:xfrm>
          <a:prstGeom prst="rect">
            <a:avLst/>
          </a:prstGeom>
        </p:spPr>
        <p:txBody>
          <a:bodyPr wrap="square">
            <a:spAutoFit/>
          </a:bodyPr>
          <a:lstStyle/>
          <a:p>
            <a:pPr algn="ctr"/>
            <a:r>
              <a:rPr lang="en-US" sz="2400" i="1" dirty="0"/>
              <a:t>“Persons who have officially retired from the Texas A&amp;M University System are eligible for a retiree parking permit if they are not currently on the TAMUS payroll. This privilege is reserved for fully retired persons receiving no compensation from the university and is intended for your personal use only for occasional visits to campus. If you resume employment by the university, your retiree parking privileges will cease</a:t>
            </a:r>
            <a:r>
              <a:rPr lang="en-US" sz="2400" i="1" dirty="0" smtClean="0"/>
              <a:t>.”</a:t>
            </a:r>
          </a:p>
          <a:p>
            <a:pPr algn="ctr"/>
            <a:endParaRPr lang="en-US" sz="800" i="1" dirty="0" smtClean="0"/>
          </a:p>
          <a:p>
            <a:pPr algn="ctr"/>
            <a:r>
              <a:rPr lang="en-US" sz="2400" i="1" dirty="0">
                <a:hlinkClick r:id="rId2"/>
              </a:rPr>
              <a:t>http://</a:t>
            </a:r>
            <a:r>
              <a:rPr lang="en-US" sz="2400" i="1" dirty="0" smtClean="0">
                <a:hlinkClick r:id="rId2"/>
              </a:rPr>
              <a:t>transport.tamu.edu/Parking/retiree.aspx</a:t>
            </a:r>
            <a:r>
              <a:rPr lang="en-US" sz="2400" i="1" dirty="0" smtClean="0"/>
              <a:t> </a:t>
            </a:r>
            <a:endParaRPr lang="en-US" sz="2400" i="1" dirty="0"/>
          </a:p>
        </p:txBody>
      </p:sp>
      <p:sp>
        <p:nvSpPr>
          <p:cNvPr id="5" name="Rectangle 4"/>
          <p:cNvSpPr/>
          <p:nvPr/>
        </p:nvSpPr>
        <p:spPr>
          <a:xfrm>
            <a:off x="2233056" y="1712776"/>
            <a:ext cx="4562637" cy="523220"/>
          </a:xfrm>
          <a:prstGeom prst="rect">
            <a:avLst/>
          </a:prstGeom>
        </p:spPr>
        <p:txBody>
          <a:bodyPr wrap="square">
            <a:spAutoFit/>
          </a:bodyPr>
          <a:lstStyle/>
          <a:p>
            <a:pPr algn="ctr"/>
            <a:r>
              <a:rPr lang="en-US" sz="2800" b="1" dirty="0" smtClean="0">
                <a:solidFill>
                  <a:schemeClr val="tx1">
                    <a:lumMod val="75000"/>
                    <a:lumOff val="25000"/>
                  </a:schemeClr>
                </a:solidFill>
              </a:rPr>
              <a:t>Current Policy  </a:t>
            </a:r>
            <a:endParaRPr lang="en-US" sz="2800" b="1" dirty="0">
              <a:solidFill>
                <a:schemeClr val="tx1">
                  <a:lumMod val="75000"/>
                  <a:lumOff val="25000"/>
                </a:schemeClr>
              </a:solidFill>
            </a:endParaRPr>
          </a:p>
        </p:txBody>
      </p:sp>
    </p:spTree>
    <p:extLst>
      <p:ext uri="{BB962C8B-B14F-4D97-AF65-F5344CB8AC3E}">
        <p14:creationId xmlns:p14="http://schemas.microsoft.com/office/powerpoint/2010/main" val="420301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0043" y="2039981"/>
            <a:ext cx="5997146" cy="13568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2600" dirty="0" smtClean="0"/>
              <a:t>Allowing working spouses, </a:t>
            </a:r>
            <a:r>
              <a:rPr lang="en-US" sz="2600" dirty="0"/>
              <a:t>c</a:t>
            </a:r>
            <a:r>
              <a:rPr lang="en-US" sz="2600" dirty="0" smtClean="0"/>
              <a:t>hildren or grandchildren to use the permit.</a:t>
            </a:r>
          </a:p>
          <a:p>
            <a:pPr lvl="1"/>
            <a:endParaRPr lang="en-US" sz="800" dirty="0"/>
          </a:p>
          <a:p>
            <a:pPr lvl="1"/>
            <a:r>
              <a:rPr lang="en-US" sz="2600" dirty="0" smtClean="0"/>
              <a:t>Not exchanging the free permit for the half-price working retiree permit when resuming employment.</a:t>
            </a:r>
          </a:p>
          <a:p>
            <a:pPr lvl="1"/>
            <a:endParaRPr lang="en-US" sz="800" dirty="0"/>
          </a:p>
          <a:p>
            <a:pPr lvl="1"/>
            <a:r>
              <a:rPr lang="en-US" sz="2600" dirty="0" smtClean="0"/>
              <a:t>Parking </a:t>
            </a:r>
            <a:r>
              <a:rPr lang="en-US" sz="2600" dirty="0"/>
              <a:t>free on game </a:t>
            </a:r>
            <a:r>
              <a:rPr lang="en-US" sz="2600" dirty="0" smtClean="0"/>
              <a:t>day.</a:t>
            </a:r>
            <a:endParaRPr lang="en-US" sz="2600" dirty="0" smtClean="0"/>
          </a:p>
          <a:p>
            <a:pPr marL="0" indent="0" algn="ctr">
              <a:buNone/>
            </a:pPr>
            <a:endParaRPr lang="en-US" sz="2600" dirty="0" smtClean="0"/>
          </a:p>
          <a:p>
            <a:pPr marL="0" indent="0" algn="ctr">
              <a:buNone/>
            </a:pPr>
            <a:r>
              <a:rPr lang="en-US" sz="2600" dirty="0" smtClean="0"/>
              <a:t>(It </a:t>
            </a:r>
            <a:r>
              <a:rPr lang="en-US" sz="2600" dirty="0"/>
              <a:t>takes time to find and address </a:t>
            </a:r>
            <a:r>
              <a:rPr lang="en-US" sz="2600" dirty="0" smtClean="0"/>
              <a:t>abuse.)</a:t>
            </a:r>
            <a:endParaRPr lang="en-US" sz="2600" dirty="0"/>
          </a:p>
          <a:p>
            <a:pPr marL="0" indent="0">
              <a:buNone/>
            </a:pPr>
            <a:endParaRPr lang="en-US" sz="2600" i="1" dirty="0"/>
          </a:p>
        </p:txBody>
      </p:sp>
      <p:sp>
        <p:nvSpPr>
          <p:cNvPr id="4" name="Rectangle 3"/>
          <p:cNvSpPr/>
          <p:nvPr/>
        </p:nvSpPr>
        <p:spPr>
          <a:xfrm>
            <a:off x="5000366" y="839652"/>
            <a:ext cx="4562637" cy="1200329"/>
          </a:xfrm>
          <a:prstGeom prst="rect">
            <a:avLst/>
          </a:prstGeom>
        </p:spPr>
        <p:txBody>
          <a:bodyPr wrap="square">
            <a:spAutoFit/>
          </a:bodyPr>
          <a:lstStyle/>
          <a:p>
            <a:pPr algn="ctr"/>
            <a:r>
              <a:rPr lang="en-US" sz="3500" b="1" dirty="0">
                <a:solidFill>
                  <a:schemeClr val="tx1">
                    <a:lumMod val="75000"/>
                    <a:lumOff val="25000"/>
                  </a:schemeClr>
                </a:solidFill>
              </a:rPr>
              <a:t>Examples of Noted Abuse</a:t>
            </a:r>
          </a:p>
        </p:txBody>
      </p:sp>
      <p:pic>
        <p:nvPicPr>
          <p:cNvPr id="2050" name="Picture 2" descr="http://www.clker.com/cliparts/F/F/3/p/w/R/small-car-park-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295" y="2932671"/>
            <a:ext cx="2017234" cy="173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2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173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6199" y="2191265"/>
            <a:ext cx="8555951" cy="2743213"/>
          </a:xfrm>
        </p:spPr>
        <p:txBody>
          <a:bodyPr/>
          <a:lstStyle/>
          <a:p>
            <a:r>
              <a:rPr lang="en-US" sz="2400" dirty="0" smtClean="0"/>
              <a:t>Of the 17 universities interviewed, 6 or 35% do not charge for Retiree Permits.</a:t>
            </a:r>
          </a:p>
          <a:p>
            <a:r>
              <a:rPr lang="en-US" sz="2400" dirty="0" smtClean="0"/>
              <a:t>7 or 41% limit permit access below the TAMU standard.</a:t>
            </a:r>
          </a:p>
          <a:p>
            <a:r>
              <a:rPr lang="en-US" sz="2400" dirty="0" smtClean="0"/>
              <a:t>For the 65% that charge a fee, this cost ranges from $12 to $1,116 per year with an average of $198.</a:t>
            </a:r>
          </a:p>
          <a:p>
            <a:r>
              <a:rPr lang="en-US" sz="2400" dirty="0" smtClean="0"/>
              <a:t>Policies of Interest:</a:t>
            </a:r>
          </a:p>
          <a:p>
            <a:pPr lvl="1">
              <a:buFont typeface="Wingdings" panose="05000000000000000000" pitchFamily="2" charset="2"/>
              <a:buChar char="Ø"/>
            </a:pPr>
            <a:r>
              <a:rPr lang="en-US" sz="2400" i="1" dirty="0" smtClean="0"/>
              <a:t> UC San Diego has discounted pricing for use only 3 days a week and for only 10 days a year.</a:t>
            </a:r>
          </a:p>
          <a:p>
            <a:pPr lvl="1">
              <a:buFont typeface="Wingdings" panose="05000000000000000000" pitchFamily="2" charset="2"/>
              <a:buChar char="Ø"/>
            </a:pPr>
            <a:r>
              <a:rPr lang="en-US" sz="2400" i="1" dirty="0" smtClean="0"/>
              <a:t> Georgia’s retiree permit only valid Fall and Spring.</a:t>
            </a:r>
          </a:p>
          <a:p>
            <a:pPr lvl="1">
              <a:buFont typeface="Wingdings" panose="05000000000000000000" pitchFamily="2" charset="2"/>
              <a:buChar char="Ø"/>
            </a:pPr>
            <a:r>
              <a:rPr lang="en-US" sz="2400" i="1" dirty="0" smtClean="0"/>
              <a:t> All universities stress only for permit holder’s use.</a:t>
            </a:r>
          </a:p>
        </p:txBody>
      </p:sp>
      <p:sp>
        <p:nvSpPr>
          <p:cNvPr id="6" name="Rectangle 5"/>
          <p:cNvSpPr/>
          <p:nvPr/>
        </p:nvSpPr>
        <p:spPr>
          <a:xfrm>
            <a:off x="4053014" y="781987"/>
            <a:ext cx="4562637" cy="1200329"/>
          </a:xfrm>
          <a:prstGeom prst="rect">
            <a:avLst/>
          </a:prstGeom>
        </p:spPr>
        <p:txBody>
          <a:bodyPr wrap="square">
            <a:spAutoFit/>
          </a:bodyPr>
          <a:lstStyle/>
          <a:p>
            <a:pPr algn="r"/>
            <a:r>
              <a:rPr lang="en-US" sz="3600" b="1" dirty="0">
                <a:solidFill>
                  <a:schemeClr val="tx1">
                    <a:lumMod val="75000"/>
                    <a:lumOff val="25000"/>
                  </a:schemeClr>
                </a:solidFill>
              </a:rPr>
              <a:t>What do </a:t>
            </a:r>
            <a:r>
              <a:rPr lang="en-US" sz="3600" b="1" dirty="0" smtClean="0">
                <a:solidFill>
                  <a:schemeClr val="tx1">
                    <a:lumMod val="75000"/>
                    <a:lumOff val="25000"/>
                  </a:schemeClr>
                </a:solidFill>
              </a:rPr>
              <a:t>other universities provide</a:t>
            </a:r>
            <a:r>
              <a:rPr lang="en-US" sz="3600" b="1" dirty="0">
                <a:solidFill>
                  <a:schemeClr val="tx1">
                    <a:lumMod val="75000"/>
                    <a:lumOff val="25000"/>
                  </a:schemeClr>
                </a:solidFill>
              </a:rPr>
              <a:t>?</a:t>
            </a:r>
          </a:p>
        </p:txBody>
      </p:sp>
    </p:spTree>
    <p:extLst>
      <p:ext uri="{BB962C8B-B14F-4D97-AF65-F5344CB8AC3E}">
        <p14:creationId xmlns:p14="http://schemas.microsoft.com/office/powerpoint/2010/main" val="86174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6648" y="821392"/>
            <a:ext cx="3882043" cy="646331"/>
          </a:xfrm>
          <a:prstGeom prst="rect">
            <a:avLst/>
          </a:prstGeom>
        </p:spPr>
        <p:txBody>
          <a:bodyPr wrap="square">
            <a:spAutoFit/>
          </a:bodyPr>
          <a:lstStyle/>
          <a:p>
            <a:pPr algn="ctr"/>
            <a:r>
              <a:rPr lang="en-US" sz="3600" b="1" dirty="0" smtClean="0">
                <a:solidFill>
                  <a:schemeClr val="tx1">
                    <a:lumMod val="75000"/>
                    <a:lumOff val="25000"/>
                  </a:schemeClr>
                </a:solidFill>
              </a:rPr>
              <a:t>Solutions/Changes</a:t>
            </a:r>
            <a:endParaRPr lang="en-US" sz="3600" b="1" dirty="0">
              <a:solidFill>
                <a:schemeClr val="tx1">
                  <a:lumMod val="75000"/>
                  <a:lumOff val="25000"/>
                </a:schemeClr>
              </a:solidFill>
            </a:endParaRPr>
          </a:p>
        </p:txBody>
      </p:sp>
      <p:sp>
        <p:nvSpPr>
          <p:cNvPr id="3" name="Content Placeholder 2"/>
          <p:cNvSpPr txBox="1">
            <a:spLocks/>
          </p:cNvSpPr>
          <p:nvPr/>
        </p:nvSpPr>
        <p:spPr>
          <a:xfrm>
            <a:off x="562746" y="1979518"/>
            <a:ext cx="5541491" cy="383497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smtClean="0"/>
              <a:t>Eliminate the Retiree Permit </a:t>
            </a:r>
          </a:p>
          <a:p>
            <a:endParaRPr lang="en-US" sz="800" dirty="0" smtClean="0"/>
          </a:p>
          <a:p>
            <a:r>
              <a:rPr lang="en-US" sz="2800" dirty="0" smtClean="0"/>
              <a:t>Charge some rate for the service </a:t>
            </a:r>
          </a:p>
          <a:p>
            <a:endParaRPr lang="en-US" sz="800" dirty="0" smtClean="0"/>
          </a:p>
          <a:p>
            <a:r>
              <a:rPr lang="en-US" sz="2800" dirty="0" smtClean="0"/>
              <a:t>Limit access in some way such as only surface lots</a:t>
            </a:r>
          </a:p>
          <a:p>
            <a:endParaRPr lang="en-US" sz="800" dirty="0" smtClean="0"/>
          </a:p>
          <a:p>
            <a:r>
              <a:rPr lang="en-US" sz="2800" dirty="0" smtClean="0"/>
              <a:t>Limit usage (certain days or hours)</a:t>
            </a:r>
          </a:p>
          <a:p>
            <a:endParaRPr lang="en-US" sz="2800" dirty="0" smtClean="0"/>
          </a:p>
          <a:p>
            <a:endParaRPr lang="en-US" sz="2400" dirty="0" smtClean="0"/>
          </a:p>
          <a:p>
            <a:endParaRPr lang="en-US" sz="2400" dirty="0"/>
          </a:p>
        </p:txBody>
      </p:sp>
      <p:pic>
        <p:nvPicPr>
          <p:cNvPr id="1030" name="Picture 6" descr="https://cdn2.iconfinder.com/data/icons/freecns-cumulus/16/519660-164_QuestionMark-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237" y="2300839"/>
            <a:ext cx="2299255" cy="229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9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91072"/>
            <a:ext cx="9143999" cy="677108"/>
          </a:xfrm>
          <a:prstGeom prst="rect">
            <a:avLst/>
          </a:prstGeom>
        </p:spPr>
        <p:txBody>
          <a:bodyPr wrap="square">
            <a:spAutoFit/>
          </a:bodyPr>
          <a:lstStyle/>
          <a:p>
            <a:pPr algn="ctr"/>
            <a:r>
              <a:rPr lang="en-US" sz="3800" b="1" dirty="0" smtClean="0"/>
              <a:t>Questions/Discussion?</a:t>
            </a:r>
            <a:endParaRPr lang="en-US" sz="3800" b="1" dirty="0"/>
          </a:p>
        </p:txBody>
      </p:sp>
    </p:spTree>
    <p:extLst>
      <p:ext uri="{BB962C8B-B14F-4D97-AF65-F5344CB8AC3E}">
        <p14:creationId xmlns:p14="http://schemas.microsoft.com/office/powerpoint/2010/main" val="2617929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21980</TotalTime>
  <Words>672</Words>
  <Application>Microsoft Office PowerPoint</Application>
  <PresentationFormat>On-screen Show (4:3)</PresentationFormat>
  <Paragraphs>105</Paragraphs>
  <Slides>13</Slides>
  <Notes>0</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Shanna</dc:creator>
  <cp:lastModifiedBy>Maraj, Melissa</cp:lastModifiedBy>
  <cp:revision>667</cp:revision>
  <cp:lastPrinted>2017-10-02T15:06:18Z</cp:lastPrinted>
  <dcterms:created xsi:type="dcterms:W3CDTF">2016-05-25T16:34:23Z</dcterms:created>
  <dcterms:modified xsi:type="dcterms:W3CDTF">2017-10-04T15:50:24Z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fs.IsStoryboard">
    <vt:bool>true</vt:bool>
  </property>
  <property fmtid="{D5CDD505-2E9C-101B-9397-08002B2CF9AE}" pid="4" name="_AdHocReviewCycleID">
    <vt:i4>584497138</vt:i4>
  </property>
  <property fmtid="{D5CDD505-2E9C-101B-9397-08002B2CF9AE}" pid="5" name="_EmailSubject">
    <vt:lpwstr>Retiree presentation.pptx</vt:lpwstr>
  </property>
  <property fmtid="{D5CDD505-2E9C-101B-9397-08002B2CF9AE}" pid="6" name="_AuthorEmail">
    <vt:lpwstr>tkucera@tamu.edu</vt:lpwstr>
  </property>
  <property fmtid="{D5CDD505-2E9C-101B-9397-08002B2CF9AE}" pid="7" name="_AuthorEmailDisplayName">
    <vt:lpwstr>Kucera, Therese P</vt:lpwstr>
  </property>
  <property fmtid="{D5CDD505-2E9C-101B-9397-08002B2CF9AE}" pid="8" name="_PreviousAdHocReviewCycleID">
    <vt:i4>787030439</vt:i4>
  </property>
  <property fmtid="{D5CDD505-2E9C-101B-9397-08002B2CF9AE}" pid="9" name="Tfs.LastKnownPath">
    <vt:lpwstr>\\ts-fs\TS$\Library\Presentations\2017\TSAC\Retiree Permit Presentation.pptx</vt:lpwstr>
  </property>
</Properties>
</file>