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3"/>
  </p:notesMasterIdLst>
  <p:handoutMasterIdLst>
    <p:handoutMasterId r:id="rId14"/>
  </p:handoutMasterIdLst>
  <p:sldIdLst>
    <p:sldId id="598" r:id="rId2"/>
    <p:sldId id="585" r:id="rId3"/>
    <p:sldId id="603" r:id="rId4"/>
    <p:sldId id="600" r:id="rId5"/>
    <p:sldId id="601" r:id="rId6"/>
    <p:sldId id="602" r:id="rId7"/>
    <p:sldId id="605" r:id="rId8"/>
    <p:sldId id="609" r:id="rId9"/>
    <p:sldId id="608" r:id="rId10"/>
    <p:sldId id="607" r:id="rId11"/>
    <p:sldId id="59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56A06B-8D58-482E-94BF-599556A90FC9}">
          <p14:sldIdLst>
            <p14:sldId id="598"/>
            <p14:sldId id="585"/>
            <p14:sldId id="603"/>
            <p14:sldId id="600"/>
            <p14:sldId id="601"/>
            <p14:sldId id="602"/>
            <p14:sldId id="605"/>
            <p14:sldId id="609"/>
            <p14:sldId id="608"/>
            <p14:sldId id="607"/>
            <p14:sldId id="5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500000"/>
    <a:srgbClr val="3399FF"/>
    <a:srgbClr val="FF00FF"/>
    <a:srgbClr val="333399"/>
    <a:srgbClr val="3333FF"/>
    <a:srgbClr val="63BD57"/>
    <a:srgbClr val="00B0F0"/>
    <a:srgbClr val="CC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2770" autoAdjust="0"/>
  </p:normalViewPr>
  <p:slideViewPr>
    <p:cSldViewPr snapToGrid="0">
      <p:cViewPr varScale="1">
        <p:scale>
          <a:sx n="94" d="100"/>
          <a:sy n="94" d="100"/>
        </p:scale>
        <p:origin x="378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73"/>
    </p:cViewPr>
  </p:sorterViewPr>
  <p:notesViewPr>
    <p:cSldViewPr snapToGrid="0">
      <p:cViewPr varScale="1">
        <p:scale>
          <a:sx n="68" d="100"/>
          <a:sy n="68" d="100"/>
        </p:scale>
        <p:origin x="-328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2016_2017_Business_use (002).xls]Sheet3!PivotTable4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="1" dirty="0" smtClean="0"/>
              <a:t>How much</a:t>
            </a:r>
            <a:r>
              <a:rPr lang="en-US" sz="3000" b="1" baseline="0" dirty="0" smtClean="0"/>
              <a:t> time do business permits spend in our garages (FY 17 Hours)</a:t>
            </a:r>
            <a:r>
              <a:rPr lang="en-US" sz="3000" b="1" dirty="0" smtClean="0"/>
              <a:t>?</a:t>
            </a:r>
            <a:br>
              <a:rPr lang="en-US" sz="3000" b="1" dirty="0" smtClean="0"/>
            </a:br>
            <a:endParaRPr lang="en-US" sz="2000" b="1" dirty="0"/>
          </a:p>
        </c:rich>
      </c:tx>
      <c:layout>
        <c:manualLayout>
          <c:xMode val="edge"/>
          <c:yMode val="edge"/>
          <c:x val="0.13981057948485867"/>
          <c:y val="3.4027719400539795E-4"/>
        </c:manualLayout>
      </c:layout>
      <c:overlay val="0"/>
      <c:spPr>
        <a:noFill/>
        <a:ln w="25400">
          <a:noFill/>
        </a:ln>
      </c:spPr>
    </c:title>
    <c:autoTitleDeleted val="0"/>
    <c:pivotFmts>
      <c:pivotFmt>
        <c:idx val="0"/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marker>
          <c:symbol val="none"/>
        </c:marke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marker>
          <c:symbol val="none"/>
        </c:marke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Sheet3!$B$3:$B$4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7-40E1-A3B4-F38E149751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7-40E1-A3B4-F38E149751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97-40E1-A3B4-F38E149751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97-40E1-A3B4-F38E149751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97-40E1-A3B4-F38E149751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97-40E1-A3B4-F38E149751C2}"/>
              </c:ext>
            </c:extLst>
          </c:dPt>
          <c:dLbls>
            <c:dLbl>
              <c:idx val="0"/>
              <c:layout>
                <c:manualLayout>
                  <c:x val="2.8136964237687738E-2"/>
                  <c:y val="-7.7170485581368724E-3"/>
                </c:manualLayout>
              </c:layout>
              <c:tx>
                <c:rich>
                  <a:bodyPr/>
                  <a:lstStyle/>
                  <a:p>
                    <a:fld id="{FFB297E4-867D-403D-8D98-CFAEEBFF3D04}" type="VALUE">
                      <a:rPr lang="en-US" sz="16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797-40E1-A3B4-F38E149751C2}"/>
                </c:ext>
              </c:extLst>
            </c:dLbl>
            <c:dLbl>
              <c:idx val="1"/>
              <c:layout>
                <c:manualLayout>
                  <c:x val="-2.2841807330037055E-2"/>
                  <c:y val="-7.0063118960191594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438E909C-5150-4918-B7B4-90429126E22A}" type="VALUE">
                      <a:rPr lang="en-US" sz="160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740763527668298E-2"/>
                      <c:h val="8.29238977433496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797-40E1-A3B4-F38E149751C2}"/>
                </c:ext>
              </c:extLst>
            </c:dLbl>
            <c:dLbl>
              <c:idx val="2"/>
              <c:layout>
                <c:manualLayout>
                  <c:x val="-5.0928684473241635E-2"/>
                  <c:y val="9.8783229565929716E-3"/>
                </c:manualLayout>
              </c:layout>
              <c:tx>
                <c:rich>
                  <a:bodyPr/>
                  <a:lstStyle/>
                  <a:p>
                    <a:fld id="{78FF7D03-6FBD-4FF7-8A0E-3C63D3D48C6B}" type="VALUE">
                      <a:rPr lang="en-US" sz="16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797-40E1-A3B4-F38E149751C2}"/>
                </c:ext>
              </c:extLst>
            </c:dLbl>
            <c:dLbl>
              <c:idx val="3"/>
              <c:layout>
                <c:manualLayout>
                  <c:x val="-4.9928464216828707E-2"/>
                  <c:y val="1.0275163967998741E-2"/>
                </c:manualLayout>
              </c:layout>
              <c:tx>
                <c:rich>
                  <a:bodyPr/>
                  <a:lstStyle/>
                  <a:p>
                    <a:fld id="{9FE6E390-4003-40CE-9BD1-AF9671A23C6B}" type="VALUE">
                      <a:rPr lang="en-US" sz="16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797-40E1-A3B4-F38E149751C2}"/>
                </c:ext>
              </c:extLst>
            </c:dLbl>
            <c:dLbl>
              <c:idx val="4"/>
              <c:layout>
                <c:manualLayout>
                  <c:x val="0.13464615623394743"/>
                  <c:y val="-7.6750169467879803E-3"/>
                </c:manualLayout>
              </c:layout>
              <c:tx>
                <c:rich>
                  <a:bodyPr/>
                  <a:lstStyle/>
                  <a:p>
                    <a:fld id="{07C2EF65-0C21-4A94-8A10-8C47BC458B60}" type="VALUE">
                      <a:rPr lang="en-US" sz="16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797-40E1-A3B4-F38E149751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Sheet3!$A$5:$A$11</c:f>
              <c:strCache>
                <c:ptCount val="6"/>
                <c:pt idx="0">
                  <c:v>UCG</c:v>
                </c:pt>
                <c:pt idx="1">
                  <c:v>CCG</c:v>
                </c:pt>
                <c:pt idx="2">
                  <c:v>NSG</c:v>
                </c:pt>
                <c:pt idx="3">
                  <c:v>CAIN</c:v>
                </c:pt>
                <c:pt idx="4">
                  <c:v>WCG</c:v>
                </c:pt>
                <c:pt idx="5">
                  <c:v>SSG</c:v>
                </c:pt>
              </c:strCache>
            </c:strRef>
          </c:cat>
          <c:val>
            <c:numRef>
              <c:f>Sheet3!$B$5:$B$11</c:f>
              <c:numCache>
                <c:formatCode>_(* #,##0_);_(* \(#,##0\);_(* "-"_);_(@_)</c:formatCode>
                <c:ptCount val="6"/>
                <c:pt idx="0">
                  <c:v>166904</c:v>
                </c:pt>
                <c:pt idx="1">
                  <c:v>44886</c:v>
                </c:pt>
                <c:pt idx="2">
                  <c:v>29398</c:v>
                </c:pt>
                <c:pt idx="3">
                  <c:v>12796</c:v>
                </c:pt>
                <c:pt idx="4">
                  <c:v>10761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97-40E1-A3B4-F38E14975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486999019510975"/>
          <c:y val="0.28046476594119069"/>
          <c:w val="0.13169444356976184"/>
          <c:h val="0.52334845792803864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BUSINESS PERMITS BY DEPARTMENT (002).xlsx]Sheet2!PivotTable1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Top Business</a:t>
            </a:r>
            <a:r>
              <a:rPr lang="en-US" sz="2400" b="1" baseline="0"/>
              <a:t> Permit Ownership </a:t>
            </a:r>
            <a:endParaRPr lang="en-US" sz="24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AA-4EFA-B589-793C14A5C52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AA-4EFA-B589-793C14A5C52A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AA-4EFA-B589-793C14A5C52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AA-4EFA-B589-793C14A5C52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AA-4EFA-B589-793C14A5C52A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BAA-4EFA-B589-793C14A5C52A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BAA-4EFA-B589-793C14A5C52A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BAA-4EFA-B589-793C14A5C52A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BAA-4EFA-B589-793C14A5C52A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BAA-4EFA-B589-793C14A5C5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Sheet2!$A$4:$A$14</c:f>
              <c:strCache>
                <c:ptCount val="10"/>
                <c:pt idx="0">
                  <c:v>ATHLETICS</c:v>
                </c:pt>
                <c:pt idx="1">
                  <c:v>COMPASS FACILITIES SVCS</c:v>
                </c:pt>
                <c:pt idx="2">
                  <c:v>HEALTH &amp; KINESIOLOGY</c:v>
                </c:pt>
                <c:pt idx="3">
                  <c:v>SCHOOL OF PUBLIC HEALTH</c:v>
                </c:pt>
                <c:pt idx="4">
                  <c:v>TAMU TRANSPORTATION INSTITUTE</c:v>
                </c:pt>
                <c:pt idx="5">
                  <c:v>HEALTH SCIENCE CENTER BRYAN</c:v>
                </c:pt>
                <c:pt idx="6">
                  <c:v>INFORMATION TECHNOLOGY</c:v>
                </c:pt>
                <c:pt idx="7">
                  <c:v>VET INTEGRATIVE BIOSCIENCES</c:v>
                </c:pt>
                <c:pt idx="8">
                  <c:v>ECONOMICS</c:v>
                </c:pt>
                <c:pt idx="9">
                  <c:v>VP FOR RESEARCH</c:v>
                </c:pt>
              </c:strCache>
            </c:strRef>
          </c:cat>
          <c:val>
            <c:numRef>
              <c:f>Sheet2!$B$4:$B$14</c:f>
              <c:numCache>
                <c:formatCode>General</c:formatCode>
                <c:ptCount val="10"/>
                <c:pt idx="0">
                  <c:v>152</c:v>
                </c:pt>
                <c:pt idx="1">
                  <c:v>100</c:v>
                </c:pt>
                <c:pt idx="2">
                  <c:v>82</c:v>
                </c:pt>
                <c:pt idx="3">
                  <c:v>76</c:v>
                </c:pt>
                <c:pt idx="4">
                  <c:v>71</c:v>
                </c:pt>
                <c:pt idx="5">
                  <c:v>68</c:v>
                </c:pt>
                <c:pt idx="6">
                  <c:v>62</c:v>
                </c:pt>
                <c:pt idx="7">
                  <c:v>57</c:v>
                </c:pt>
                <c:pt idx="8">
                  <c:v>55</c:v>
                </c:pt>
                <c:pt idx="9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BAA-4EFA-B589-793C14A5C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4112768"/>
        <c:axId val="244113328"/>
      </c:barChart>
      <c:catAx>
        <c:axId val="2441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113328"/>
        <c:crosses val="autoZero"/>
        <c:auto val="1"/>
        <c:lblAlgn val="ctr"/>
        <c:lblOffset val="100"/>
        <c:noMultiLvlLbl val="0"/>
      </c:catAx>
      <c:valAx>
        <c:axId val="24411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11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18DD817B-AD17-4D60-A846-5C83ECC243B6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D874776A-C499-487E-AE4B-09033E86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412B6AD9-BD69-4A28-825D-17F4B7E8686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3" rIns="93164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3" rIns="93164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27D81510-F5CC-41FC-83DD-FED76C2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1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2889 Issued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5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Comparison: since September,</a:t>
            </a:r>
            <a:r>
              <a:rPr lang="en-US" baseline="0" dirty="0" smtClean="0"/>
              <a:t> we have had 600,000 transient transactions in our gated facilities</a:t>
            </a:r>
          </a:p>
          <a:p>
            <a:r>
              <a:rPr lang="en-US" baseline="0" dirty="0" smtClean="0"/>
              <a:t>If transient spaces turnover 3x per day,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0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Actual revenue from sales of business permits was slightly over $100k in 2017.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9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Georgia Tech </a:t>
            </a:r>
            <a:r>
              <a:rPr lang="en-US" b="1" dirty="0" smtClean="0"/>
              <a:t>Annual Individual Permit:</a:t>
            </a:r>
            <a:r>
              <a:rPr lang="en-US" dirty="0" smtClean="0"/>
              <a:t> $795 (Business Permit is 37% of permit</a:t>
            </a:r>
            <a:r>
              <a:rPr lang="en-US" baseline="0" dirty="0" smtClean="0"/>
              <a:t> pricing) TAMU is 13%.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7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50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7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78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58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18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45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hape 638"/>
          <p:cNvSpPr/>
          <p:nvPr userDrawn="1"/>
        </p:nvSpPr>
        <p:spPr>
          <a:xfrm flipV="1">
            <a:off x="6180364" y="6557108"/>
            <a:ext cx="2963635" cy="30089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Shape 638"/>
          <p:cNvSpPr/>
          <p:nvPr userDrawn="1"/>
        </p:nvSpPr>
        <p:spPr>
          <a:xfrm>
            <a:off x="0" y="1042643"/>
            <a:ext cx="5486400" cy="34925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" y="23445"/>
            <a:ext cx="3376247" cy="99279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180363" y="6557108"/>
            <a:ext cx="122463" cy="309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674301" y="6522888"/>
            <a:ext cx="209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  <a:latin typeface="Tungsten Light" pitchFamily="50" charset="0"/>
              </a:rPr>
              <a:t>TRANSPORT.TAMU.EDU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Tungsten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3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87122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Conversations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and Campus Permits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5548565"/>
            <a:ext cx="91439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Texas A&amp;M Transportation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5035185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Kenneth Kimball &amp; Therese Kucera</a:t>
            </a:r>
          </a:p>
        </p:txBody>
      </p:sp>
      <p:pic>
        <p:nvPicPr>
          <p:cNvPr id="1028" name="Picture 4" descr="http://www.yourcumbria.org/Images/Parking%20sign_tcm953-4209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98" y="3367251"/>
            <a:ext cx="147002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0495" y="2136309"/>
            <a:ext cx="7886700" cy="416638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 Campus permits have the same access as Business Permits.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Price </a:t>
            </a:r>
            <a:r>
              <a:rPr lang="en-US" sz="2600" dirty="0"/>
              <a:t>according to level of </a:t>
            </a:r>
            <a:r>
              <a:rPr lang="en-US" sz="2600" dirty="0" smtClean="0"/>
              <a:t>service?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 Price </a:t>
            </a:r>
            <a:r>
              <a:rPr lang="en-US" sz="2600" dirty="0"/>
              <a:t>garage access higher than </a:t>
            </a:r>
            <a:r>
              <a:rPr lang="en-US" sz="2600" dirty="0" smtClean="0"/>
              <a:t>surface, </a:t>
            </a:r>
            <a:r>
              <a:rPr lang="en-US" sz="2600" dirty="0"/>
              <a:t>as with normal </a:t>
            </a:r>
            <a:r>
              <a:rPr lang="en-US" sz="2600" dirty="0" smtClean="0"/>
              <a:t>permits?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 Better tracking of </a:t>
            </a:r>
            <a:r>
              <a:rPr lang="en-US" sz="2600" dirty="0"/>
              <a:t>checking out </a:t>
            </a:r>
            <a:r>
              <a:rPr lang="en-US" sz="2600" dirty="0" smtClean="0"/>
              <a:t>permits </a:t>
            </a:r>
            <a:r>
              <a:rPr lang="en-US" sz="2600" dirty="0"/>
              <a:t>for proper </a:t>
            </a:r>
            <a:r>
              <a:rPr lang="en-US" sz="2600" dirty="0" smtClean="0"/>
              <a:t>use?</a:t>
            </a: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5384800" y="874425"/>
            <a:ext cx="39155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 Topics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891072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/>
              <a:t>Questions/Discussion?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2617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7638" y="3720123"/>
            <a:ext cx="8996362" cy="355575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As the university grows, Transportation Services would like to start  the discussion about services or policies that create inefficiencies or are provided at no cost.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Continued university growth will make efficient use of our resources  more and more important.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The purpose of these discussions is to bring up items of interest that  could be modified, charged for or eliminated in order to accommodate more customers on campus.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478162" y="796529"/>
            <a:ext cx="3665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62" y="1574297"/>
            <a:ext cx="4749113" cy="20015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2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7" y="2051183"/>
            <a:ext cx="6793422" cy="408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867005"/>
              </p:ext>
            </p:extLst>
          </p:nvPr>
        </p:nvGraphicFramePr>
        <p:xfrm>
          <a:off x="562167" y="1735016"/>
          <a:ext cx="7886263" cy="447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5478162" y="843421"/>
            <a:ext cx="3665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Permit Data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8162" y="843421"/>
            <a:ext cx="3665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Permit Data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850671"/>
              </p:ext>
            </p:extLst>
          </p:nvPr>
        </p:nvGraphicFramePr>
        <p:xfrm>
          <a:off x="312234" y="1551308"/>
          <a:ext cx="8151542" cy="486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9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8162" y="843421"/>
            <a:ext cx="3665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Details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991" y="1994922"/>
            <a:ext cx="8324239" cy="34988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Many departments </a:t>
            </a:r>
            <a:r>
              <a:rPr lang="en-US" sz="2400" dirty="0" smtClean="0"/>
              <a:t>purchase large quantities </a:t>
            </a:r>
            <a:r>
              <a:rPr lang="en-US" sz="2400" dirty="0"/>
              <a:t>due to the low price ($38).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We have seen instances of business permits being </a:t>
            </a:r>
            <a:r>
              <a:rPr lang="en-US" sz="2400" dirty="0"/>
              <a:t>provided to graduate students to park close to the building </a:t>
            </a:r>
            <a:r>
              <a:rPr lang="en-US" sz="2400" dirty="0" smtClean="0"/>
              <a:t>to come to work or go to class.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Many departments do not track who is using the </a:t>
            </a:r>
            <a:r>
              <a:rPr lang="en-US" sz="2400" dirty="0" smtClean="0"/>
              <a:t>permit.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The garage use equates to over </a:t>
            </a:r>
            <a:r>
              <a:rPr lang="en-US" sz="2400" dirty="0"/>
              <a:t>$500k in visitor parking revenue. </a:t>
            </a:r>
          </a:p>
        </p:txBody>
      </p:sp>
    </p:spTree>
    <p:extLst>
      <p:ext uri="{BB962C8B-B14F-4D97-AF65-F5344CB8AC3E}">
        <p14:creationId xmlns:p14="http://schemas.microsoft.com/office/powerpoint/2010/main" val="35368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8162" y="890314"/>
            <a:ext cx="3665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Details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5545" y="2041814"/>
            <a:ext cx="8324239" cy="34988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How do we balance t</a:t>
            </a:r>
            <a:r>
              <a:rPr lang="en-US" sz="2600" dirty="0" smtClean="0"/>
              <a:t>he </a:t>
            </a:r>
            <a:r>
              <a:rPr lang="en-US" sz="2600" b="1" i="1" dirty="0"/>
              <a:t>Campus Master Plan </a:t>
            </a:r>
            <a:r>
              <a:rPr lang="en-US" sz="2600" dirty="0" smtClean="0"/>
              <a:t>charge </a:t>
            </a:r>
            <a:r>
              <a:rPr lang="en-US" sz="2600" dirty="0"/>
              <a:t>to minimize, not encourage </a:t>
            </a:r>
            <a:r>
              <a:rPr lang="en-US" sz="2600" dirty="0" smtClean="0"/>
              <a:t> travel </a:t>
            </a:r>
            <a:r>
              <a:rPr lang="en-US" sz="2600" dirty="0"/>
              <a:t>on </a:t>
            </a:r>
            <a:r>
              <a:rPr lang="en-US" sz="2600" dirty="0" smtClean="0"/>
              <a:t>campus, with the need for mobility on our sprawling campus.</a:t>
            </a:r>
            <a:endParaRPr lang="en-US" sz="2600" dirty="0"/>
          </a:p>
          <a:p>
            <a:endParaRPr lang="en-US" sz="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Fewer p</a:t>
            </a:r>
            <a:r>
              <a:rPr lang="en-US" sz="2600" dirty="0" smtClean="0"/>
              <a:t>ermits sold and visitors allowed </a:t>
            </a:r>
            <a:r>
              <a:rPr lang="en-US" sz="2600" dirty="0"/>
              <a:t>in facilities </a:t>
            </a:r>
            <a:r>
              <a:rPr lang="en-US" sz="2600" dirty="0" smtClean="0"/>
              <a:t>based </a:t>
            </a:r>
            <a:r>
              <a:rPr lang="en-US" sz="2600" dirty="0"/>
              <a:t>on expected Business Permit use.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Large degree of imbalance between wide degree of access and low price</a:t>
            </a:r>
            <a:r>
              <a:rPr lang="en-US" sz="2600" dirty="0"/>
              <a:t> </a:t>
            </a:r>
            <a:r>
              <a:rPr lang="en-US" sz="2600" dirty="0" smtClean="0"/>
              <a:t>of Business Permit.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47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868402"/>
            <a:ext cx="3657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Peer Data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3645" y="1688096"/>
            <a:ext cx="8950355" cy="34988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Many universities (SEC Vision 20/20) do not offer this product (an additional access permit).  Staff must use lot assigned or timed </a:t>
            </a:r>
            <a:r>
              <a:rPr lang="en-US" sz="2400" dirty="0" smtClean="0"/>
              <a:t>parking.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/>
              <a:t>Georgia Tech charges </a:t>
            </a:r>
            <a:r>
              <a:rPr lang="en-US" sz="2400" b="1" dirty="0"/>
              <a:t>$295 </a:t>
            </a:r>
            <a:r>
              <a:rPr lang="en-US" sz="2400" dirty="0"/>
              <a:t>in addition to cost of annual permit for access to ungated areas for only 2.5 hours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/>
              <a:t>University of Florida has a similar offering for </a:t>
            </a:r>
            <a:r>
              <a:rPr lang="en-US" sz="2400" b="1" dirty="0"/>
              <a:t>$122 </a:t>
            </a:r>
            <a:r>
              <a:rPr lang="en-US" sz="2400" dirty="0"/>
              <a:t>annually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/>
              <a:t>University of Georgia charges </a:t>
            </a:r>
            <a:r>
              <a:rPr lang="en-US" sz="2400" b="1" dirty="0"/>
              <a:t>$150 </a:t>
            </a:r>
            <a:r>
              <a:rPr lang="en-US" sz="2400" dirty="0"/>
              <a:t>on top of permit cost for limited access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At LSU, departments who deem their employees need to move about campus must purchase a full price permit for each secondary location.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50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24920</TotalTime>
  <Words>473</Words>
  <Application>Microsoft Office PowerPoint</Application>
  <PresentationFormat>On-screen Show (4:3)</PresentationFormat>
  <Paragraphs>56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Tungsten Light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Yates, Shanna</dc:creator>
  <cp:lastModifiedBy>Hoffmann, Debbie</cp:lastModifiedBy>
  <cp:revision>771</cp:revision>
  <cp:lastPrinted>2017-10-02T15:06:18Z</cp:lastPrinted>
  <dcterms:created xsi:type="dcterms:W3CDTF">2016-05-25T16:34:23Z</dcterms:created>
  <dcterms:modified xsi:type="dcterms:W3CDTF">2017-12-06T17:30:37Z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fs.IsStoryboard">
    <vt:bool>true</vt:bool>
  </property>
  <property fmtid="{D5CDD505-2E9C-101B-9397-08002B2CF9AE}" pid="4" name="_AdHocReviewCycleID">
    <vt:i4>2091020666</vt:i4>
  </property>
  <property fmtid="{D5CDD505-2E9C-101B-9397-08002B2CF9AE}" pid="5" name="_EmailSubject">
    <vt:lpwstr>Please post to TS Website</vt:lpwstr>
  </property>
  <property fmtid="{D5CDD505-2E9C-101B-9397-08002B2CF9AE}" pid="6" name="_AuthorEmail">
    <vt:lpwstr>alegare@tamu.edu</vt:lpwstr>
  </property>
  <property fmtid="{D5CDD505-2E9C-101B-9397-08002B2CF9AE}" pid="7" name="_AuthorEmailDisplayName">
    <vt:lpwstr>LeGare, Anne P</vt:lpwstr>
  </property>
  <property fmtid="{D5CDD505-2E9C-101B-9397-08002B2CF9AE}" pid="8" name="_PreviousAdHocReviewCycleID">
    <vt:i4>1864364927</vt:i4>
  </property>
  <property fmtid="{D5CDD505-2E9C-101B-9397-08002B2CF9AE}" pid="9" name="Tfs.LastKnownPath">
    <vt:lpwstr>\\ts-fs\TS$\Library\Presentations\2017\TSAC\New Business Permit Presentation for TSAC_FINAL.pptx</vt:lpwstr>
  </property>
</Properties>
</file>