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charts/colors2.xml" ContentType="application/vnd.ms-office.chartcolorstyle+xml"/>
  <Override PartName="/ppt/charts/style2.xml" ContentType="application/vnd.ms-office.chartstyle+xml"/>
  <Override PartName="/ppt/charts/colors1.xml" ContentType="application/vnd.ms-office.chartcolorstyle+xml"/>
  <Override PartName="/ppt/charts/style1.xml" ContentType="application/vnd.ms-office.chart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61" d="100"/>
          <a:sy n="61" d="100"/>
        </p:scale>
        <p:origin x="58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fs-02\home$\kkimball\Controller%20Work\Parking%20Projections\Strawser%20Projections\Updated%20Projections%20Nov%2016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-fs-02\home$\kkimball\Controller%20Work\Parking%20Projections\Strawser%20Projections\Updated%20Projections%20Nov%2016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Parking</a:t>
            </a:r>
            <a:r>
              <a:rPr lang="en-US" sz="2400" b="1" baseline="0">
                <a:solidFill>
                  <a:schemeClr val="tx1"/>
                </a:solidFill>
              </a:rPr>
              <a:t> Inflows FY 2016</a:t>
            </a:r>
            <a:endParaRPr lang="en-US" sz="24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499999999999994E-2"/>
          <c:y val="0.23262430737824438"/>
          <c:w val="0.81388888888888888"/>
          <c:h val="0.6575754593175853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0802000106633009"/>
                  <c:y val="-0.1000724268296544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4078412073490807E-2"/>
                  <c:y val="5.0505249343832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6957239720034992E-2"/>
                  <c:y val="-1.1482939632545932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Large Events</a:t>
                    </a:r>
                    <a:r>
                      <a:rPr lang="en-US" baseline="0" dirty="0"/>
                      <a:t>
</a:t>
                    </a:r>
                    <a:fld id="{3DACE091-CDE5-4E2C-87AB-2733A17F5DF4}" type="PERCENTAGE">
                      <a:rPr lang="en-US" baseline="0"/>
                      <a:pPr>
                        <a:defRPr sz="1800" b="1">
                          <a:solidFill>
                            <a:schemeClr val="tx1"/>
                          </a:solidFill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22932401043393941"/>
                  <c:y val="-3.4504414839024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Projections!$I$198:$I$202</c:f>
              <c:strCache>
                <c:ptCount val="5"/>
                <c:pt idx="0">
                  <c:v>Permit Revenue</c:v>
                </c:pt>
                <c:pt idx="1">
                  <c:v>Fines and Citations</c:v>
                </c:pt>
                <c:pt idx="2">
                  <c:v>Visitor Parking</c:v>
                </c:pt>
                <c:pt idx="3">
                  <c:v>Athletic Events/12th Man</c:v>
                </c:pt>
                <c:pt idx="4">
                  <c:v>Miscellaneous</c:v>
                </c:pt>
              </c:strCache>
            </c:strRef>
          </c:cat>
          <c:val>
            <c:numRef>
              <c:f>Projections!$J$198:$J$202</c:f>
              <c:numCache>
                <c:formatCode>_(* #,##0.00_);_(* \(#,##0.00\);_(* "-"??_);_(@_)</c:formatCode>
                <c:ptCount val="5"/>
                <c:pt idx="0" formatCode="_(&quot;$&quot;* #,##0.00_);_(&quot;$&quot;* \(#,##0.00\);_(&quot;$&quot;* &quot;-&quot;??_);_(@_)">
                  <c:v>13585510.710000001</c:v>
                </c:pt>
                <c:pt idx="1">
                  <c:v>1356839.58</c:v>
                </c:pt>
                <c:pt idx="2">
                  <c:v>5563158</c:v>
                </c:pt>
                <c:pt idx="3">
                  <c:v>2747492.55</c:v>
                </c:pt>
                <c:pt idx="4">
                  <c:v>290471.17000000004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path path="circle">
        <a:fillToRect r="100000" b="100000"/>
      </a:path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Parking</a:t>
            </a:r>
            <a:r>
              <a:rPr lang="en-US" sz="2400" b="1" baseline="0">
                <a:solidFill>
                  <a:schemeClr val="tx1"/>
                </a:solidFill>
              </a:rPr>
              <a:t> Outflows FY 2016</a:t>
            </a:r>
            <a:endParaRPr lang="en-US" sz="2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611111111111108E-2"/>
          <c:y val="0.21410578885972587"/>
          <c:w val="0.81388888888888888"/>
          <c:h val="0.6575754593175853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8965704286964138"/>
                  <c:y val="-0.15421296296296289"/>
                </c:manualLayout>
              </c:layout>
              <c:tx>
                <c:rich>
                  <a:bodyPr/>
                  <a:lstStyle/>
                  <a:p>
                    <a:fld id="{3BE6C558-64C7-4CF8-948D-E1A43FBA974A}" type="CATEGORYNAME">
                      <a:rPr lang="en-US">
                        <a:solidFill>
                          <a:schemeClr val="bg1">
                            <a:lumMod val="95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baseline="0">
                        <a:solidFill>
                          <a:schemeClr val="bg1">
                            <a:lumMod val="95000"/>
                          </a:schemeClr>
                        </a:solidFill>
                      </a:rPr>
                      <a:t>
</a:t>
                    </a:r>
                    <a:fld id="{97288CCC-5944-4CCA-9FAC-51F561A4ADFD}" type="PERCENTAGE">
                      <a:rPr lang="en-US" baseline="0">
                        <a:solidFill>
                          <a:schemeClr val="bg1">
                            <a:lumMod val="95000"/>
                          </a:schemeClr>
                        </a:solidFill>
                      </a:rPr>
                      <a:pPr/>
                      <a:t>[PERCENTAGE]</a:t>
                    </a:fld>
                    <a:endParaRPr lang="en-US" baseline="0">
                      <a:solidFill>
                        <a:schemeClr val="bg1">
                          <a:lumMod val="95000"/>
                        </a:schemeClr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2703656629157362"/>
                  <c:y val="-0.277211246302785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7483267716535432E-2"/>
                  <c:y val="-5.834791484397783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2286492782152231"/>
                  <c:y val="-0.141680154564012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Projections!$I$188:$I$193</c:f>
              <c:strCache>
                <c:ptCount val="6"/>
                <c:pt idx="0">
                  <c:v>Debt Service</c:v>
                </c:pt>
                <c:pt idx="1">
                  <c:v>Capital Projects</c:v>
                </c:pt>
                <c:pt idx="2">
                  <c:v>Repairs, Maintenance &amp; Equipment</c:v>
                </c:pt>
                <c:pt idx="3">
                  <c:v>Utilities</c:v>
                </c:pt>
                <c:pt idx="4">
                  <c:v>Personnel Expense</c:v>
                </c:pt>
                <c:pt idx="5">
                  <c:v>Operations</c:v>
                </c:pt>
              </c:strCache>
            </c:strRef>
          </c:cat>
          <c:val>
            <c:numRef>
              <c:f>Projections!$J$188:$J$193</c:f>
              <c:numCache>
                <c:formatCode>_("$"* #,##0.00_);_("$"* \(#,##0.00\);_("$"* "-"??_);_(@_)</c:formatCode>
                <c:ptCount val="6"/>
                <c:pt idx="0">
                  <c:v>4301904.28</c:v>
                </c:pt>
                <c:pt idx="1">
                  <c:v>4538674.5099999988</c:v>
                </c:pt>
                <c:pt idx="2">
                  <c:v>3217909.97</c:v>
                </c:pt>
                <c:pt idx="3">
                  <c:v>564577.96</c:v>
                </c:pt>
                <c:pt idx="4">
                  <c:v>6063013.6699999999</c:v>
                </c:pt>
                <c:pt idx="5">
                  <c:v>3694689.4699999997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path path="circle">
        <a:fillToRect r="100000" b="100000"/>
      </a:path>
      <a:tileRect l="-100000" t="-100000"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0.74564</cdr:x>
      <cdr:y>0.86237</cdr:y>
    </cdr:from>
    <cdr:to>
      <cdr:x>0.97909</cdr:x>
      <cdr:y>0.92688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894619" y="5555673"/>
          <a:ext cx="2784763" cy="415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Total </a:t>
          </a:r>
          <a:r>
            <a:rPr lang="en-US" sz="1800" b="1" dirty="0" smtClean="0">
              <a:solidFill>
                <a:schemeClr val="tx1"/>
              </a:solidFill>
            </a:rPr>
            <a:t>Inflows</a:t>
          </a:r>
          <a:r>
            <a:rPr lang="en-US" sz="1800" b="1" dirty="0" smtClean="0"/>
            <a:t> $23,543,472</a:t>
          </a:r>
          <a:endParaRPr lang="en-US" sz="1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0.69965</cdr:x>
      <cdr:y>0.89062</cdr:y>
    </cdr:from>
    <cdr:to>
      <cdr:x>0.9362</cdr:x>
      <cdr:y>0.96296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98813" y="2443162"/>
          <a:ext cx="1081485" cy="198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grayWhite">
          <a:xfrm>
            <a:off x="0" y="0"/>
            <a:ext cx="12192000" cy="6934200"/>
          </a:xfrm>
          <a:prstGeom prst="rect">
            <a:avLst/>
          </a:prstGeom>
          <a:gradFill flip="none" rotWithShape="1">
            <a:gsLst>
              <a:gs pos="47000">
                <a:srgbClr val="6D1F1F"/>
              </a:gs>
              <a:gs pos="0">
                <a:srgbClr val="AF4343"/>
              </a:gs>
              <a:gs pos="72000">
                <a:srgbClr val="320000"/>
              </a:gs>
              <a:gs pos="100000">
                <a:srgbClr val="320000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0" y="270153"/>
            <a:ext cx="4421195" cy="6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6512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" y="6520595"/>
            <a:ext cx="1069848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231F9ACF-CD1B-4313-B776-A1A81613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220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" y="6520595"/>
            <a:ext cx="1069848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231F9ACF-CD1B-4313-B776-A1A81613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995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" y="6520595"/>
            <a:ext cx="1069848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231F9ACF-CD1B-4313-B776-A1A81613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67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01600" y="6520595"/>
            <a:ext cx="106984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AA51EFD-A89C-42CD-BD03-F1C31F480DA3}" type="slidenum">
              <a:rPr lang="en-US" sz="1800" smtClean="0"/>
              <a:pPr/>
              <a:t>‹#›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036025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" y="6520595"/>
            <a:ext cx="1069848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231F9ACF-CD1B-4313-B776-A1A81613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627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01600" y="6520595"/>
            <a:ext cx="1069848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231F9ACF-CD1B-4313-B776-A1A81613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10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" y="6520595"/>
            <a:ext cx="1069848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231F9ACF-CD1B-4313-B776-A1A81613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421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" y="6520595"/>
            <a:ext cx="1069848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231F9ACF-CD1B-4313-B776-A1A81613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872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" y="6520595"/>
            <a:ext cx="1069848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231F9ACF-CD1B-4313-B776-A1A81613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72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" y="6520595"/>
            <a:ext cx="1069848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231F9ACF-CD1B-4313-B776-A1A81613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580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8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492875"/>
            <a:ext cx="12192000" cy="457200"/>
          </a:xfrm>
          <a:prstGeom prst="rect">
            <a:avLst/>
          </a:prstGeom>
          <a:solidFill>
            <a:srgbClr val="5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56801" y="6548316"/>
            <a:ext cx="2135759" cy="309685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" y="6520595"/>
            <a:ext cx="1069848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231F9ACF-CD1B-4313-B776-A1A81613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8786597"/>
              </p:ext>
            </p:extLst>
          </p:nvPr>
        </p:nvGraphicFramePr>
        <p:xfrm>
          <a:off x="110836" y="0"/>
          <a:ext cx="11928764" cy="6442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391294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473058"/>
              </p:ext>
            </p:extLst>
          </p:nvPr>
        </p:nvGraphicFramePr>
        <p:xfrm>
          <a:off x="110837" y="0"/>
          <a:ext cx="11914908" cy="6470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56074" y="5486400"/>
            <a:ext cx="2840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Total Outflows $22,380,769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398675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Stemplate">
  <a:themeElements>
    <a:clrScheme name="A&amp;M Pallette">
      <a:dk1>
        <a:sysClr val="windowText" lastClr="000000"/>
      </a:dk1>
      <a:lt1>
        <a:srgbClr val="FFF2D4"/>
      </a:lt1>
      <a:dk2>
        <a:srgbClr val="003D4D"/>
      </a:dk2>
      <a:lt2>
        <a:srgbClr val="E7DED0"/>
      </a:lt2>
      <a:accent1>
        <a:srgbClr val="836E2C"/>
      </a:accent1>
      <a:accent2>
        <a:srgbClr val="6C491D"/>
      </a:accent2>
      <a:accent3>
        <a:srgbClr val="4F552A"/>
      </a:accent3>
      <a:accent4>
        <a:srgbClr val="B7A66D"/>
      </a:accent4>
      <a:accent5>
        <a:srgbClr val="293E6B"/>
      </a:accent5>
      <a:accent6>
        <a:srgbClr val="BABCBE"/>
      </a:accent6>
      <a:hlink>
        <a:srgbClr val="500000"/>
      </a:hlink>
      <a:folHlink>
        <a:srgbClr val="595959"/>
      </a:folHlink>
    </a:clrScheme>
    <a:fontScheme name="Custom 1">
      <a:majorFont>
        <a:latin typeface="Gill Sans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E846DBD0-3718-4F60-B10C-1845BE15B178}" vid="{7175CC4B-FE8D-487A-BF70-F88AFE3840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2015</Template>
  <TotalTime>29</TotalTime>
  <Words>23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TStemplate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Kimball, Kenny M</dc:creator>
  <cp:lastModifiedBy>LeGare, Anne P</cp:lastModifiedBy>
  <cp:revision>5</cp:revision>
  <dcterms:created xsi:type="dcterms:W3CDTF">2016-12-05T17:37:05Z</dcterms:created>
  <dcterms:modified xsi:type="dcterms:W3CDTF">2016-12-05T23:04:28Z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-828521644</vt:i4>
  </property>
  <property fmtid="{D5CDD505-2E9C-101B-9397-08002B2CF9AE}" pid="3" name="_NewReviewCycle">
    <vt:lpwstr/>
  </property>
  <property fmtid="{D5CDD505-2E9C-101B-9397-08002B2CF9AE}" pid="4" name="_EmailSubject">
    <vt:lpwstr>TSAC Presentations</vt:lpwstr>
  </property>
  <property fmtid="{D5CDD505-2E9C-101B-9397-08002B2CF9AE}" pid="5" name="_AuthorEmail">
    <vt:lpwstr>alegare@tamu.edu</vt:lpwstr>
  </property>
  <property fmtid="{D5CDD505-2E9C-101B-9397-08002B2CF9AE}" pid="6" name="_AuthorEmailDisplayName">
    <vt:lpwstr>LeGare, Anne P</vt:lpwstr>
  </property>
</Properties>
</file>