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0" r:id="rId3"/>
    <p:sldId id="263" r:id="rId4"/>
    <p:sldId id="262" r:id="rId5"/>
    <p:sldId id="266" r:id="rId6"/>
    <p:sldId id="261" r:id="rId7"/>
    <p:sldId id="264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20000"/>
    <a:srgbClr val="EE7E7E"/>
    <a:srgbClr val="F5B5B5"/>
    <a:srgbClr val="680000"/>
    <a:srgbClr val="500000"/>
    <a:srgbClr val="FFF2D4"/>
    <a:srgbClr val="F8F8F8"/>
    <a:srgbClr val="363636"/>
    <a:srgbClr val="BABCBE"/>
    <a:srgbClr val="E7DE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75132" autoAdjust="0"/>
  </p:normalViewPr>
  <p:slideViewPr>
    <p:cSldViewPr>
      <p:cViewPr varScale="1">
        <p:scale>
          <a:sx n="80" d="100"/>
          <a:sy n="80" d="100"/>
        </p:scale>
        <p:origin x="115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28796D-2EFB-467A-9E0D-785F48DC4690}" type="datetimeFigureOut">
              <a:rPr lang="en-US" smtClean="0"/>
              <a:pPr/>
              <a:t>12/7/2016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593D10-395E-42A9-874E-97252B4AEC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01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593D10-395E-42A9-874E-97252B4AEC01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8602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593D10-395E-42A9-874E-97252B4AEC0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4634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 flip="none" rotWithShape="1"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t="100000" r="100000"/>
          </a:path>
          <a:tileRect l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 userDrawn="1"/>
        </p:nvSpPr>
        <p:spPr bwMode="grayWhite">
          <a:xfrm>
            <a:off x="0" y="0"/>
            <a:ext cx="9144000" cy="6934200"/>
          </a:xfrm>
          <a:prstGeom prst="rect">
            <a:avLst/>
          </a:prstGeom>
          <a:gradFill flip="none" rotWithShape="1">
            <a:gsLst>
              <a:gs pos="47000">
                <a:srgbClr val="6D1F1F"/>
              </a:gs>
              <a:gs pos="0">
                <a:srgbClr val="AF4343"/>
              </a:gs>
              <a:gs pos="72000">
                <a:srgbClr val="320000"/>
              </a:gs>
              <a:gs pos="100000">
                <a:srgbClr val="320000"/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accent6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28" name="Picture 2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8800" y="270152"/>
            <a:ext cx="3315896" cy="64107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" y="6520594"/>
            <a:ext cx="802386" cy="365125"/>
          </a:xfrm>
          <a:prstGeom prst="rect">
            <a:avLst/>
          </a:prstGeom>
        </p:spPr>
        <p:txBody>
          <a:bodyPr/>
          <a:lstStyle>
            <a:lvl1pPr algn="l">
              <a:defRPr b="1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fld id="{BAA51EFD-A89C-42CD-BD03-F1C31F480DA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" y="6520594"/>
            <a:ext cx="802386" cy="365125"/>
          </a:xfrm>
          <a:prstGeom prst="rect">
            <a:avLst/>
          </a:prstGeom>
        </p:spPr>
        <p:txBody>
          <a:bodyPr/>
          <a:lstStyle>
            <a:lvl1pPr algn="l">
              <a:defRPr b="1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fld id="{BAA51EFD-A89C-42CD-BD03-F1C31F480DA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" y="6520594"/>
            <a:ext cx="802386" cy="365125"/>
          </a:xfrm>
          <a:prstGeom prst="rect">
            <a:avLst/>
          </a:prstGeom>
        </p:spPr>
        <p:txBody>
          <a:bodyPr/>
          <a:lstStyle>
            <a:lvl1pPr algn="l">
              <a:defRPr b="1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fld id="{BAA51EFD-A89C-42CD-BD03-F1C31F480DA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 txBox="1">
            <a:spLocks/>
          </p:cNvSpPr>
          <p:nvPr userDrawn="1"/>
        </p:nvSpPr>
        <p:spPr>
          <a:xfrm>
            <a:off x="76200" y="6520594"/>
            <a:ext cx="802386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accent6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AA51EFD-A89C-42CD-BD03-F1C31F480DA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" y="6520594"/>
            <a:ext cx="802386" cy="365125"/>
          </a:xfrm>
          <a:prstGeom prst="rect">
            <a:avLst/>
          </a:prstGeom>
        </p:spPr>
        <p:txBody>
          <a:bodyPr/>
          <a:lstStyle>
            <a:lvl1pPr algn="l">
              <a:defRPr b="1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fld id="{BAA51EFD-A89C-42CD-BD03-F1C31F480DA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76200" y="6520594"/>
            <a:ext cx="802386" cy="365125"/>
          </a:xfrm>
          <a:prstGeom prst="rect">
            <a:avLst/>
          </a:prstGeom>
        </p:spPr>
        <p:txBody>
          <a:bodyPr/>
          <a:lstStyle>
            <a:lvl1pPr algn="l">
              <a:defRPr b="1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fld id="{BAA51EFD-A89C-42CD-BD03-F1C31F480DA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" y="6520594"/>
            <a:ext cx="802386" cy="365125"/>
          </a:xfrm>
          <a:prstGeom prst="rect">
            <a:avLst/>
          </a:prstGeom>
        </p:spPr>
        <p:txBody>
          <a:bodyPr/>
          <a:lstStyle>
            <a:lvl1pPr algn="l">
              <a:defRPr b="1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fld id="{BAA51EFD-A89C-42CD-BD03-F1C31F480DA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" y="6520594"/>
            <a:ext cx="802386" cy="365125"/>
          </a:xfrm>
          <a:prstGeom prst="rect">
            <a:avLst/>
          </a:prstGeom>
        </p:spPr>
        <p:txBody>
          <a:bodyPr/>
          <a:lstStyle>
            <a:lvl1pPr algn="l">
              <a:defRPr b="1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fld id="{BAA51EFD-A89C-42CD-BD03-F1C31F480DA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" y="6520594"/>
            <a:ext cx="802386" cy="365125"/>
          </a:xfrm>
          <a:prstGeom prst="rect">
            <a:avLst/>
          </a:prstGeom>
        </p:spPr>
        <p:txBody>
          <a:bodyPr/>
          <a:lstStyle>
            <a:lvl1pPr algn="l">
              <a:defRPr b="1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fld id="{BAA51EFD-A89C-42CD-BD03-F1C31F480DA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" y="6520594"/>
            <a:ext cx="802386" cy="365125"/>
          </a:xfrm>
          <a:prstGeom prst="rect">
            <a:avLst/>
          </a:prstGeom>
        </p:spPr>
        <p:txBody>
          <a:bodyPr/>
          <a:lstStyle>
            <a:lvl1pPr algn="l">
              <a:defRPr b="1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fld id="{BAA51EFD-A89C-42CD-BD03-F1C31F480DA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8842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82296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0" y="6492875"/>
            <a:ext cx="9144000" cy="457200"/>
          </a:xfrm>
          <a:prstGeom prst="rect">
            <a:avLst/>
          </a:prstGeom>
          <a:solidFill>
            <a:srgbClr val="50000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7600" y="6548315"/>
            <a:ext cx="1601819" cy="309685"/>
          </a:xfrm>
          <a:prstGeom prst="rect">
            <a:avLst/>
          </a:prstGeom>
        </p:spPr>
      </p:pic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" y="6520594"/>
            <a:ext cx="802386" cy="365125"/>
          </a:xfrm>
          <a:prstGeom prst="rect">
            <a:avLst/>
          </a:prstGeom>
        </p:spPr>
        <p:txBody>
          <a:bodyPr/>
          <a:lstStyle>
            <a:lvl1pPr algn="l">
              <a:defRPr b="1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fld id="{BAA51EFD-A89C-42CD-BD03-F1C31F480DA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2130425"/>
            <a:ext cx="8534400" cy="1527175"/>
          </a:xfrm>
        </p:spPr>
        <p:txBody>
          <a:bodyPr>
            <a:noAutofit/>
          </a:bodyPr>
          <a:lstStyle/>
          <a:p>
            <a:r>
              <a:rPr lang="en-US" sz="4000" dirty="0" smtClean="0"/>
              <a:t>Proposed Waiting </a:t>
            </a:r>
            <a:r>
              <a:rPr lang="en-US" sz="4000" smtClean="0"/>
              <a:t>List </a:t>
            </a:r>
            <a:br>
              <a:rPr lang="en-US" sz="4000" smtClean="0"/>
            </a:br>
            <a:r>
              <a:rPr lang="en-US" sz="4000" smtClean="0"/>
              <a:t>Process </a:t>
            </a:r>
            <a:r>
              <a:rPr lang="en-US" sz="4000" dirty="0" smtClean="0"/>
              <a:t>Changes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886200"/>
            <a:ext cx="9144000" cy="1752600"/>
          </a:xfrm>
        </p:spPr>
        <p:txBody>
          <a:bodyPr>
            <a:normAutofit/>
          </a:bodyPr>
          <a:lstStyle/>
          <a:p>
            <a:endParaRPr lang="en-US" sz="2400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r>
              <a:rPr lang="en-US" sz="24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Transportation Services Advisory Committee</a:t>
            </a:r>
          </a:p>
          <a:p>
            <a:r>
              <a:rPr lang="en-US" sz="2400" b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December 7, 2016</a:t>
            </a:r>
            <a:endParaRPr lang="en-US" sz="2400" b="1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884238"/>
          </a:xfrm>
        </p:spPr>
        <p:txBody>
          <a:bodyPr>
            <a:noAutofit/>
          </a:bodyPr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262" y="1447800"/>
            <a:ext cx="8477137" cy="37338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To be transparent and present what is already occurring.</a:t>
            </a:r>
          </a:p>
          <a:p>
            <a:endParaRPr lang="en-US" sz="800" dirty="0" smtClean="0"/>
          </a:p>
          <a:p>
            <a:r>
              <a:rPr lang="en-US" sz="2800" dirty="0" smtClean="0"/>
              <a:t>Present more </a:t>
            </a:r>
            <a:r>
              <a:rPr lang="en-US" sz="2800" dirty="0"/>
              <a:t>realistic expectations </a:t>
            </a:r>
            <a:r>
              <a:rPr lang="en-US" sz="2800" dirty="0" smtClean="0"/>
              <a:t>to </a:t>
            </a:r>
            <a:r>
              <a:rPr lang="en-US" sz="2800" dirty="0"/>
              <a:t>h</a:t>
            </a:r>
            <a:r>
              <a:rPr lang="en-US" sz="2800" dirty="0" smtClean="0"/>
              <a:t>elp customers.</a:t>
            </a:r>
          </a:p>
          <a:p>
            <a:endParaRPr lang="en-US" sz="800" dirty="0"/>
          </a:p>
          <a:p>
            <a:pPr lvl="0"/>
            <a:r>
              <a:rPr lang="en-US" sz="2800" dirty="0"/>
              <a:t>E</a:t>
            </a:r>
            <a:r>
              <a:rPr lang="en-US" sz="2800" dirty="0" smtClean="0"/>
              <a:t>nsure more parking lots are available to new employees year round.</a:t>
            </a:r>
          </a:p>
          <a:p>
            <a:pPr lvl="0"/>
            <a:endParaRPr lang="en-US" sz="2800" dirty="0" smtClean="0"/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37070" y="6492875"/>
            <a:ext cx="802386" cy="365125"/>
          </a:xfrm>
        </p:spPr>
        <p:txBody>
          <a:bodyPr/>
          <a:lstStyle/>
          <a:p>
            <a:fld id="{BAA51EFD-A89C-42CD-BD03-F1C31F480DA3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Customers register for parking/waiting lists during the annual registration period: mid April – mid July.</a:t>
            </a:r>
          </a:p>
          <a:p>
            <a:pPr lvl="1"/>
            <a:r>
              <a:rPr lang="en-US" sz="2400" i="1" dirty="0" smtClean="0"/>
              <a:t>Employees - Months of Service order</a:t>
            </a:r>
          </a:p>
          <a:p>
            <a:pPr lvl="1"/>
            <a:r>
              <a:rPr lang="en-US" sz="2400" i="1" dirty="0" smtClean="0"/>
              <a:t>Students - grade classification</a:t>
            </a:r>
          </a:p>
          <a:p>
            <a:pPr lvl="1"/>
            <a:endParaRPr lang="en-US" sz="800" i="1" dirty="0" smtClean="0"/>
          </a:p>
          <a:p>
            <a:r>
              <a:rPr lang="en-US" sz="2400" dirty="0" smtClean="0"/>
              <a:t>Parking is assigned in late July. Unfulfilled requests are added as waiting lists.</a:t>
            </a:r>
          </a:p>
          <a:p>
            <a:endParaRPr lang="en-US" sz="800" dirty="0" smtClean="0"/>
          </a:p>
          <a:p>
            <a:r>
              <a:rPr lang="en-US" sz="2400" dirty="0" smtClean="0"/>
              <a:t>Beginning August 1, waiting lists open again and new requests from customers go to the bottom of list according to the date they signed up.</a:t>
            </a:r>
          </a:p>
          <a:p>
            <a:endParaRPr lang="en-US" sz="800" dirty="0" smtClean="0"/>
          </a:p>
          <a:p>
            <a:r>
              <a:rPr lang="en-US" sz="2400" dirty="0" smtClean="0"/>
              <a:t>Some DPRs report number of new employees expected.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AA51EFD-A89C-42CD-BD03-F1C31F480DA3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0518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8839200" cy="884238"/>
          </a:xfrm>
        </p:spPr>
        <p:txBody>
          <a:bodyPr>
            <a:noAutofit/>
          </a:bodyPr>
          <a:lstStyle/>
          <a:p>
            <a:r>
              <a:rPr lang="en-US" dirty="0" smtClean="0"/>
              <a:t>Concerns with Current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4958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Sets unrealistic expectations by allowing customers to sign up for many waiting list they have no chance of receiving.</a:t>
            </a:r>
          </a:p>
          <a:p>
            <a:endParaRPr lang="en-US" sz="800" dirty="0" smtClean="0"/>
          </a:p>
          <a:p>
            <a:r>
              <a:rPr lang="en-US" sz="2400" dirty="0" smtClean="0"/>
              <a:t>Receive only partial reporting of the number of new employees expected at the beginning of the fall semester.</a:t>
            </a:r>
          </a:p>
          <a:p>
            <a:endParaRPr lang="en-US" sz="2400" dirty="0" smtClean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AA51EFD-A89C-42CD-BD03-F1C31F480DA3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6525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Lot 50 (ETED)</a:t>
            </a:r>
          </a:p>
          <a:p>
            <a:pPr lvl="1"/>
            <a:r>
              <a:rPr lang="en-US" dirty="0" smtClean="0"/>
              <a:t>2014</a:t>
            </a:r>
          </a:p>
          <a:p>
            <a:pPr lvl="2"/>
            <a:r>
              <a:rPr lang="en-US" dirty="0" smtClean="0"/>
              <a:t>3712 on waiting list after initial assignments</a:t>
            </a:r>
          </a:p>
          <a:p>
            <a:pPr lvl="2"/>
            <a:r>
              <a:rPr lang="en-US" dirty="0" smtClean="0"/>
              <a:t>2244 of them still on waiting list at end of year</a:t>
            </a:r>
          </a:p>
          <a:p>
            <a:pPr lvl="1"/>
            <a:r>
              <a:rPr lang="en-US" dirty="0" smtClean="0"/>
              <a:t>2015</a:t>
            </a:r>
          </a:p>
          <a:p>
            <a:pPr lvl="2"/>
            <a:r>
              <a:rPr lang="en-US" dirty="0" smtClean="0"/>
              <a:t>3911 </a:t>
            </a:r>
            <a:r>
              <a:rPr lang="en-US" dirty="0"/>
              <a:t>on waiting list after initial assignments</a:t>
            </a:r>
          </a:p>
          <a:p>
            <a:pPr lvl="2"/>
            <a:r>
              <a:rPr lang="en-US" dirty="0" smtClean="0"/>
              <a:t>2632 </a:t>
            </a:r>
            <a:r>
              <a:rPr lang="en-US" dirty="0"/>
              <a:t>of them still on waiting list at end of year</a:t>
            </a:r>
          </a:p>
          <a:p>
            <a:pPr marL="114300" indent="0">
              <a:buNone/>
            </a:pPr>
            <a:r>
              <a:rPr lang="en-US" dirty="0" smtClean="0"/>
              <a:t>Lot 23 (Chemistry)</a:t>
            </a:r>
          </a:p>
          <a:p>
            <a:pPr lvl="1"/>
            <a:r>
              <a:rPr lang="en-US" dirty="0" smtClean="0"/>
              <a:t> </a:t>
            </a:r>
            <a:r>
              <a:rPr lang="en-US" dirty="0"/>
              <a:t>2014</a:t>
            </a:r>
          </a:p>
          <a:p>
            <a:pPr lvl="2"/>
            <a:r>
              <a:rPr lang="en-US" dirty="0" smtClean="0"/>
              <a:t>28 </a:t>
            </a:r>
            <a:r>
              <a:rPr lang="en-US" dirty="0"/>
              <a:t>on waiting list after initial assignments</a:t>
            </a:r>
          </a:p>
          <a:p>
            <a:pPr lvl="2"/>
            <a:r>
              <a:rPr lang="en-US" dirty="0" smtClean="0"/>
              <a:t>23 </a:t>
            </a:r>
            <a:r>
              <a:rPr lang="en-US" dirty="0"/>
              <a:t>of them still on waiting list at end of year</a:t>
            </a:r>
          </a:p>
          <a:p>
            <a:pPr lvl="1"/>
            <a:r>
              <a:rPr lang="en-US" dirty="0"/>
              <a:t>2015</a:t>
            </a:r>
          </a:p>
          <a:p>
            <a:pPr lvl="2"/>
            <a:r>
              <a:rPr lang="en-US" dirty="0" smtClean="0"/>
              <a:t>47 </a:t>
            </a:r>
            <a:r>
              <a:rPr lang="en-US" dirty="0"/>
              <a:t>on waiting list after initial assignments</a:t>
            </a:r>
          </a:p>
          <a:p>
            <a:pPr lvl="2"/>
            <a:r>
              <a:rPr lang="en-US" dirty="0" smtClean="0"/>
              <a:t>33 </a:t>
            </a:r>
            <a:r>
              <a:rPr lang="en-US" dirty="0"/>
              <a:t>of them still on waiting list at end of year</a:t>
            </a:r>
          </a:p>
          <a:p>
            <a:pPr marL="11430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AA51EFD-A89C-42CD-BD03-F1C31F480DA3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9354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AA51EFD-A89C-42CD-BD03-F1C31F480DA3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9737" y="-4898"/>
            <a:ext cx="8416605" cy="6479392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2971800" y="2971800"/>
            <a:ext cx="304800" cy="152400"/>
          </a:xfrm>
          <a:prstGeom prst="ellipse">
            <a:avLst/>
          </a:prstGeom>
          <a:noFill/>
          <a:ln>
            <a:solidFill>
              <a:srgbClr val="3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114800" y="3048000"/>
            <a:ext cx="473240" cy="381000"/>
          </a:xfrm>
          <a:prstGeom prst="ellipse">
            <a:avLst/>
          </a:prstGeom>
          <a:noFill/>
          <a:ln>
            <a:solidFill>
              <a:srgbClr val="3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581400" y="3505200"/>
            <a:ext cx="304800" cy="152400"/>
          </a:xfrm>
          <a:prstGeom prst="ellipse">
            <a:avLst/>
          </a:prstGeom>
          <a:noFill/>
          <a:ln>
            <a:solidFill>
              <a:srgbClr val="3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062796" y="3657600"/>
            <a:ext cx="304800" cy="210105"/>
          </a:xfrm>
          <a:prstGeom prst="ellipse">
            <a:avLst/>
          </a:prstGeom>
          <a:noFill/>
          <a:ln>
            <a:solidFill>
              <a:srgbClr val="3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215196" y="3962400"/>
            <a:ext cx="304800" cy="228600"/>
          </a:xfrm>
          <a:prstGeom prst="ellipse">
            <a:avLst/>
          </a:prstGeom>
          <a:noFill/>
          <a:ln>
            <a:solidFill>
              <a:srgbClr val="3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3322098" y="3753035"/>
            <a:ext cx="304800" cy="152400"/>
          </a:xfrm>
          <a:prstGeom prst="ellipse">
            <a:avLst/>
          </a:prstGeom>
          <a:noFill/>
          <a:ln>
            <a:solidFill>
              <a:srgbClr val="3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581400" y="3788062"/>
            <a:ext cx="304800" cy="285565"/>
          </a:xfrm>
          <a:prstGeom prst="ellipse">
            <a:avLst/>
          </a:prstGeom>
          <a:noFill/>
          <a:ln>
            <a:solidFill>
              <a:srgbClr val="3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3628377" y="4687496"/>
            <a:ext cx="304800" cy="152400"/>
          </a:xfrm>
          <a:prstGeom prst="ellipse">
            <a:avLst/>
          </a:prstGeom>
          <a:noFill/>
          <a:ln>
            <a:solidFill>
              <a:srgbClr val="3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962400" y="4572000"/>
            <a:ext cx="304800" cy="228600"/>
          </a:xfrm>
          <a:prstGeom prst="ellipse">
            <a:avLst/>
          </a:prstGeom>
          <a:noFill/>
          <a:ln>
            <a:solidFill>
              <a:srgbClr val="3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4495800" y="4687496"/>
            <a:ext cx="304800" cy="304800"/>
          </a:xfrm>
          <a:prstGeom prst="ellipse">
            <a:avLst/>
          </a:prstGeom>
          <a:noFill/>
          <a:ln>
            <a:solidFill>
              <a:srgbClr val="3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1752600" y="5334000"/>
            <a:ext cx="304800" cy="236738"/>
          </a:xfrm>
          <a:prstGeom prst="ellipse">
            <a:avLst/>
          </a:prstGeom>
          <a:noFill/>
          <a:ln>
            <a:solidFill>
              <a:srgbClr val="3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5105400" y="3505200"/>
            <a:ext cx="457200" cy="685799"/>
          </a:xfrm>
          <a:prstGeom prst="ellipse">
            <a:avLst/>
          </a:prstGeom>
          <a:noFill/>
          <a:ln>
            <a:solidFill>
              <a:srgbClr val="3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6061382" y="3581400"/>
            <a:ext cx="339418" cy="206661"/>
          </a:xfrm>
          <a:prstGeom prst="ellipse">
            <a:avLst/>
          </a:prstGeom>
          <a:noFill/>
          <a:ln>
            <a:solidFill>
              <a:srgbClr val="3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5257800" y="5677498"/>
            <a:ext cx="304800" cy="266102"/>
          </a:xfrm>
          <a:prstGeom prst="ellipse">
            <a:avLst/>
          </a:prstGeom>
          <a:noFill/>
          <a:ln>
            <a:solidFill>
              <a:srgbClr val="3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7384027" y="4073627"/>
            <a:ext cx="441639" cy="226380"/>
          </a:xfrm>
          <a:prstGeom prst="ellipse">
            <a:avLst/>
          </a:prstGeom>
          <a:noFill/>
          <a:ln>
            <a:solidFill>
              <a:srgbClr val="3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5556120" y="5181600"/>
            <a:ext cx="452736" cy="304800"/>
          </a:xfrm>
          <a:prstGeom prst="ellipse">
            <a:avLst/>
          </a:prstGeom>
          <a:noFill/>
          <a:ln>
            <a:solidFill>
              <a:srgbClr val="3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4800600" y="5181600"/>
            <a:ext cx="228600" cy="420295"/>
          </a:xfrm>
          <a:prstGeom prst="ellipse">
            <a:avLst/>
          </a:prstGeom>
          <a:noFill/>
          <a:ln>
            <a:solidFill>
              <a:srgbClr val="3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7395864" y="3657600"/>
            <a:ext cx="452736" cy="304800"/>
          </a:xfrm>
          <a:prstGeom prst="ellipse">
            <a:avLst/>
          </a:prstGeom>
          <a:noFill/>
          <a:ln>
            <a:solidFill>
              <a:srgbClr val="3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6478263" y="5601894"/>
            <a:ext cx="394176" cy="341706"/>
          </a:xfrm>
          <a:prstGeom prst="ellipse">
            <a:avLst/>
          </a:prstGeom>
          <a:noFill/>
          <a:ln>
            <a:solidFill>
              <a:srgbClr val="3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6096000" y="5943600"/>
            <a:ext cx="609599" cy="393294"/>
          </a:xfrm>
          <a:prstGeom prst="ellipse">
            <a:avLst/>
          </a:prstGeom>
          <a:noFill/>
          <a:ln>
            <a:solidFill>
              <a:srgbClr val="3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3733800" y="2889508"/>
            <a:ext cx="228600" cy="15849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3405696" y="3276600"/>
            <a:ext cx="175704" cy="1524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 flipV="1">
            <a:off x="3771900" y="3174193"/>
            <a:ext cx="266700" cy="276744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5181600" y="4191908"/>
            <a:ext cx="228600" cy="22490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5605164" y="3849949"/>
            <a:ext cx="228600" cy="22490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5441820" y="4148486"/>
            <a:ext cx="228600" cy="22490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5981700" y="4128362"/>
            <a:ext cx="228600" cy="239726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6400799" y="3962399"/>
            <a:ext cx="232299" cy="186087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6497713" y="4315167"/>
            <a:ext cx="228600" cy="22490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7004781" y="4368088"/>
            <a:ext cx="228600" cy="22490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6836571" y="3989987"/>
            <a:ext cx="228600" cy="22490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7186104" y="4017317"/>
            <a:ext cx="228600" cy="22490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7004780" y="4767395"/>
            <a:ext cx="228601" cy="22490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6836571" y="4763696"/>
            <a:ext cx="168209" cy="137706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6096000" y="4762096"/>
            <a:ext cx="228600" cy="22490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5867400" y="4684406"/>
            <a:ext cx="228600" cy="42381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5670420" y="4498576"/>
            <a:ext cx="228600" cy="22490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6008856" y="5795210"/>
            <a:ext cx="201444" cy="12324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5257169" y="5903308"/>
            <a:ext cx="184651" cy="23139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952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40" grpId="0" animBg="1"/>
      <p:bldP spid="42" grpId="0" animBg="1"/>
      <p:bldP spid="43" grpId="0" animBg="1"/>
      <p:bldP spid="44" grpId="0" animBg="1"/>
      <p:bldP spid="4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50292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Turn off full waiting lists after registration.</a:t>
            </a:r>
          </a:p>
          <a:p>
            <a:endParaRPr lang="en-US" sz="800" dirty="0" smtClean="0"/>
          </a:p>
          <a:p>
            <a:r>
              <a:rPr lang="en-US" sz="2400" dirty="0" smtClean="0"/>
              <a:t>Strive to have student </a:t>
            </a:r>
            <a:r>
              <a:rPr lang="en-US" sz="2400" dirty="0"/>
              <a:t>lots available </a:t>
            </a:r>
            <a:r>
              <a:rPr lang="en-US" sz="2400" dirty="0" smtClean="0"/>
              <a:t>year-round </a:t>
            </a:r>
            <a:r>
              <a:rPr lang="en-US" sz="2400" dirty="0"/>
              <a:t>to new </a:t>
            </a:r>
            <a:r>
              <a:rPr lang="en-US" sz="2400" dirty="0" smtClean="0"/>
              <a:t>employees. </a:t>
            </a:r>
          </a:p>
          <a:p>
            <a:endParaRPr lang="en-US" sz="800" dirty="0" smtClean="0"/>
          </a:p>
          <a:p>
            <a:r>
              <a:rPr lang="en-US" sz="2400" dirty="0" smtClean="0"/>
              <a:t>NOTE: We already have a process in place to assign permanently disabled customers and executive leadership into lots even with full waiting lists.</a:t>
            </a:r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AA51EFD-A89C-42CD-BD03-F1C31F480DA3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9937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590800"/>
            <a:ext cx="8229600" cy="838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dirty="0" smtClean="0"/>
              <a:t>Questions?</a:t>
            </a:r>
          </a:p>
          <a:p>
            <a:endParaRPr lang="en-US" sz="4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AA51EFD-A89C-42CD-BD03-F1C31F480DA3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04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Stemplate">
  <a:themeElements>
    <a:clrScheme name="A&amp;M Pallette">
      <a:dk1>
        <a:sysClr val="windowText" lastClr="000000"/>
      </a:dk1>
      <a:lt1>
        <a:srgbClr val="FFF2D4"/>
      </a:lt1>
      <a:dk2>
        <a:srgbClr val="003D4D"/>
      </a:dk2>
      <a:lt2>
        <a:srgbClr val="E7DED0"/>
      </a:lt2>
      <a:accent1>
        <a:srgbClr val="836E2C"/>
      </a:accent1>
      <a:accent2>
        <a:srgbClr val="6C491D"/>
      </a:accent2>
      <a:accent3>
        <a:srgbClr val="4F552A"/>
      </a:accent3>
      <a:accent4>
        <a:srgbClr val="B7A66D"/>
      </a:accent4>
      <a:accent5>
        <a:srgbClr val="293E6B"/>
      </a:accent5>
      <a:accent6>
        <a:srgbClr val="BABCBE"/>
      </a:accent6>
      <a:hlink>
        <a:srgbClr val="500000"/>
      </a:hlink>
      <a:folHlink>
        <a:srgbClr val="595959"/>
      </a:folHlink>
    </a:clrScheme>
    <a:fontScheme name="Custom 1">
      <a:majorFont>
        <a:latin typeface="Gill Sans MT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E846DBD0-3718-4F60-B10C-1845BE15B178}" vid="{7175CC4B-FE8D-487A-BF70-F88AFE3840C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TStemplate2</Template>
  <TotalTime>967</TotalTime>
  <Words>310</Words>
  <Application>Microsoft Office PowerPoint</Application>
  <PresentationFormat>On-screen Show (4:3)</PresentationFormat>
  <Paragraphs>55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TStemplate</vt:lpstr>
      <vt:lpstr>Proposed Waiting List  Process Changes</vt:lpstr>
      <vt:lpstr>Goals</vt:lpstr>
      <vt:lpstr>Current Process</vt:lpstr>
      <vt:lpstr>Concerns with Current Process</vt:lpstr>
      <vt:lpstr>Examples</vt:lpstr>
      <vt:lpstr>PowerPoint Presentation</vt:lpstr>
      <vt:lpstr>Proposed Changes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Waiting List Changes</dc:title>
  <dc:creator>Kucera, Therese A.</dc:creator>
  <cp:lastModifiedBy>Hoffmann, Debbie</cp:lastModifiedBy>
  <cp:revision>31</cp:revision>
  <dcterms:created xsi:type="dcterms:W3CDTF">2016-12-01T15:06:02Z</dcterms:created>
  <dcterms:modified xsi:type="dcterms:W3CDTF">2016-12-07T16:13:22Z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1680223050</vt:i4>
  </property>
  <property fmtid="{D5CDD505-2E9C-101B-9397-08002B2CF9AE}" pid="3" name="_NewReviewCycle">
    <vt:lpwstr/>
  </property>
  <property fmtid="{D5CDD505-2E9C-101B-9397-08002B2CF9AE}" pid="4" name="_EmailSubject">
    <vt:lpwstr>New Presentation needs to replace old</vt:lpwstr>
  </property>
  <property fmtid="{D5CDD505-2E9C-101B-9397-08002B2CF9AE}" pid="5" name="_AuthorEmail">
    <vt:lpwstr>alegare@tamu.edu</vt:lpwstr>
  </property>
  <property fmtid="{D5CDD505-2E9C-101B-9397-08002B2CF9AE}" pid="6" name="_AuthorEmailDisplayName">
    <vt:lpwstr>LeGare, Anne P</vt:lpwstr>
  </property>
  <property fmtid="{D5CDD505-2E9C-101B-9397-08002B2CF9AE}" pid="7" name="_PreviousAdHocReviewCycleID">
    <vt:i4>-797331957</vt:i4>
  </property>
</Properties>
</file>