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grayWhite">
          <a:xfrm>
            <a:off x="0" y="0"/>
            <a:ext cx="9144000" cy="6934200"/>
          </a:xfrm>
          <a:prstGeom prst="rect">
            <a:avLst/>
          </a:prstGeom>
          <a:gradFill flip="none" rotWithShape="1">
            <a:gsLst>
              <a:gs pos="47000">
                <a:srgbClr val="6D1F1F"/>
              </a:gs>
              <a:gs pos="0">
                <a:srgbClr val="AF4343"/>
              </a:gs>
              <a:gs pos="72000">
                <a:srgbClr val="320000"/>
              </a:gs>
              <a:gs pos="100000">
                <a:srgbClr val="32000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1" y="270154"/>
            <a:ext cx="3315896" cy="6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66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004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908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22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A51EFD-A89C-42CD-BD03-F1C31F480DA3}" type="slidenum">
              <a:rPr lang="en-US" sz="1350" smtClean="0"/>
              <a:pPr/>
              <a:t>‹#›</a:t>
            </a:fld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142718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44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60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82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54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252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34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492875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1" y="6548317"/>
            <a:ext cx="160181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EEF70773-C267-4D62-A7A8-843BCB554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3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Lot 88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Policy Discussion</a:t>
            </a:r>
          </a:p>
          <a:p>
            <a:r>
              <a:rPr lang="en-US" dirty="0" smtClean="0"/>
              <a:t>General Service Complex </a:t>
            </a:r>
          </a:p>
          <a:p>
            <a:r>
              <a:rPr lang="en-US" dirty="0" smtClean="0"/>
              <a:t>Constituent Leadership</a:t>
            </a:r>
          </a:p>
          <a:p>
            <a:endParaRPr lang="en-US" dirty="0"/>
          </a:p>
          <a:p>
            <a:r>
              <a:rPr lang="en-US" dirty="0" smtClean="0"/>
              <a:t>October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34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88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750 Regular Spaces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16 Disabled Spaces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12 Motorcycle Spaces </a:t>
            </a:r>
          </a:p>
          <a:p>
            <a:endParaRPr lang="en-US" dirty="0"/>
          </a:p>
          <a:p>
            <a:r>
              <a:rPr lang="en-US" dirty="0" smtClean="0"/>
              <a:t>17 30-Minute Spaces</a:t>
            </a:r>
          </a:p>
          <a:p>
            <a:endParaRPr lang="en-US" dirty="0"/>
          </a:p>
          <a:p>
            <a:r>
              <a:rPr lang="en-US" dirty="0" smtClean="0"/>
              <a:t>Pay-By-The-Hour Parking – pay at kiosk or pay-by-cell</a:t>
            </a:r>
          </a:p>
          <a:p>
            <a:endParaRPr lang="en-US" dirty="0"/>
          </a:p>
          <a:p>
            <a:r>
              <a:rPr lang="en-US" dirty="0" smtClean="0"/>
              <a:t>565 Permits Sold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5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88 Customer Categories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/>
              <a:t>Employees with permits for Lot 88</a:t>
            </a:r>
            <a:endParaRPr lang="en-US" dirty="0"/>
          </a:p>
          <a:p>
            <a:pPr lvl="1"/>
            <a:r>
              <a:rPr lang="en-US" sz="2400" i="1" dirty="0"/>
              <a:t>Faculty and staff only (students are not eligible to purchase this permit)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b="1" dirty="0"/>
              <a:t>Employees with Business or Campus permits</a:t>
            </a:r>
            <a:endParaRPr lang="en-US" dirty="0"/>
          </a:p>
          <a:p>
            <a:pPr lvl="1"/>
            <a:r>
              <a:rPr lang="en-US" sz="2400" i="1" dirty="0"/>
              <a:t>Those who come to the GSC for training or meetings</a:t>
            </a:r>
            <a:endParaRPr lang="en-US" sz="2400" dirty="0"/>
          </a:p>
          <a:p>
            <a:pPr lvl="1"/>
            <a:r>
              <a:rPr lang="en-US" sz="2400" i="1" dirty="0"/>
              <a:t>Those newly hired who come for processing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b="1" dirty="0"/>
              <a:t>Customers with A&amp;M permits</a:t>
            </a:r>
            <a:endParaRPr lang="en-US" dirty="0"/>
          </a:p>
          <a:p>
            <a:pPr lvl="1"/>
            <a:r>
              <a:rPr lang="en-US" sz="2400" i="1" dirty="0"/>
              <a:t>Employees without business permits coming for meetings, training or processing, or those who work in nearby buildings, but closest parking lots are full</a:t>
            </a:r>
            <a:endParaRPr lang="en-US" sz="2400" dirty="0"/>
          </a:p>
          <a:p>
            <a:pPr lvl="1"/>
            <a:r>
              <a:rPr lang="en-US" sz="2400" i="1" dirty="0"/>
              <a:t>Students coming to work, train, conduct business or ride the bus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b="1" dirty="0"/>
              <a:t>Customers with no permit who pay to park by the hour or day</a:t>
            </a:r>
            <a:endParaRPr lang="en-US" dirty="0"/>
          </a:p>
          <a:p>
            <a:pPr lvl="1"/>
            <a:r>
              <a:rPr lang="en-US" sz="2400" i="1" dirty="0"/>
              <a:t>Employees without permits coming to training, meetings or processing</a:t>
            </a:r>
            <a:endParaRPr lang="en-US" sz="2400" dirty="0"/>
          </a:p>
          <a:p>
            <a:pPr lvl="1"/>
            <a:r>
              <a:rPr lang="en-US" sz="2400" i="1" dirty="0"/>
              <a:t>Non-affiliated customers coming to training, meetings or for testing/fingerprinting appointments</a:t>
            </a:r>
            <a:endParaRPr lang="en-US" sz="2400" dirty="0"/>
          </a:p>
          <a:p>
            <a:pPr lvl="1"/>
            <a:r>
              <a:rPr lang="en-US" sz="2400" i="1" dirty="0"/>
              <a:t>Parents coming to conduct business on behalf of students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6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Occasionally </a:t>
            </a:r>
            <a:r>
              <a:rPr lang="en-US" dirty="0" smtClean="0"/>
              <a:t>– </a:t>
            </a:r>
            <a:r>
              <a:rPr lang="en-US" dirty="0"/>
              <a:t>lot becomes </a:t>
            </a:r>
            <a:r>
              <a:rPr lang="en-US" dirty="0" smtClean="0"/>
              <a:t>full from large events held at GSC; customers with Lot 88 permits are unable to park</a:t>
            </a:r>
          </a:p>
          <a:p>
            <a:endParaRPr lang="en-US" dirty="0"/>
          </a:p>
          <a:p>
            <a:r>
              <a:rPr lang="en-US" b="1" dirty="0" smtClean="0"/>
              <a:t>Regularly </a:t>
            </a:r>
            <a:r>
              <a:rPr lang="en-US" dirty="0" smtClean="0"/>
              <a:t>– customers park with other A&amp;M permits (allowed by current rules) but directly board the bus rather than enter GSC; GSC occupants and guests park further from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collection teams September 6, 7, 13 and 14 </a:t>
            </a:r>
            <a:r>
              <a:rPr lang="en-US" dirty="0"/>
              <a:t>(Wednesdays and </a:t>
            </a:r>
            <a:r>
              <a:rPr lang="en-US" dirty="0" smtClean="0"/>
              <a:t>Thursdays) from 7-9am</a:t>
            </a:r>
          </a:p>
          <a:p>
            <a:endParaRPr lang="en-US" dirty="0"/>
          </a:p>
          <a:p>
            <a:r>
              <a:rPr lang="en-US" dirty="0" smtClean="0"/>
              <a:t>Average of </a:t>
            </a:r>
            <a:r>
              <a:rPr lang="en-US" b="1" dirty="0" smtClean="0"/>
              <a:t>218</a:t>
            </a:r>
            <a:r>
              <a:rPr lang="en-US" dirty="0" smtClean="0"/>
              <a:t> vehicles with permits other than Lot 88</a:t>
            </a:r>
          </a:p>
          <a:p>
            <a:endParaRPr lang="en-US" dirty="0"/>
          </a:p>
          <a:p>
            <a:r>
              <a:rPr lang="en-US" dirty="0" smtClean="0"/>
              <a:t>Average of </a:t>
            </a:r>
            <a:r>
              <a:rPr lang="en-US" b="1" dirty="0" smtClean="0"/>
              <a:t>86</a:t>
            </a:r>
            <a:r>
              <a:rPr lang="en-US" dirty="0" smtClean="0"/>
              <a:t> vacant spaces</a:t>
            </a:r>
          </a:p>
          <a:p>
            <a:endParaRPr lang="en-US" dirty="0"/>
          </a:p>
          <a:p>
            <a:r>
              <a:rPr lang="en-US" dirty="0" smtClean="0"/>
              <a:t>Average of </a:t>
            </a:r>
            <a:r>
              <a:rPr lang="en-US" b="1" dirty="0" smtClean="0"/>
              <a:t>37</a:t>
            </a:r>
            <a:r>
              <a:rPr lang="en-US" dirty="0" smtClean="0"/>
              <a:t> people went directly from vehicle to bus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5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057" y="0"/>
            <a:ext cx="5383640" cy="694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2015</Template>
  <TotalTime>368</TotalTime>
  <Words>271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TStemplate</vt:lpstr>
      <vt:lpstr>Lot 88</vt:lpstr>
      <vt:lpstr>Lot 88 Facts</vt:lpstr>
      <vt:lpstr>Lot 88 Customer Categories</vt:lpstr>
      <vt:lpstr>Concerns</vt:lpstr>
      <vt:lpstr>Data Collection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 88</dc:title>
  <dc:creator>Hoffmann, Debbie</dc:creator>
  <cp:lastModifiedBy>Hoffmann, Debbie</cp:lastModifiedBy>
  <cp:revision>12</cp:revision>
  <dcterms:created xsi:type="dcterms:W3CDTF">2016-09-23T15:10:03Z</dcterms:created>
  <dcterms:modified xsi:type="dcterms:W3CDTF">2016-09-23T21:18:49Z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-1067954548</vt:i4>
  </property>
  <property fmtid="{D5CDD505-2E9C-101B-9397-08002B2CF9AE}" pid="3" name="_NewReviewCycle">
    <vt:lpwstr/>
  </property>
  <property fmtid="{D5CDD505-2E9C-101B-9397-08002B2CF9AE}" pid="4" name="_EmailSubject">
    <vt:lpwstr>Presentations Please</vt:lpwstr>
  </property>
  <property fmtid="{D5CDD505-2E9C-101B-9397-08002B2CF9AE}" pid="5" name="_AuthorEmail">
    <vt:lpwstr>tkucera@tamu.edu</vt:lpwstr>
  </property>
  <property fmtid="{D5CDD505-2E9C-101B-9397-08002B2CF9AE}" pid="6" name="_AuthorEmailDisplayName">
    <vt:lpwstr>Kucera, Therese P</vt:lpwstr>
  </property>
  <property fmtid="{D5CDD505-2E9C-101B-9397-08002B2CF9AE}" pid="7" name="_PreviousAdHocReviewCycleID">
    <vt:i4>1460323246</vt:i4>
  </property>
</Properties>
</file>