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8" r:id="rId3"/>
    <p:sldId id="264" r:id="rId4"/>
    <p:sldId id="262" r:id="rId5"/>
    <p:sldId id="263" r:id="rId6"/>
    <p:sldId id="265" r:id="rId7"/>
    <p:sldId id="269" r:id="rId8"/>
    <p:sldId id="267"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2D4"/>
    <a:srgbClr val="F8F8F8"/>
    <a:srgbClr val="363636"/>
    <a:srgbClr val="500000"/>
    <a:srgbClr val="BABCBE"/>
    <a:srgbClr val="E7DE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3993" autoAdjust="0"/>
  </p:normalViewPr>
  <p:slideViewPr>
    <p:cSldViewPr>
      <p:cViewPr varScale="1">
        <p:scale>
          <a:sx n="73" d="100"/>
          <a:sy n="73" d="100"/>
        </p:scale>
        <p:origin x="182"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28796D-2EFB-467A-9E0D-785F48DC4690}" type="datetimeFigureOut">
              <a:rPr lang="en-US" smtClean="0"/>
              <a:pPr/>
              <a:t>3/9/2015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593D10-395E-42A9-874E-97252B4AEC01}" type="slidenum">
              <a:rPr lang="en-US" smtClean="0"/>
              <a:pPr/>
              <a:t>‹#›</a:t>
            </a:fld>
            <a:endParaRPr lang="en-US"/>
          </a:p>
        </p:txBody>
      </p:sp>
    </p:spTree>
    <p:extLst>
      <p:ext uri="{BB962C8B-B14F-4D97-AF65-F5344CB8AC3E}">
        <p14:creationId xmlns:p14="http://schemas.microsoft.com/office/powerpoint/2010/main" val="338501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is not a University Policy or University benefit. This</a:t>
            </a:r>
            <a:r>
              <a:rPr lang="en-US" baseline="0" dirty="0" smtClean="0"/>
              <a:t> was suggested to our department years ago, implemented and is subsidized by other permit holders.</a:t>
            </a:r>
            <a:endParaRPr lang="en-US" dirty="0" smtClean="0"/>
          </a:p>
          <a:p>
            <a:endParaRPr lang="en-US" dirty="0"/>
          </a:p>
        </p:txBody>
      </p:sp>
      <p:sp>
        <p:nvSpPr>
          <p:cNvPr id="4" name="Slide Number Placeholder 3"/>
          <p:cNvSpPr>
            <a:spLocks noGrp="1"/>
          </p:cNvSpPr>
          <p:nvPr>
            <p:ph type="sldNum" sz="quarter" idx="10"/>
          </p:nvPr>
        </p:nvSpPr>
        <p:spPr/>
        <p:txBody>
          <a:bodyPr/>
          <a:lstStyle/>
          <a:p>
            <a:fld id="{73593D10-395E-42A9-874E-97252B4AEC01}" type="slidenum">
              <a:rPr lang="en-US" smtClean="0"/>
              <a:pPr/>
              <a:t>2</a:t>
            </a:fld>
            <a:endParaRPr lang="en-US"/>
          </a:p>
        </p:txBody>
      </p:sp>
    </p:spTree>
    <p:extLst>
      <p:ext uri="{BB962C8B-B14F-4D97-AF65-F5344CB8AC3E}">
        <p14:creationId xmlns:p14="http://schemas.microsoft.com/office/powerpoint/2010/main" val="1180180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93D10-395E-42A9-874E-97252B4AEC01}" type="slidenum">
              <a:rPr lang="en-US" smtClean="0"/>
              <a:pPr/>
              <a:t>3</a:t>
            </a:fld>
            <a:endParaRPr lang="en-US"/>
          </a:p>
        </p:txBody>
      </p:sp>
    </p:spTree>
    <p:extLst>
      <p:ext uri="{BB962C8B-B14F-4D97-AF65-F5344CB8AC3E}">
        <p14:creationId xmlns:p14="http://schemas.microsoft.com/office/powerpoint/2010/main" val="3325306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not something we “look for” on a daily basis. We look through reports as time allows</a:t>
            </a:r>
            <a:r>
              <a:rPr lang="en-US" baseline="0" dirty="0" smtClean="0"/>
              <a:t>.</a:t>
            </a:r>
          </a:p>
          <a:p>
            <a:endParaRPr lang="en-US" baseline="0" dirty="0" smtClean="0"/>
          </a:p>
          <a:p>
            <a:r>
              <a:rPr lang="en-US" baseline="0" dirty="0" smtClean="0"/>
              <a:t>These are the ones we find parking in the garages. We have no way to find those misusing in our surface lots.</a:t>
            </a:r>
          </a:p>
          <a:p>
            <a:endParaRPr lang="en-US" baseline="0" dirty="0" smtClean="0"/>
          </a:p>
          <a:p>
            <a:r>
              <a:rPr lang="en-US" baseline="0" dirty="0" smtClean="0"/>
              <a:t>Just earlier this week, we found 6 employees that received their complimentary permit in August and are working again….using their Retiree permits.</a:t>
            </a:r>
            <a:endParaRPr lang="en-US" dirty="0"/>
          </a:p>
        </p:txBody>
      </p:sp>
      <p:sp>
        <p:nvSpPr>
          <p:cNvPr id="4" name="Slide Number Placeholder 3"/>
          <p:cNvSpPr>
            <a:spLocks noGrp="1"/>
          </p:cNvSpPr>
          <p:nvPr>
            <p:ph type="sldNum" sz="quarter" idx="10"/>
          </p:nvPr>
        </p:nvSpPr>
        <p:spPr/>
        <p:txBody>
          <a:bodyPr/>
          <a:lstStyle/>
          <a:p>
            <a:fld id="{73593D10-395E-42A9-874E-97252B4AEC01}" type="slidenum">
              <a:rPr lang="en-US" smtClean="0"/>
              <a:pPr/>
              <a:t>5</a:t>
            </a:fld>
            <a:endParaRPr lang="en-US"/>
          </a:p>
        </p:txBody>
      </p:sp>
    </p:spTree>
    <p:extLst>
      <p:ext uri="{BB962C8B-B14F-4D97-AF65-F5344CB8AC3E}">
        <p14:creationId xmlns:p14="http://schemas.microsoft.com/office/powerpoint/2010/main" val="35127553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0" name="Rectangle 19"/>
          <p:cNvSpPr/>
          <p:nvPr userDrawn="1"/>
        </p:nvSpPr>
        <p:spPr bwMode="grayWhite">
          <a:xfrm>
            <a:off x="0" y="914400"/>
            <a:ext cx="9144000" cy="5943600"/>
          </a:xfrm>
          <a:prstGeom prst="rect">
            <a:avLst/>
          </a:prstGeom>
          <a:solidFill>
            <a:srgbClr val="500000"/>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Rectangle 24"/>
          <p:cNvSpPr/>
          <p:nvPr userDrawn="1"/>
        </p:nvSpPr>
        <p:spPr>
          <a:xfrm>
            <a:off x="0" y="0"/>
            <a:ext cx="9144000" cy="914400"/>
          </a:xfrm>
          <a:prstGeom prst="rect">
            <a:avLst/>
          </a:prstGeom>
          <a:solidFill>
            <a:srgbClr val="FFF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primaryWhiteMaroon.tif"/>
          <p:cNvPicPr>
            <a:picLocks noChangeAspect="1"/>
          </p:cNvPicPr>
          <p:nvPr userDrawn="1"/>
        </p:nvPicPr>
        <p:blipFill>
          <a:blip r:embed="rId2" cstate="print"/>
          <a:stretch>
            <a:fillRect/>
          </a:stretch>
        </p:blipFill>
        <p:spPr>
          <a:xfrm>
            <a:off x="7299960" y="228600"/>
            <a:ext cx="1844040" cy="457200"/>
          </a:xfrm>
          <a:prstGeom prst="rect">
            <a:avLst/>
          </a:prstGeom>
        </p:spPr>
      </p:pic>
      <p:sp>
        <p:nvSpPr>
          <p:cNvPr id="29" name="Rectangle 28"/>
          <p:cNvSpPr/>
          <p:nvPr userDrawn="1"/>
        </p:nvSpPr>
        <p:spPr>
          <a:xfrm>
            <a:off x="0" y="6324600"/>
            <a:ext cx="9144000" cy="533400"/>
          </a:xfrm>
          <a:prstGeom prst="rect">
            <a:avLst/>
          </a:prstGeom>
          <a:solidFill>
            <a:srgbClr val="FFF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363636"/>
                </a:solidFill>
                <a:latin typeface="Gill Sans MT" pitchFamily="34" charset="0"/>
              </a:rPr>
              <a:t>transport.tamu.edu</a:t>
            </a:r>
            <a:endParaRPr lang="en-US" sz="2400" b="1" dirty="0">
              <a:solidFill>
                <a:srgbClr val="363636"/>
              </a:solidFill>
              <a:latin typeface="Gill Sans MT" pitchFamily="34" charset="0"/>
            </a:endParaRP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0" y="-457200"/>
            <a:ext cx="4925161" cy="186522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Slide Number Placeholder 5"/>
          <p:cNvSpPr>
            <a:spLocks noGrp="1"/>
          </p:cNvSpPr>
          <p:nvPr>
            <p:ph type="sldNum" sz="quarter" idx="10"/>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2D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8842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p:nvSpPr>
        <p:spPr>
          <a:xfrm>
            <a:off x="0" y="0"/>
            <a:ext cx="9144000" cy="457200"/>
          </a:xfrm>
          <a:prstGeom prst="rect">
            <a:avLst/>
          </a:prstGeom>
          <a:solidFill>
            <a:srgbClr val="5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primaryWhiteMaroon.jpg"/>
          <p:cNvPicPr>
            <a:picLocks noChangeAspect="1"/>
          </p:cNvPicPr>
          <p:nvPr/>
        </p:nvPicPr>
        <p:blipFill>
          <a:blip r:embed="rId13" cstate="print"/>
          <a:srcRect l="1973" t="8607" r="1973" b="7784"/>
          <a:stretch>
            <a:fillRect/>
          </a:stretch>
        </p:blipFill>
        <p:spPr>
          <a:xfrm>
            <a:off x="7696200" y="76200"/>
            <a:ext cx="1335786" cy="294661"/>
          </a:xfrm>
          <a:prstGeom prst="rect">
            <a:avLst/>
          </a:prstGeom>
        </p:spPr>
      </p:pic>
      <p:sp>
        <p:nvSpPr>
          <p:cNvPr id="13" name="TextBox 12"/>
          <p:cNvSpPr txBox="1"/>
          <p:nvPr/>
        </p:nvSpPr>
        <p:spPr>
          <a:xfrm>
            <a:off x="0" y="6488668"/>
            <a:ext cx="9144000" cy="369332"/>
          </a:xfrm>
          <a:prstGeom prst="rect">
            <a:avLst/>
          </a:prstGeom>
          <a:solidFill>
            <a:srgbClr val="500000"/>
          </a:solidFill>
        </p:spPr>
        <p:txBody>
          <a:bodyPr wrap="square" rtlCol="0" anchor="ctr">
            <a:spAutoFit/>
          </a:bodyPr>
          <a:lstStyle/>
          <a:p>
            <a:pPr algn="ctr"/>
            <a:r>
              <a:rPr lang="en-US" dirty="0" smtClean="0">
                <a:solidFill>
                  <a:schemeClr val="bg1"/>
                </a:solidFill>
                <a:latin typeface="Gill Sans MT" pitchFamily="34" charset="0"/>
              </a:rPr>
              <a:t>transport.tamu.edu</a:t>
            </a:r>
            <a:endParaRPr lang="en-US" dirty="0">
              <a:solidFill>
                <a:schemeClr val="bg1"/>
              </a:solidFill>
              <a:latin typeface="Gill Sans MT" pitchFamily="34" charset="0"/>
            </a:endParaRPr>
          </a:p>
        </p:txBody>
      </p:sp>
      <p:pic>
        <p:nvPicPr>
          <p:cNvPr id="4" name="Picture 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52400" y="76200"/>
            <a:ext cx="1601819" cy="312706"/>
          </a:xfrm>
          <a:prstGeom prst="rect">
            <a:avLst/>
          </a:prstGeom>
        </p:spPr>
      </p:pic>
      <p:sp>
        <p:nvSpPr>
          <p:cNvPr id="8" name="Slide Number Placeholder 5"/>
          <p:cNvSpPr>
            <a:spLocks noGrp="1"/>
          </p:cNvSpPr>
          <p:nvPr>
            <p:ph type="sldNum" sz="quarter" idx="4"/>
          </p:nvPr>
        </p:nvSpPr>
        <p:spPr>
          <a:xfrm>
            <a:off x="8189214" y="6492875"/>
            <a:ext cx="802386" cy="365125"/>
          </a:xfrm>
          <a:prstGeom prst="rect">
            <a:avLst/>
          </a:prstGeom>
        </p:spPr>
        <p:txBody>
          <a:bodyPr/>
          <a:lstStyle>
            <a:lvl1pPr algn="r">
              <a:defRPr b="1">
                <a:solidFill>
                  <a:srgbClr val="FFF2D4"/>
                </a:solidFill>
              </a:defRPr>
            </a:lvl1pPr>
          </a:lstStyle>
          <a:p>
            <a:fld id="{BAA51EFD-A89C-42CD-BD03-F1C31F480DA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Gill Sans M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t>RETIREE PERMITS</a:t>
            </a:r>
            <a:endParaRPr lang="en-US" sz="6000" dirty="0"/>
          </a:p>
        </p:txBody>
      </p:sp>
      <p:sp>
        <p:nvSpPr>
          <p:cNvPr id="3" name="Subtitle 2"/>
          <p:cNvSpPr>
            <a:spLocks noGrp="1"/>
          </p:cNvSpPr>
          <p:nvPr>
            <p:ph type="subTitle" idx="1"/>
          </p:nvPr>
        </p:nvSpPr>
        <p:spPr/>
        <p:txBody>
          <a:bodyPr>
            <a:normAutofit/>
          </a:bodyPr>
          <a:lstStyle/>
          <a:p>
            <a:r>
              <a:rPr lang="en-US" sz="2400" dirty="0" smtClean="0">
                <a:solidFill>
                  <a:schemeClr val="bg2"/>
                </a:solidFill>
              </a:rPr>
              <a:t>Transportation Services Advisory Committee</a:t>
            </a:r>
          </a:p>
          <a:p>
            <a:r>
              <a:rPr lang="en-US" sz="2400" dirty="0" smtClean="0">
                <a:solidFill>
                  <a:schemeClr val="bg2"/>
                </a:solidFill>
              </a:rPr>
              <a:t>March 4, 2015</a:t>
            </a:r>
            <a:endParaRPr lang="en-US" sz="2400" dirty="0">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Retiree Permits</a:t>
            </a:r>
            <a:endParaRPr lang="en-US" dirty="0"/>
          </a:p>
        </p:txBody>
      </p:sp>
      <p:sp>
        <p:nvSpPr>
          <p:cNvPr id="3" name="Content Placeholder 2"/>
          <p:cNvSpPr>
            <a:spLocks noGrp="1"/>
          </p:cNvSpPr>
          <p:nvPr>
            <p:ph idx="1"/>
          </p:nvPr>
        </p:nvSpPr>
        <p:spPr/>
        <p:txBody>
          <a:bodyPr/>
          <a:lstStyle/>
          <a:p>
            <a:pPr marL="0" indent="0" algn="ctr">
              <a:buNone/>
            </a:pPr>
            <a:r>
              <a:rPr lang="en-US" dirty="0"/>
              <a:t>Persons who have officially retired from the Texas A&amp;M University System are eligible for a retiree parking permit if they are not currently on the TAMUS payroll. This privilege is reserved for fully retired persons receiving no compensation from the University and is intended for your personal use only for occasional visits to campus.</a:t>
            </a:r>
          </a:p>
        </p:txBody>
      </p:sp>
      <p:sp>
        <p:nvSpPr>
          <p:cNvPr id="4" name="Slide Number Placeholder 3"/>
          <p:cNvSpPr>
            <a:spLocks noGrp="1"/>
          </p:cNvSpPr>
          <p:nvPr>
            <p:ph type="sldNum" sz="quarter" idx="4"/>
          </p:nvPr>
        </p:nvSpPr>
        <p:spPr/>
        <p:txBody>
          <a:bodyPr/>
          <a:lstStyle/>
          <a:p>
            <a:fld id="{BAA51EFD-A89C-42CD-BD03-F1C31F480DA3}" type="slidenum">
              <a:rPr lang="en-US" smtClean="0"/>
              <a:pPr/>
              <a:t>2</a:t>
            </a:fld>
            <a:endParaRPr lang="en-US" dirty="0"/>
          </a:p>
        </p:txBody>
      </p:sp>
    </p:spTree>
    <p:extLst>
      <p:ext uri="{BB962C8B-B14F-4D97-AF65-F5344CB8AC3E}">
        <p14:creationId xmlns:p14="http://schemas.microsoft.com/office/powerpoint/2010/main" val="555800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Working Retirees</a:t>
            </a:r>
            <a:endParaRPr lang="en-US" dirty="0"/>
          </a:p>
        </p:txBody>
      </p:sp>
      <p:sp>
        <p:nvSpPr>
          <p:cNvPr id="3" name="Content Placeholder 2"/>
          <p:cNvSpPr>
            <a:spLocks noGrp="1"/>
          </p:cNvSpPr>
          <p:nvPr>
            <p:ph idx="1"/>
          </p:nvPr>
        </p:nvSpPr>
        <p:spPr/>
        <p:txBody>
          <a:bodyPr/>
          <a:lstStyle/>
          <a:p>
            <a:endParaRPr lang="en-US" dirty="0"/>
          </a:p>
          <a:p>
            <a:pPr marL="0" indent="0" algn="ctr">
              <a:buNone/>
            </a:pPr>
            <a:r>
              <a:rPr lang="en-US" dirty="0" smtClean="0"/>
              <a:t>In </a:t>
            </a:r>
            <a:r>
              <a:rPr lang="en-US" dirty="0"/>
              <a:t>honor of their service, </a:t>
            </a:r>
            <a:r>
              <a:rPr lang="en-US" dirty="0" smtClean="0"/>
              <a:t>in 2009 Transportation </a:t>
            </a:r>
            <a:r>
              <a:rPr lang="en-US" dirty="0"/>
              <a:t>Services instituted half-price parking options for TAMU System employees who have officially retired and have returned to work on the College Station campus</a:t>
            </a:r>
            <a:r>
              <a:rPr lang="en-US" dirty="0" smtClean="0"/>
              <a:t>.</a:t>
            </a:r>
          </a:p>
          <a:p>
            <a:pPr marL="0" indent="0" algn="ctr">
              <a:buNone/>
            </a:pPr>
            <a:r>
              <a:rPr lang="en-US" dirty="0" smtClean="0"/>
              <a:t>*************************************</a:t>
            </a:r>
            <a:endParaRPr lang="en-US" dirty="0"/>
          </a:p>
          <a:p>
            <a:pPr marL="0" indent="0" algn="ctr">
              <a:buNone/>
            </a:pPr>
            <a:r>
              <a:rPr lang="en-US" dirty="0" smtClean="0"/>
              <a:t>Various </a:t>
            </a:r>
            <a:r>
              <a:rPr lang="en-US" dirty="0" err="1" smtClean="0"/>
              <a:t>ungated</a:t>
            </a:r>
            <a:r>
              <a:rPr lang="en-US" dirty="0" smtClean="0"/>
              <a:t> surface lots and unnumbered spaces in garages.</a:t>
            </a:r>
            <a:endParaRPr lang="en-US" dirty="0"/>
          </a:p>
        </p:txBody>
      </p:sp>
      <p:sp>
        <p:nvSpPr>
          <p:cNvPr id="4" name="Slide Number Placeholder 3"/>
          <p:cNvSpPr>
            <a:spLocks noGrp="1"/>
          </p:cNvSpPr>
          <p:nvPr>
            <p:ph type="sldNum" sz="quarter" idx="4"/>
          </p:nvPr>
        </p:nvSpPr>
        <p:spPr/>
        <p:txBody>
          <a:bodyPr/>
          <a:lstStyle/>
          <a:p>
            <a:fld id="{BAA51EFD-A89C-42CD-BD03-F1C31F480DA3}" type="slidenum">
              <a:rPr lang="en-US" smtClean="0"/>
              <a:pPr/>
              <a:t>3</a:t>
            </a:fld>
            <a:endParaRPr lang="en-US" dirty="0"/>
          </a:p>
        </p:txBody>
      </p:sp>
    </p:spTree>
    <p:extLst>
      <p:ext uri="{BB962C8B-B14F-4D97-AF65-F5344CB8AC3E}">
        <p14:creationId xmlns:p14="http://schemas.microsoft.com/office/powerpoint/2010/main" val="1489717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2057400" y="-1296140"/>
            <a:ext cx="12535469" cy="8154140"/>
          </a:xfrm>
          <a:prstGeom prst="rect">
            <a:avLst/>
          </a:prstGeom>
        </p:spPr>
      </p:pic>
      <p:sp>
        <p:nvSpPr>
          <p:cNvPr id="4" name="Slide Number Placeholder 3"/>
          <p:cNvSpPr>
            <a:spLocks noGrp="1"/>
          </p:cNvSpPr>
          <p:nvPr>
            <p:ph type="sldNum" sz="quarter" idx="4"/>
          </p:nvPr>
        </p:nvSpPr>
        <p:spPr/>
        <p:txBody>
          <a:bodyPr/>
          <a:lstStyle/>
          <a:p>
            <a:fld id="{BAA51EFD-A89C-42CD-BD03-F1C31F480DA3}" type="slidenum">
              <a:rPr lang="en-US" smtClean="0"/>
              <a:pPr/>
              <a:t>4</a:t>
            </a:fld>
            <a:endParaRPr lang="en-US" dirty="0"/>
          </a:p>
        </p:txBody>
      </p:sp>
      <p:sp>
        <p:nvSpPr>
          <p:cNvPr id="6" name="Title 1"/>
          <p:cNvSpPr txBox="1">
            <a:spLocks/>
          </p:cNvSpPr>
          <p:nvPr/>
        </p:nvSpPr>
        <p:spPr>
          <a:xfrm>
            <a:off x="-76200" y="533400"/>
            <a:ext cx="3429000" cy="884238"/>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Gill Sans MT" pitchFamily="34" charset="0"/>
                <a:ea typeface="+mj-ea"/>
                <a:cs typeface="+mj-cs"/>
              </a:defRPr>
            </a:lvl1pPr>
          </a:lstStyle>
          <a:p>
            <a:r>
              <a:rPr lang="en-US" sz="3600" dirty="0" smtClean="0"/>
              <a:t>1174 Retiree </a:t>
            </a:r>
          </a:p>
          <a:p>
            <a:r>
              <a:rPr lang="en-US" sz="3600" dirty="0" smtClean="0"/>
              <a:t>permits issued</a:t>
            </a:r>
            <a:endParaRPr lang="en-US" sz="3600" dirty="0"/>
          </a:p>
        </p:txBody>
      </p:sp>
    </p:spTree>
    <p:extLst>
      <p:ext uri="{BB962C8B-B14F-4D97-AF65-F5344CB8AC3E}">
        <p14:creationId xmlns:p14="http://schemas.microsoft.com/office/powerpoint/2010/main" val="2552191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Misuse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Each year we find approximately 10 students using Retiree permits belonging to relatives and parking in garages to attend class on a daily basis– Recently we discovered 4 instances totaling $1,937 in lost revenue.</a:t>
            </a:r>
          </a:p>
          <a:p>
            <a:r>
              <a:rPr lang="en-US" dirty="0" smtClean="0"/>
              <a:t>We have found retired employees give permits to family members to come to work daily</a:t>
            </a:r>
          </a:p>
          <a:p>
            <a:r>
              <a:rPr lang="en-US" dirty="0" smtClean="0"/>
              <a:t>We have A&amp;M retirees that come back to work and park daily in garages with their complimentary Retiree permit </a:t>
            </a:r>
          </a:p>
          <a:p>
            <a:pPr marL="0" indent="0">
              <a:buNone/>
            </a:pPr>
            <a:endParaRPr lang="en-US" dirty="0"/>
          </a:p>
        </p:txBody>
      </p:sp>
      <p:sp>
        <p:nvSpPr>
          <p:cNvPr id="4" name="Slide Number Placeholder 3"/>
          <p:cNvSpPr>
            <a:spLocks noGrp="1"/>
          </p:cNvSpPr>
          <p:nvPr>
            <p:ph type="sldNum" sz="quarter" idx="4"/>
          </p:nvPr>
        </p:nvSpPr>
        <p:spPr/>
        <p:txBody>
          <a:bodyPr/>
          <a:lstStyle/>
          <a:p>
            <a:fld id="{BAA51EFD-A89C-42CD-BD03-F1C31F480DA3}" type="slidenum">
              <a:rPr lang="en-US" smtClean="0"/>
              <a:pPr/>
              <a:t>5</a:t>
            </a:fld>
            <a:endParaRPr lang="en-US" dirty="0"/>
          </a:p>
        </p:txBody>
      </p:sp>
    </p:spTree>
    <p:extLst>
      <p:ext uri="{BB962C8B-B14F-4D97-AF65-F5344CB8AC3E}">
        <p14:creationId xmlns:p14="http://schemas.microsoft.com/office/powerpoint/2010/main" val="1508646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Universities	</a:t>
            </a:r>
            <a:endParaRPr lang="en-US" dirty="0"/>
          </a:p>
        </p:txBody>
      </p:sp>
      <p:sp>
        <p:nvSpPr>
          <p:cNvPr id="3" name="Content Placeholder 2"/>
          <p:cNvSpPr>
            <a:spLocks noGrp="1"/>
          </p:cNvSpPr>
          <p:nvPr>
            <p:ph idx="1"/>
          </p:nvPr>
        </p:nvSpPr>
        <p:spPr/>
        <p:txBody>
          <a:bodyPr>
            <a:normAutofit/>
          </a:bodyPr>
          <a:lstStyle/>
          <a:p>
            <a:r>
              <a:rPr lang="en-US" sz="2800" dirty="0" smtClean="0"/>
              <a:t>University of Texas – 50% of permit fee held at time of retirement</a:t>
            </a:r>
          </a:p>
          <a:p>
            <a:r>
              <a:rPr lang="en-US" sz="2800" dirty="0" smtClean="0"/>
              <a:t>TCU – no </a:t>
            </a:r>
            <a:r>
              <a:rPr lang="en-US" sz="2800" dirty="0"/>
              <a:t>R</a:t>
            </a:r>
            <a:r>
              <a:rPr lang="en-US" sz="2800" dirty="0" smtClean="0"/>
              <a:t>etiree permit</a:t>
            </a:r>
          </a:p>
          <a:p>
            <a:r>
              <a:rPr lang="en-US" sz="2800" dirty="0" smtClean="0"/>
              <a:t>University of Kansas - $85</a:t>
            </a:r>
          </a:p>
          <a:p>
            <a:r>
              <a:rPr lang="en-US" sz="2800" dirty="0" smtClean="0"/>
              <a:t>Oklahoma State – free</a:t>
            </a:r>
          </a:p>
          <a:p>
            <a:r>
              <a:rPr lang="en-US" sz="2800" dirty="0" smtClean="0"/>
              <a:t>Iowa State – used to offer for free, but now only offer normal permits to retirees due to abuse.</a:t>
            </a:r>
          </a:p>
          <a:p>
            <a:r>
              <a:rPr lang="en-US" sz="2800" dirty="0" smtClean="0"/>
              <a:t>Kansas State - $35 valid in garages “after hours”</a:t>
            </a:r>
          </a:p>
          <a:p>
            <a:endParaRPr lang="en-US" sz="1800" dirty="0"/>
          </a:p>
          <a:p>
            <a:endParaRPr lang="en-US" sz="1800" dirty="0" smtClean="0"/>
          </a:p>
          <a:p>
            <a:endParaRPr lang="en-US" sz="1800" dirty="0" smtClean="0"/>
          </a:p>
          <a:p>
            <a:endParaRPr lang="en-US" sz="1800" dirty="0" smtClean="0"/>
          </a:p>
          <a:p>
            <a:endParaRPr lang="en-US" sz="2400" dirty="0"/>
          </a:p>
        </p:txBody>
      </p:sp>
      <p:sp>
        <p:nvSpPr>
          <p:cNvPr id="4" name="Slide Number Placeholder 3"/>
          <p:cNvSpPr>
            <a:spLocks noGrp="1"/>
          </p:cNvSpPr>
          <p:nvPr>
            <p:ph type="sldNum" sz="quarter" idx="4"/>
          </p:nvPr>
        </p:nvSpPr>
        <p:spPr/>
        <p:txBody>
          <a:bodyPr/>
          <a:lstStyle/>
          <a:p>
            <a:fld id="{BAA51EFD-A89C-42CD-BD03-F1C31F480DA3}" type="slidenum">
              <a:rPr lang="en-US" smtClean="0"/>
              <a:pPr/>
              <a:t>6</a:t>
            </a:fld>
            <a:endParaRPr lang="en-US" dirty="0"/>
          </a:p>
        </p:txBody>
      </p:sp>
    </p:spTree>
    <p:extLst>
      <p:ext uri="{BB962C8B-B14F-4D97-AF65-F5344CB8AC3E}">
        <p14:creationId xmlns:p14="http://schemas.microsoft.com/office/powerpoint/2010/main" val="2755403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Universities</a:t>
            </a:r>
          </a:p>
        </p:txBody>
      </p:sp>
      <p:sp>
        <p:nvSpPr>
          <p:cNvPr id="3" name="Content Placeholder 2"/>
          <p:cNvSpPr>
            <a:spLocks noGrp="1"/>
          </p:cNvSpPr>
          <p:nvPr>
            <p:ph idx="1"/>
          </p:nvPr>
        </p:nvSpPr>
        <p:spPr/>
        <p:txBody>
          <a:bodyPr>
            <a:normAutofit fontScale="92500"/>
          </a:bodyPr>
          <a:lstStyle/>
          <a:p>
            <a:r>
              <a:rPr lang="en-US" dirty="0"/>
              <a:t>Baylor – free</a:t>
            </a:r>
          </a:p>
          <a:p>
            <a:r>
              <a:rPr lang="en-US" dirty="0"/>
              <a:t>Georgia Tech - $50 for any </a:t>
            </a:r>
            <a:r>
              <a:rPr lang="en-US" dirty="0" err="1"/>
              <a:t>ungated</a:t>
            </a:r>
            <a:r>
              <a:rPr lang="en-US" dirty="0"/>
              <a:t>, non-residential parking zone (not refundable)</a:t>
            </a:r>
          </a:p>
          <a:p>
            <a:r>
              <a:rPr lang="en-US" dirty="0"/>
              <a:t>University of Houston – free and valid in “economy” lots</a:t>
            </a:r>
          </a:p>
          <a:p>
            <a:r>
              <a:rPr lang="en-US" dirty="0"/>
              <a:t>University of Alabama – free in surface lots only</a:t>
            </a:r>
          </a:p>
          <a:p>
            <a:r>
              <a:rPr lang="en-US" dirty="0"/>
              <a:t>University of Georgia – half price</a:t>
            </a:r>
          </a:p>
          <a:p>
            <a:r>
              <a:rPr lang="en-US" dirty="0"/>
              <a:t>Ole Miss - $40</a:t>
            </a:r>
          </a:p>
          <a:p>
            <a:r>
              <a:rPr lang="en-US" dirty="0"/>
              <a:t>Mississippi State  - $283 (gated lot)</a:t>
            </a:r>
          </a:p>
          <a:p>
            <a:endParaRPr lang="en-US" dirty="0"/>
          </a:p>
        </p:txBody>
      </p:sp>
      <p:sp>
        <p:nvSpPr>
          <p:cNvPr id="4" name="Slide Number Placeholder 3"/>
          <p:cNvSpPr>
            <a:spLocks noGrp="1"/>
          </p:cNvSpPr>
          <p:nvPr>
            <p:ph type="sldNum" sz="quarter" idx="4"/>
          </p:nvPr>
        </p:nvSpPr>
        <p:spPr/>
        <p:txBody>
          <a:bodyPr/>
          <a:lstStyle/>
          <a:p>
            <a:fld id="{BAA51EFD-A89C-42CD-BD03-F1C31F480DA3}" type="slidenum">
              <a:rPr lang="en-US" smtClean="0"/>
              <a:pPr/>
              <a:t>7</a:t>
            </a:fld>
            <a:endParaRPr lang="en-US" dirty="0"/>
          </a:p>
        </p:txBody>
      </p:sp>
    </p:spTree>
    <p:extLst>
      <p:ext uri="{BB962C8B-B14F-4D97-AF65-F5344CB8AC3E}">
        <p14:creationId xmlns:p14="http://schemas.microsoft.com/office/powerpoint/2010/main" val="3439401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Nebraska</a:t>
            </a:r>
            <a:endParaRPr lang="en-US" dirty="0"/>
          </a:p>
        </p:txBody>
      </p:sp>
      <p:sp>
        <p:nvSpPr>
          <p:cNvPr id="3" name="Content Placeholder 2"/>
          <p:cNvSpPr>
            <a:spLocks noGrp="1"/>
          </p:cNvSpPr>
          <p:nvPr>
            <p:ph idx="1"/>
          </p:nvPr>
        </p:nvSpPr>
        <p:spPr>
          <a:xfrm>
            <a:off x="342900" y="1515833"/>
            <a:ext cx="8458200" cy="5181600"/>
          </a:xfrm>
        </p:spPr>
        <p:txBody>
          <a:bodyPr>
            <a:normAutofit fontScale="40000" lnSpcReduction="20000"/>
          </a:bodyPr>
          <a:lstStyle/>
          <a:p>
            <a:pPr marL="0" indent="0">
              <a:buNone/>
            </a:pPr>
            <a:r>
              <a:rPr lang="en-US" sz="6000" b="1" dirty="0"/>
              <a:t>Retired Faculty/Staff Eligibility</a:t>
            </a:r>
          </a:p>
          <a:p>
            <a:r>
              <a:rPr lang="en-US" sz="6000" dirty="0"/>
              <a:t>Effective July 1, 2006, no free parking permits will be issued to retired non-Emeriti faculty or staff. Retired faculty or staff that received a free parking 2005-06 permit will be </a:t>
            </a:r>
            <a:r>
              <a:rPr lang="en-US" sz="6000" dirty="0">
                <a:solidFill>
                  <a:srgbClr val="00B050"/>
                </a:solidFill>
              </a:rPr>
              <a:t>grandfathered</a:t>
            </a:r>
            <a:r>
              <a:rPr lang="en-US" sz="6000" dirty="0"/>
              <a:t> for 10 years and will continue to receive a regular non-reserved parking permit at no charge for a maximum of 10 years. </a:t>
            </a:r>
            <a:r>
              <a:rPr lang="en-US" sz="6000" dirty="0" smtClean="0"/>
              <a:t>Failure </a:t>
            </a:r>
            <a:r>
              <a:rPr lang="en-US" sz="6000" dirty="0"/>
              <a:t>to renew the permit in any one year will invalidate their eligibility.</a:t>
            </a:r>
          </a:p>
          <a:p>
            <a:r>
              <a:rPr lang="en-US" sz="6000" dirty="0">
                <a:solidFill>
                  <a:srgbClr val="00B050"/>
                </a:solidFill>
              </a:rPr>
              <a:t>The permit is non-transferable. It must be used by the individual it is </a:t>
            </a:r>
            <a:r>
              <a:rPr lang="en-US" sz="6000" dirty="0" smtClean="0">
                <a:solidFill>
                  <a:srgbClr val="00B050"/>
                </a:solidFill>
              </a:rPr>
              <a:t>issued to. </a:t>
            </a:r>
            <a:r>
              <a:rPr lang="en-US" sz="6000" dirty="0">
                <a:solidFill>
                  <a:srgbClr val="00B050"/>
                </a:solidFill>
              </a:rPr>
              <a:t>If the permit is used by a spouse, family member or anyone else the permit will be revoked and the individual will forfeit renewal eligibility.</a:t>
            </a:r>
          </a:p>
          <a:p>
            <a:r>
              <a:rPr lang="en-US" sz="6000" dirty="0"/>
              <a:t>Emeriti faculty can purchase a reserved parking permit at a $20 per month </a:t>
            </a:r>
            <a:r>
              <a:rPr lang="en-US" sz="6000" dirty="0">
                <a:solidFill>
                  <a:srgbClr val="00B050"/>
                </a:solidFill>
              </a:rPr>
              <a:t>discount from the regular reserved permit cost</a:t>
            </a:r>
            <a:r>
              <a:rPr lang="en-US" sz="6000" dirty="0"/>
              <a:t>. Availability of reserved parking will be based on demand of active faculty or staff members.</a:t>
            </a:r>
          </a:p>
          <a:p>
            <a:endParaRPr lang="en-US" dirty="0"/>
          </a:p>
        </p:txBody>
      </p:sp>
      <p:sp>
        <p:nvSpPr>
          <p:cNvPr id="4" name="Slide Number Placeholder 3"/>
          <p:cNvSpPr>
            <a:spLocks noGrp="1"/>
          </p:cNvSpPr>
          <p:nvPr>
            <p:ph type="sldNum" sz="quarter" idx="4"/>
          </p:nvPr>
        </p:nvSpPr>
        <p:spPr/>
        <p:txBody>
          <a:bodyPr/>
          <a:lstStyle/>
          <a:p>
            <a:fld id="{BAA51EFD-A89C-42CD-BD03-F1C31F480DA3}" type="slidenum">
              <a:rPr lang="en-US" smtClean="0"/>
              <a:pPr/>
              <a:t>8</a:t>
            </a:fld>
            <a:endParaRPr lang="en-US" dirty="0"/>
          </a:p>
        </p:txBody>
      </p:sp>
    </p:spTree>
    <p:extLst>
      <p:ext uri="{BB962C8B-B14F-4D97-AF65-F5344CB8AC3E}">
        <p14:creationId xmlns:p14="http://schemas.microsoft.com/office/powerpoint/2010/main" val="1596581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 on Proposed Plan</a:t>
            </a:r>
            <a:endParaRPr lang="en-US" dirty="0"/>
          </a:p>
        </p:txBody>
      </p:sp>
      <p:sp>
        <p:nvSpPr>
          <p:cNvPr id="3" name="Content Placeholder 2"/>
          <p:cNvSpPr>
            <a:spLocks noGrp="1"/>
          </p:cNvSpPr>
          <p:nvPr>
            <p:ph idx="1"/>
          </p:nvPr>
        </p:nvSpPr>
        <p:spPr/>
        <p:txBody>
          <a:bodyPr>
            <a:normAutofit fontScale="92500"/>
          </a:bodyPr>
          <a:lstStyle/>
          <a:p>
            <a:r>
              <a:rPr lang="en-US" dirty="0" smtClean="0"/>
              <a:t>University-adopted philosophy all users pay to park</a:t>
            </a:r>
          </a:p>
          <a:p>
            <a:r>
              <a:rPr lang="en-US" dirty="0" smtClean="0"/>
              <a:t>Grandfather current permit holders in for free for a few years with no garage access and charge new retirees</a:t>
            </a:r>
          </a:p>
          <a:p>
            <a:r>
              <a:rPr lang="en-US" dirty="0" smtClean="0"/>
              <a:t>Nominal fee for Any Valid Permit areas only</a:t>
            </a:r>
          </a:p>
          <a:p>
            <a:r>
              <a:rPr lang="en-US" dirty="0" smtClean="0"/>
              <a:t>Implement half-price, working retiree permit for non-working retirees, maybe not in garages</a:t>
            </a:r>
          </a:p>
          <a:p>
            <a:r>
              <a:rPr lang="en-US" dirty="0" smtClean="0"/>
              <a:t>Many want game day parking</a:t>
            </a:r>
          </a:p>
          <a:p>
            <a:endParaRPr lang="en-US" dirty="0" smtClean="0"/>
          </a:p>
          <a:p>
            <a:endParaRPr lang="en-US" dirty="0"/>
          </a:p>
        </p:txBody>
      </p:sp>
      <p:sp>
        <p:nvSpPr>
          <p:cNvPr id="4" name="Slide Number Placeholder 3"/>
          <p:cNvSpPr>
            <a:spLocks noGrp="1"/>
          </p:cNvSpPr>
          <p:nvPr>
            <p:ph type="sldNum" sz="quarter" idx="4"/>
          </p:nvPr>
        </p:nvSpPr>
        <p:spPr/>
        <p:txBody>
          <a:bodyPr/>
          <a:lstStyle/>
          <a:p>
            <a:fld id="{BAA51EFD-A89C-42CD-BD03-F1C31F480DA3}" type="slidenum">
              <a:rPr lang="en-US" smtClean="0"/>
              <a:pPr/>
              <a:t>9</a:t>
            </a:fld>
            <a:endParaRPr lang="en-US" dirty="0"/>
          </a:p>
        </p:txBody>
      </p:sp>
    </p:spTree>
    <p:extLst>
      <p:ext uri="{BB962C8B-B14F-4D97-AF65-F5344CB8AC3E}">
        <p14:creationId xmlns:p14="http://schemas.microsoft.com/office/powerpoint/2010/main" val="45678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Stemplate">
  <a:themeElements>
    <a:clrScheme name="A&amp;M Pallette">
      <a:dk1>
        <a:sysClr val="windowText" lastClr="000000"/>
      </a:dk1>
      <a:lt1>
        <a:srgbClr val="FFF2D4"/>
      </a:lt1>
      <a:dk2>
        <a:srgbClr val="003D4D"/>
      </a:dk2>
      <a:lt2>
        <a:srgbClr val="E7DED0"/>
      </a:lt2>
      <a:accent1>
        <a:srgbClr val="836E2C"/>
      </a:accent1>
      <a:accent2>
        <a:srgbClr val="6C491D"/>
      </a:accent2>
      <a:accent3>
        <a:srgbClr val="4F552A"/>
      </a:accent3>
      <a:accent4>
        <a:srgbClr val="B7A66D"/>
      </a:accent4>
      <a:accent5>
        <a:srgbClr val="293E6B"/>
      </a:accent5>
      <a:accent6>
        <a:srgbClr val="BABCBE"/>
      </a:accent6>
      <a:hlink>
        <a:srgbClr val="500000"/>
      </a:hlink>
      <a:folHlink>
        <a:srgbClr val="595959"/>
      </a:folHlink>
    </a:clrScheme>
    <a:fontScheme name="Custom 1">
      <a:majorFont>
        <a:latin typeface="Gill Sans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TStemplate</Template>
  <TotalTime>363</TotalTime>
  <Words>645</Words>
  <Application>Microsoft Office PowerPoint</Application>
  <PresentationFormat>On-screen Show (4:3)</PresentationFormat>
  <Paragraphs>62</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Gill Sans MT</vt:lpstr>
      <vt:lpstr>TStemplate</vt:lpstr>
      <vt:lpstr>RETIREE PERMITS</vt:lpstr>
      <vt:lpstr>Retiree Permits</vt:lpstr>
      <vt:lpstr>Working Retirees</vt:lpstr>
      <vt:lpstr>PowerPoint Presentation</vt:lpstr>
      <vt:lpstr>Examples of Misuse</vt:lpstr>
      <vt:lpstr>Other Universities </vt:lpstr>
      <vt:lpstr>Other Universities</vt:lpstr>
      <vt:lpstr>University of Nebraska</vt:lpstr>
      <vt:lpstr>Thoughts on Proposed Plan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RETIREE PERMITS</dc:title>
  <dc:creator>Kucera, Therese A.</dc:creator>
  <cp:lastModifiedBy>Kucera, Therese A.</cp:lastModifiedBy>
  <cp:revision>30</cp:revision>
  <dcterms:created xsi:type="dcterms:W3CDTF">2015-02-17T17:30:40Z</dcterms:created>
  <dcterms:modified xsi:type="dcterms:W3CDTF">2015-03-09T20:59:30Z</dcterms:modified>
</cp:coreProperties>
</file>