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3" r:id="rId2"/>
    <p:sldMasterId id="2147483695" r:id="rId3"/>
  </p:sldMasterIdLst>
  <p:notesMasterIdLst>
    <p:notesMasterId r:id="rId27"/>
  </p:notesMasterIdLst>
  <p:sldIdLst>
    <p:sldId id="257" r:id="rId4"/>
    <p:sldId id="313" r:id="rId5"/>
    <p:sldId id="315" r:id="rId6"/>
    <p:sldId id="319" r:id="rId7"/>
    <p:sldId id="320" r:id="rId8"/>
    <p:sldId id="321" r:id="rId9"/>
    <p:sldId id="322" r:id="rId10"/>
    <p:sldId id="324" r:id="rId11"/>
    <p:sldId id="307" r:id="rId12"/>
    <p:sldId id="316" r:id="rId13"/>
    <p:sldId id="311" r:id="rId14"/>
    <p:sldId id="317" r:id="rId15"/>
    <p:sldId id="310" r:id="rId16"/>
    <p:sldId id="318" r:id="rId17"/>
    <p:sldId id="260" r:id="rId18"/>
    <p:sldId id="325" r:id="rId19"/>
    <p:sldId id="261" r:id="rId20"/>
    <p:sldId id="304" r:id="rId21"/>
    <p:sldId id="305" r:id="rId22"/>
    <p:sldId id="326" r:id="rId23"/>
    <p:sldId id="327" r:id="rId24"/>
    <p:sldId id="328" r:id="rId25"/>
    <p:sldId id="329" r:id="rId26"/>
  </p:sldIdLst>
  <p:sldSz cx="9144000" cy="6858000" type="screen4x3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CC"/>
    <a:srgbClr val="490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0" autoAdjust="0"/>
    <p:restoredTop sz="76526" autoAdjust="0"/>
  </p:normalViewPr>
  <p:slideViewPr>
    <p:cSldViewPr snapToGrid="0" showGuides="1">
      <p:cViewPr varScale="1">
        <p:scale>
          <a:sx n="87" d="100"/>
          <a:sy n="87" d="100"/>
        </p:scale>
        <p:origin x="47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05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CA7CE213-26B0-426B-9A32-C79B50AE50A7}" type="datetimeFigureOut">
              <a:rPr lang="en-US" smtClean="0"/>
              <a:t>9/2/2015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0338" y="1152525"/>
            <a:ext cx="41497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087A99B1-8F26-4B2C-A0A0-E349A4183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3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F8D47-F1FC-1C48-ACC5-7541110898B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882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A99B1-8F26-4B2C-A0A0-E349A4183D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52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A99B1-8F26-4B2C-A0A0-E349A4183D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33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give</a:t>
            </a:r>
            <a:r>
              <a:rPr lang="en-US" baseline="0" dirty="0" smtClean="0"/>
              <a:t> an overview of the app designed by </a:t>
            </a:r>
            <a:r>
              <a:rPr lang="en-US" baseline="0" dirty="0" err="1" smtClean="0"/>
              <a:t>CrowdTorch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Apple Store or Google 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F865-7242-422A-9B8E-421A37C4337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83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F865-7242-422A-9B8E-421A37C4337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1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F865-7242-422A-9B8E-421A37C4337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07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F865-7242-422A-9B8E-421A37C4337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58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A99B1-8F26-4B2C-A0A0-E349A4183D7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39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54127"/>
            <a:ext cx="7772400" cy="14700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099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5D0B5-A583-A142-812B-5383A454C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699-2082-C242-A1E1-2755F49E4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29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5D0B5-A583-A142-812B-5383A454C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699-2082-C242-A1E1-2755F49E4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671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5D0B5-A583-A142-812B-5383A454C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699-2082-C242-A1E1-2755F49E4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8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634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39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07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26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92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273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3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337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r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5D0B5-A583-A142-812B-5383A454C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699-2082-C242-A1E1-2755F49E4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28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17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14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7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85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49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03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39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65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86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50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 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65054" cy="708208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0800000">
            <a:off x="0" y="946360"/>
            <a:ext cx="9165054" cy="2225397"/>
          </a:xfrm>
          <a:prstGeom prst="rect">
            <a:avLst/>
          </a:prstGeom>
          <a:gradFill flip="none" rotWithShape="1">
            <a:gsLst>
              <a:gs pos="51000">
                <a:schemeClr val="accent2">
                  <a:lumMod val="50000"/>
                  <a:alpha val="21000"/>
                </a:schemeClr>
              </a:gs>
              <a:gs pos="0">
                <a:schemeClr val="tx1">
                  <a:alpha val="21000"/>
                </a:schemeClr>
              </a:gs>
              <a:gs pos="100000">
                <a:schemeClr val="tx1"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172903"/>
            <a:ext cx="7772400" cy="8567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8047"/>
            <a:ext cx="7772400" cy="55142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5D0B5-A583-A142-812B-5383A454C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699-2082-C242-A1E1-2755F49E4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63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25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255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04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00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5D0B5-A583-A142-812B-5383A454C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699-2082-C242-A1E1-2755F49E4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069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5D0B5-A583-A142-812B-5383A454C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699-2082-C242-A1E1-2755F49E4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29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5D0B5-A583-A142-812B-5383A454C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699-2082-C242-A1E1-2755F49E4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49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5D0B5-A583-A142-812B-5383A454C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699-2082-C242-A1E1-2755F49E4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09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5D0B5-A583-A142-812B-5383A454C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699-2082-C242-A1E1-2755F49E4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6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5D0B5-A583-A142-812B-5383A454C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7699-2082-C242-A1E1-2755F49E4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28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/>
            <a:fld id="{1F95D0B5-A583-A142-812B-5383A454C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2"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/>
            <a:fld id="{EAB77699-2082-C242-A1E1-2755F49E4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7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bg1">
              <a:lumMod val="65000"/>
            </a:schemeClr>
          </a:solidFill>
          <a:latin typeface="Arial"/>
          <a:ea typeface="+mj-ea"/>
          <a:cs typeface="Arial"/>
        </a:defRPr>
      </a:lvl1pPr>
    </p:titleStyle>
    <p:bodyStyle>
      <a:lvl1pPr marL="0" indent="0" algn="r" defTabSz="342892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/>
          </a:solidFill>
          <a:latin typeface="Arial"/>
          <a:ea typeface="+mn-ea"/>
          <a:cs typeface="Arial"/>
        </a:defRPr>
      </a:lvl1pPr>
      <a:lvl2pPr marL="342892" indent="0" algn="r" defTabSz="342892" rtl="0" eaLnBrk="1" latinLnBrk="0" hangingPunct="1">
        <a:spcBef>
          <a:spcPct val="20000"/>
        </a:spcBef>
        <a:buFont typeface="Arial"/>
        <a:buNone/>
        <a:defRPr sz="2100" kern="1200">
          <a:solidFill>
            <a:schemeClr val="bg1"/>
          </a:solidFill>
          <a:latin typeface="Arial"/>
          <a:ea typeface="+mn-ea"/>
          <a:cs typeface="Arial"/>
        </a:defRPr>
      </a:lvl2pPr>
      <a:lvl3pPr marL="685783" indent="0" algn="r" defTabSz="342892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bg1"/>
          </a:solidFill>
          <a:latin typeface="Arial"/>
          <a:ea typeface="+mn-ea"/>
          <a:cs typeface="Arial"/>
        </a:defRPr>
      </a:lvl3pPr>
      <a:lvl4pPr marL="1028675" indent="0" algn="r" defTabSz="342892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bg1"/>
          </a:solidFill>
          <a:latin typeface="Arial"/>
          <a:ea typeface="+mn-ea"/>
          <a:cs typeface="Arial"/>
        </a:defRPr>
      </a:lvl4pPr>
      <a:lvl5pPr marL="1371566" indent="0" algn="r" defTabSz="342892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bg1"/>
          </a:solidFill>
          <a:latin typeface="Arial"/>
          <a:ea typeface="+mn-ea"/>
          <a:cs typeface="Arial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TAMU vs. Alabama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Sep 14, 2013: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0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TAMU vs. Alabama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4593-EEFD-48E6-9085-A8CA3CEEE4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Sep 14, 2013: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FDA4-87C3-4D08-A850-4639D94007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3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7013"/>
            <a:ext cx="9144000" cy="1470025"/>
          </a:xfrm>
        </p:spPr>
        <p:txBody>
          <a:bodyPr>
            <a:normAutofit/>
          </a:bodyPr>
          <a:lstStyle/>
          <a:p>
            <a:pPr algn="r"/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Kyle Field Transportation Plan</a:t>
            </a:r>
            <a:b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widescree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8" y="3230631"/>
            <a:ext cx="9125431" cy="333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9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Get to the Grid!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Buses will run 3.5 hours pre game, 1.5 hours post </a:t>
            </a:r>
            <a:r>
              <a:rPr lang="en-US" dirty="0" smtClean="0"/>
              <a:t>game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3 buses will run during the </a:t>
            </a:r>
            <a:r>
              <a:rPr lang="en-US" dirty="0" smtClean="0"/>
              <a:t>game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16 </a:t>
            </a:r>
            <a:r>
              <a:rPr lang="en-US" dirty="0"/>
              <a:t>buses total on </a:t>
            </a:r>
            <a:r>
              <a:rPr lang="en-US" dirty="0" smtClean="0"/>
              <a:t>route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Buses </a:t>
            </a:r>
            <a:r>
              <a:rPr lang="en-US" dirty="0" smtClean="0"/>
              <a:t>will </a:t>
            </a:r>
            <a:r>
              <a:rPr lang="en-US" dirty="0"/>
              <a:t>be accessible for </a:t>
            </a:r>
            <a:r>
              <a:rPr lang="en-US" dirty="0" smtClean="0"/>
              <a:t>persons </a:t>
            </a:r>
            <a:r>
              <a:rPr lang="en-US" dirty="0"/>
              <a:t>with </a:t>
            </a:r>
            <a:r>
              <a:rPr lang="en-US" dirty="0" smtClean="0"/>
              <a:t>disabilities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Officer support will be provided for </a:t>
            </a:r>
            <a:r>
              <a:rPr lang="en-US" dirty="0" smtClean="0"/>
              <a:t>traffic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Location can support 1,000 – 1,200 vehicles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80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Downtown Bryan Shuttle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17638"/>
            <a:ext cx="8832000" cy="5123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58" y="5849416"/>
            <a:ext cx="685214" cy="57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9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Downtown Bryan Shuttle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Buses will run 2 hours pre game, 1 hour post </a:t>
            </a:r>
            <a:r>
              <a:rPr lang="en-US" dirty="0" smtClean="0"/>
              <a:t>game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2 buses will run during the </a:t>
            </a:r>
            <a:r>
              <a:rPr lang="en-US" dirty="0" smtClean="0"/>
              <a:t>game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6 buses total on </a:t>
            </a:r>
            <a:r>
              <a:rPr lang="en-US" dirty="0" smtClean="0"/>
              <a:t>route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These buses will be contract buses and </a:t>
            </a:r>
            <a:r>
              <a:rPr lang="en-US" dirty="0" smtClean="0"/>
              <a:t>not accessible </a:t>
            </a:r>
            <a:r>
              <a:rPr lang="en-US" dirty="0"/>
              <a:t>for those with disabilities </a:t>
            </a:r>
            <a:r>
              <a:rPr lang="en-US" dirty="0" smtClean="0"/>
              <a:t>–Lot </a:t>
            </a:r>
            <a:r>
              <a:rPr lang="en-US" dirty="0"/>
              <a:t>50 </a:t>
            </a:r>
            <a:r>
              <a:rPr lang="en-US" dirty="0" smtClean="0"/>
              <a:t>has disabled parking and accessible shuttle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Buses will pick up at Bryan </a:t>
            </a:r>
            <a:r>
              <a:rPr lang="en-US" dirty="0" smtClean="0"/>
              <a:t>Library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22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505"/>
            <a:ext cx="9144000" cy="7036505"/>
          </a:xfrm>
          <a:solidFill>
            <a:schemeClr val="bg1"/>
          </a:solidFill>
        </p:spPr>
      </p:pic>
      <p:sp>
        <p:nvSpPr>
          <p:cNvPr id="3" name="Right Arrow 2"/>
          <p:cNvSpPr/>
          <p:nvPr/>
        </p:nvSpPr>
        <p:spPr>
          <a:xfrm rot="7779962">
            <a:off x="1282535" y="4263242"/>
            <a:ext cx="534390" cy="415636"/>
          </a:xfrm>
          <a:prstGeom prst="righ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779962">
            <a:off x="1838708" y="2212834"/>
            <a:ext cx="534390" cy="415636"/>
          </a:xfrm>
          <a:prstGeom prst="righ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7779962">
            <a:off x="3097485" y="1536166"/>
            <a:ext cx="534390" cy="415636"/>
          </a:xfrm>
          <a:prstGeom prst="righ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7779962">
            <a:off x="3758540" y="1662963"/>
            <a:ext cx="534390" cy="415636"/>
          </a:xfrm>
          <a:prstGeom prst="righ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7779962">
            <a:off x="3758540" y="3987406"/>
            <a:ext cx="534390" cy="415636"/>
          </a:xfrm>
          <a:prstGeom prst="righ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&quot;No&quot; Symbol 3"/>
          <p:cNvSpPr/>
          <p:nvPr/>
        </p:nvSpPr>
        <p:spPr>
          <a:xfrm>
            <a:off x="1836727" y="2574862"/>
            <a:ext cx="368134" cy="36824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&quot;No&quot; Symbol 9"/>
          <p:cNvSpPr/>
          <p:nvPr/>
        </p:nvSpPr>
        <p:spPr>
          <a:xfrm>
            <a:off x="6897597" y="3870696"/>
            <a:ext cx="368134" cy="36824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&quot;No&quot; Symbol 10"/>
          <p:cNvSpPr/>
          <p:nvPr/>
        </p:nvSpPr>
        <p:spPr>
          <a:xfrm>
            <a:off x="6867905" y="4910343"/>
            <a:ext cx="368134" cy="36824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&quot;No&quot; Symbol 11"/>
          <p:cNvSpPr/>
          <p:nvPr/>
        </p:nvSpPr>
        <p:spPr>
          <a:xfrm>
            <a:off x="2697685" y="1898194"/>
            <a:ext cx="368134" cy="36824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&quot;No&quot; Symbol 12"/>
          <p:cNvSpPr/>
          <p:nvPr/>
        </p:nvSpPr>
        <p:spPr>
          <a:xfrm>
            <a:off x="3364680" y="1961593"/>
            <a:ext cx="368134" cy="36824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2786" y="31172"/>
            <a:ext cx="2761014" cy="47799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  <a:latin typeface="Rockwell Condensed" panose="02060603050405020104" pitchFamily="18" charset="0"/>
              </a:rPr>
              <a:t>2015 12</a:t>
            </a:r>
            <a:r>
              <a:rPr lang="en-US" sz="2400" b="1" baseline="30000" dirty="0" smtClean="0">
                <a:solidFill>
                  <a:schemeClr val="bg1"/>
                </a:solidFill>
                <a:latin typeface="Rockwell Condensed" panose="02060603050405020104" pitchFamily="18" charset="0"/>
              </a:rPr>
              <a:t>th</a:t>
            </a:r>
            <a:r>
              <a:rPr lang="en-US" sz="2400" b="1" dirty="0" smtClean="0">
                <a:solidFill>
                  <a:schemeClr val="bg1"/>
                </a:solidFill>
                <a:latin typeface="Rockwell Condensed" panose="02060603050405020104" pitchFamily="18" charset="0"/>
              </a:rPr>
              <a:t> MAN</a:t>
            </a:r>
            <a:endParaRPr lang="en-US" sz="2400" b="1" dirty="0">
              <a:solidFill>
                <a:schemeClr val="bg1"/>
              </a:solidFill>
              <a:latin typeface="Rockwell Condensed" panose="020606030504050201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2686" y="52949"/>
            <a:ext cx="2761014" cy="47799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  <a:latin typeface="Rockwell Condensed" panose="02060603050405020104" pitchFamily="18" charset="0"/>
              </a:rPr>
              <a:t>2015 PUBLIC PAID</a:t>
            </a:r>
            <a:endParaRPr lang="en-US" sz="2400" b="1" dirty="0">
              <a:solidFill>
                <a:schemeClr val="bg1"/>
              </a:solidFill>
              <a:latin typeface="Rockwell Condensed" panose="020606030504050201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9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505"/>
            <a:ext cx="9144000" cy="7036505"/>
          </a:xfr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33" y="4667250"/>
            <a:ext cx="370096" cy="393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333" y="4949451"/>
            <a:ext cx="304762" cy="3238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77" y="3930203"/>
            <a:ext cx="304762" cy="3238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682" y="4346534"/>
            <a:ext cx="342832" cy="3642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762" y="90961"/>
            <a:ext cx="304762" cy="32381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8287971">
            <a:off x="3859078" y="3873830"/>
            <a:ext cx="522514" cy="436556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8287971">
            <a:off x="1031389" y="4186709"/>
            <a:ext cx="522514" cy="436556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8287971">
            <a:off x="7244318" y="4731173"/>
            <a:ext cx="522514" cy="436556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8287971">
            <a:off x="7274403" y="3791341"/>
            <a:ext cx="522514" cy="436556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8287971">
            <a:off x="3079154" y="-35478"/>
            <a:ext cx="522514" cy="436556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792686" y="52947"/>
            <a:ext cx="2761014" cy="47799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  <a:latin typeface="Rockwell Condensed" panose="02060603050405020104" pitchFamily="18" charset="0"/>
              </a:rPr>
              <a:t>2015 PREPAID PAID</a:t>
            </a:r>
            <a:endParaRPr lang="en-US" sz="2400" b="1" dirty="0">
              <a:solidFill>
                <a:schemeClr val="bg1"/>
              </a:solidFill>
              <a:latin typeface="Rockwell Condensed" panose="020606030504050201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7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5"/>
          <p:cNvSpPr txBox="1">
            <a:spLocks/>
          </p:cNvSpPr>
          <p:nvPr/>
        </p:nvSpPr>
        <p:spPr>
          <a:xfrm>
            <a:off x="-282222" y="381923"/>
            <a:ext cx="10177871" cy="47413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154890"/>
                </a:solidFill>
                <a:latin typeface="Cambria"/>
                <a:ea typeface="+mn-ea"/>
                <a:cs typeface="Cambr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54890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154890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154890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154890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1249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to Expect in 2015</a:t>
            </a:r>
            <a:endParaRPr lang="en-US" dirty="0"/>
          </a:p>
        </p:txBody>
      </p:sp>
      <p:pic>
        <p:nvPicPr>
          <p:cNvPr id="7" name="Picture 6" descr="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26" y="2013251"/>
            <a:ext cx="3850958" cy="160972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507427" y="3071425"/>
            <a:ext cx="4838517" cy="453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342892" rtl="0" eaLnBrk="1" latinLnBrk="0" hangingPunct="1">
              <a:spcBef>
                <a:spcPct val="0"/>
              </a:spcBef>
              <a:buNone/>
              <a:defRPr sz="3300" b="1" kern="1200">
                <a:solidFill>
                  <a:schemeClr val="bg1">
                    <a:lumMod val="6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</a:rPr>
              <a:t>Powered by </a:t>
            </a:r>
            <a:r>
              <a:rPr lang="en-US" sz="1200" dirty="0" err="1" smtClean="0">
                <a:solidFill>
                  <a:prstClr val="white">
                    <a:lumMod val="65000"/>
                  </a:prstClr>
                </a:solidFill>
              </a:rPr>
              <a:t>CrowdTorch</a:t>
            </a:r>
            <a:endParaRPr lang="en-US" sz="1200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572" y="1634693"/>
            <a:ext cx="2743200" cy="2019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873" y="4329507"/>
            <a:ext cx="1955800" cy="158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6977" y="4496119"/>
            <a:ext cx="1468845" cy="14688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769" y="410714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0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Destination </a:t>
            </a:r>
            <a:r>
              <a:rPr lang="en-US" dirty="0" err="1" smtClean="0"/>
              <a:t>Aggieland</a:t>
            </a:r>
            <a:r>
              <a:rPr lang="en-US" dirty="0" smtClean="0"/>
              <a:t> 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Updated by Transportation Services</a:t>
            </a:r>
          </a:p>
          <a:p>
            <a:endParaRPr lang="en-US" dirty="0"/>
          </a:p>
          <a:p>
            <a:r>
              <a:rPr lang="en-US" dirty="0" smtClean="0"/>
              <a:t>Year-round info</a:t>
            </a:r>
          </a:p>
          <a:p>
            <a:endParaRPr lang="en-US" dirty="0"/>
          </a:p>
          <a:p>
            <a:r>
              <a:rPr lang="en-US" dirty="0" smtClean="0"/>
              <a:t>IBM – In-stadium app</a:t>
            </a:r>
          </a:p>
          <a:p>
            <a:endParaRPr lang="en-US" dirty="0"/>
          </a:p>
          <a:p>
            <a:r>
              <a:rPr lang="en-US" dirty="0" smtClean="0"/>
              <a:t>Still coordinated with:</a:t>
            </a:r>
          </a:p>
          <a:p>
            <a:r>
              <a:rPr lang="en-US" b="1" dirty="0" smtClean="0"/>
              <a:t>gameday.12thman.com</a:t>
            </a:r>
            <a:endParaRPr lang="en-US" dirty="0"/>
          </a:p>
        </p:txBody>
      </p:sp>
      <p:pic>
        <p:nvPicPr>
          <p:cNvPr id="4" name="Picture 3" descr="iphone5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87406">
            <a:off x="419800" y="2595666"/>
            <a:ext cx="1999104" cy="4123602"/>
          </a:xfrm>
          <a:prstGeom prst="rect">
            <a:avLst/>
          </a:prstGeom>
        </p:spPr>
      </p:pic>
      <p:pic>
        <p:nvPicPr>
          <p:cNvPr id="5" name="Picture 4" descr="iphone5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1145">
            <a:off x="1573055" y="1783002"/>
            <a:ext cx="2483568" cy="473037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74917" y="6389017"/>
            <a:ext cx="4838517" cy="453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r" defTabSz="342892" rtl="0" eaLnBrk="1" latinLnBrk="0" hangingPunct="1">
              <a:spcBef>
                <a:spcPct val="0"/>
              </a:spcBef>
              <a:buNone/>
              <a:defRPr sz="3300" b="1" kern="1200">
                <a:solidFill>
                  <a:schemeClr val="bg1">
                    <a:lumMod val="6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</a:rPr>
              <a:t>Powered by </a:t>
            </a:r>
            <a:r>
              <a:rPr lang="en-US" sz="1200" dirty="0" err="1" smtClean="0">
                <a:solidFill>
                  <a:prstClr val="white">
                    <a:lumMod val="65000"/>
                  </a:prstClr>
                </a:solidFill>
              </a:rPr>
              <a:t>CrowdTorch</a:t>
            </a:r>
            <a:endParaRPr lang="en-US" sz="12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3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———————— App FEATURES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78" y="1271665"/>
            <a:ext cx="6077243" cy="499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———————— App FEATURES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78" y="1271666"/>
            <a:ext cx="6077243" cy="499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8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———————— App FEATURES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24" y="1038309"/>
            <a:ext cx="4811151" cy="564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8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009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Award </a:t>
            </a:r>
            <a:r>
              <a:rPr lang="en-US" dirty="0"/>
              <a:t>of </a:t>
            </a:r>
            <a:r>
              <a:rPr lang="en-US" dirty="0" smtClean="0"/>
              <a:t>Excellence</a:t>
            </a:r>
            <a:br>
              <a:rPr lang="en-US" dirty="0" smtClean="0"/>
            </a:br>
            <a:r>
              <a:rPr lang="en-US" dirty="0" smtClean="0"/>
              <a:t>2015 Parking </a:t>
            </a:r>
            <a:r>
              <a:rPr lang="en-US" dirty="0"/>
              <a:t>Program of the </a:t>
            </a:r>
            <a:r>
              <a:rPr lang="en-US" dirty="0" smtClean="0"/>
              <a:t>Year</a:t>
            </a:r>
            <a:br>
              <a:rPr lang="en-US" dirty="0" smtClean="0"/>
            </a:br>
            <a:r>
              <a:rPr lang="en-US" dirty="0" smtClean="0"/>
              <a:t>Texas </a:t>
            </a:r>
            <a:r>
              <a:rPr lang="en-US" dirty="0"/>
              <a:t>Parking and Transportation </a:t>
            </a:r>
            <a:r>
              <a:rPr lang="en-US" dirty="0" smtClean="0"/>
              <a:t>Association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206" y="1551214"/>
            <a:ext cx="7081587" cy="512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9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nagit_PPT626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525" y="0"/>
            <a:ext cx="9309351" cy="990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52575"/>
            <a:ext cx="845820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General approach should help other big events</a:t>
            </a:r>
          </a:p>
          <a:p>
            <a:pPr marL="457200" lvl="1" indent="0" algn="ctr">
              <a:buNone/>
            </a:pPr>
            <a:r>
              <a:rPr lang="en-US" dirty="0" smtClean="0"/>
              <a:t>Several times each year we are a “metro suburb”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0"/>
            <a:ext cx="8534400" cy="1182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Lessons Learned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5" descr="events-01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14" y="2580367"/>
            <a:ext cx="9145828" cy="417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9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nagit_PPT626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525" y="0"/>
            <a:ext cx="9309351" cy="990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24080"/>
            <a:ext cx="5334000" cy="4929120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/>
              <a:t>Upgraded cameras, controllers, software and cabinets</a:t>
            </a:r>
          </a:p>
          <a:p>
            <a:pPr lvl="1"/>
            <a:r>
              <a:rPr lang="en-US" dirty="0" smtClean="0"/>
              <a:t>College Station investment</a:t>
            </a:r>
            <a:br>
              <a:rPr lang="en-US" dirty="0" smtClean="0"/>
            </a:br>
            <a:r>
              <a:rPr lang="en-US" dirty="0" smtClean="0"/>
              <a:t>$5 million </a:t>
            </a:r>
          </a:p>
          <a:p>
            <a:pPr lvl="1"/>
            <a:r>
              <a:rPr lang="en-US" dirty="0"/>
              <a:t>Chancellor Sharp - $1 million </a:t>
            </a:r>
          </a:p>
          <a:p>
            <a:r>
              <a:rPr lang="en-US" sz="2800" b="1" dirty="0" smtClean="0"/>
              <a:t>Ideas being studied</a:t>
            </a:r>
          </a:p>
          <a:p>
            <a:pPr lvl="1"/>
            <a:r>
              <a:rPr lang="en-US" sz="2400" b="1" dirty="0" smtClean="0"/>
              <a:t>Wellborn </a:t>
            </a:r>
            <a:r>
              <a:rPr lang="en-US" sz="2400" b="1" dirty="0"/>
              <a:t>Road </a:t>
            </a:r>
            <a:r>
              <a:rPr lang="en-US" sz="2400" dirty="0"/>
              <a:t>– </a:t>
            </a:r>
            <a:r>
              <a:rPr lang="en-US" sz="2400" dirty="0" smtClean="0"/>
              <a:t>automate some of contraflow operation</a:t>
            </a:r>
            <a:endParaRPr lang="en-US" sz="2400" b="1" dirty="0" smtClean="0"/>
          </a:p>
          <a:p>
            <a:pPr lvl="1"/>
            <a:r>
              <a:rPr lang="en-US" sz="2400" b="1" dirty="0" smtClean="0"/>
              <a:t>Message signs, cameras, software</a:t>
            </a:r>
          </a:p>
          <a:p>
            <a:pPr lvl="1"/>
            <a:r>
              <a:rPr lang="en-US" sz="2400" b="1" dirty="0" smtClean="0"/>
              <a:t>FM 2818 </a:t>
            </a:r>
            <a:r>
              <a:rPr lang="en-US" sz="2400" dirty="0" smtClean="0"/>
              <a:t>– additional southbound capacity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-39756"/>
            <a:ext cx="8534400" cy="1182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What Else Is Needed?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498181"/>
            <a:ext cx="2743200" cy="2019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4495800"/>
            <a:ext cx="19558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6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nagit_PPT626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525" y="0"/>
            <a:ext cx="9309351" cy="990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7391400" cy="4800600"/>
          </a:xfrm>
        </p:spPr>
        <p:txBody>
          <a:bodyPr>
            <a:normAutofit fontScale="85000" lnSpcReduction="10000"/>
          </a:bodyPr>
          <a:lstStyle/>
          <a:p>
            <a:r>
              <a:rPr lang="en-US" sz="2800" b="1" dirty="0" smtClean="0"/>
              <a:t>Park and ride lot(s)? </a:t>
            </a:r>
          </a:p>
          <a:p>
            <a:pPr lvl="1"/>
            <a:r>
              <a:rPr lang="en-US" dirty="0" smtClean="0"/>
              <a:t>American Momentum Bank</a:t>
            </a:r>
          </a:p>
          <a:p>
            <a:pPr lvl="1"/>
            <a:r>
              <a:rPr lang="en-US" dirty="0" smtClean="0"/>
              <a:t>Downtown Bryan (Library)</a:t>
            </a:r>
          </a:p>
          <a:p>
            <a:pPr lvl="1"/>
            <a:endParaRPr lang="en-US" sz="2400" dirty="0" smtClean="0"/>
          </a:p>
          <a:p>
            <a:r>
              <a:rPr lang="en-US" sz="2800" b="1" dirty="0" smtClean="0"/>
              <a:t>Traffic Management Center and staff</a:t>
            </a:r>
          </a:p>
          <a:p>
            <a:pPr lvl="1"/>
            <a:r>
              <a:rPr lang="en-US" dirty="0" smtClean="0"/>
              <a:t>Not just about football!</a:t>
            </a:r>
          </a:p>
          <a:p>
            <a:pPr lvl="1"/>
            <a:r>
              <a:rPr lang="en-US" dirty="0" smtClean="0"/>
              <a:t>Operations can overcome infrastructure problems</a:t>
            </a:r>
          </a:p>
          <a:p>
            <a:pPr lvl="1"/>
            <a:r>
              <a:rPr lang="en-US" dirty="0" smtClean="0"/>
              <a:t>Find problems before they happen</a:t>
            </a:r>
          </a:p>
          <a:p>
            <a:pPr lvl="1"/>
            <a:r>
              <a:rPr lang="en-US" dirty="0" smtClean="0"/>
              <a:t>Communicate and coordinate with                  partners</a:t>
            </a:r>
          </a:p>
          <a:p>
            <a:pPr lvl="1"/>
            <a:r>
              <a:rPr lang="en-US" dirty="0" smtClean="0"/>
              <a:t>Provide greater awareness of congestion, safety, public works issues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-76200"/>
            <a:ext cx="8534400" cy="1182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What Else Is Needed?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066800"/>
            <a:ext cx="1468845" cy="14688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358140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nagit_PPT626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525" y="0"/>
            <a:ext cx="9309351" cy="990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7035"/>
            <a:ext cx="8610600" cy="160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Communicating with fan base – </a:t>
            </a:r>
          </a:p>
          <a:p>
            <a:pPr marL="0" indent="0" algn="ctr">
              <a:buNone/>
            </a:pPr>
            <a:r>
              <a:rPr lang="en-US" sz="3600" dirty="0" smtClean="0"/>
              <a:t>Not ‘there’ yet</a:t>
            </a:r>
          </a:p>
          <a:p>
            <a:endParaRPr lang="en-US" sz="4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-76200"/>
            <a:ext cx="8534400" cy="1182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What Else Is Needed?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352800"/>
            <a:ext cx="8513532" cy="35052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86000" y="2342345"/>
            <a:ext cx="52578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800000"/>
                </a:solidFill>
              </a:rPr>
              <a:t>Have any ideas?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2667000"/>
            <a:ext cx="33528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800000"/>
                </a:solidFill>
              </a:rPr>
              <a:t>Who should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800000"/>
                </a:solidFill>
              </a:rPr>
              <a:t>we talk to?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343400" y="2990045"/>
            <a:ext cx="52578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800000"/>
                </a:solidFill>
              </a:rPr>
              <a:t>We need your help!</a:t>
            </a:r>
            <a:endParaRPr lang="en-US" sz="3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1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123" y="176665"/>
            <a:ext cx="9454243" cy="1684791"/>
          </a:xfrm>
        </p:spPr>
        <p:txBody>
          <a:bodyPr>
            <a:noAutofit/>
          </a:bodyPr>
          <a:lstStyle/>
          <a:p>
            <a:pPr algn="ctr"/>
            <a:r>
              <a:rPr lang="en-US" sz="2600" dirty="0" smtClean="0"/>
              <a:t>2015 Outstanding Marketing &amp; Communication Program</a:t>
            </a:r>
            <a:br>
              <a:rPr lang="en-US" sz="2600" dirty="0" smtClean="0"/>
            </a:br>
            <a:r>
              <a:rPr lang="en-US" sz="2600" dirty="0" smtClean="0"/>
              <a:t>International Parking Institute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2600" dirty="0" smtClean="0"/>
              <a:t>Destination </a:t>
            </a:r>
            <a:r>
              <a:rPr lang="en-US" sz="2600" dirty="0" err="1" smtClean="0"/>
              <a:t>Aggieland</a:t>
            </a:r>
            <a:r>
              <a:rPr lang="en-US" sz="2600" dirty="0" smtClean="0"/>
              <a:t>: An App to Enhance </a:t>
            </a:r>
            <a:r>
              <a:rPr lang="en-US" sz="2600" dirty="0" err="1" smtClean="0"/>
              <a:t>Gameday</a:t>
            </a:r>
            <a:endParaRPr lang="en-US" sz="2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17" y="2134075"/>
            <a:ext cx="4766829" cy="44195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843" y="4113427"/>
            <a:ext cx="2019035" cy="24402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274" y="1903606"/>
            <a:ext cx="2004497" cy="244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8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nagit_PPT626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9220200" cy="13999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24000" y="1600200"/>
            <a:ext cx="5791200" cy="5098143"/>
            <a:chOff x="1524000" y="1600200"/>
            <a:chExt cx="5791200" cy="5098143"/>
          </a:xfrm>
        </p:grpSpPr>
        <p:pic>
          <p:nvPicPr>
            <p:cNvPr id="13" name="Picture 12" descr="downtown brya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0600" y="5562600"/>
              <a:ext cx="1135743" cy="1135743"/>
            </a:xfrm>
            <a:prstGeom prst="rect">
              <a:avLst/>
            </a:prstGeom>
          </p:spPr>
        </p:pic>
        <p:pic>
          <p:nvPicPr>
            <p:cNvPr id="5" name="Picture 4" descr="12thMan Colorlightbackground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800" y="2819400"/>
              <a:ext cx="769917" cy="914400"/>
            </a:xfrm>
            <a:prstGeom prst="rect">
              <a:avLst/>
            </a:prstGeom>
          </p:spPr>
        </p:pic>
        <p:pic>
          <p:nvPicPr>
            <p:cNvPr id="7" name="Picture 6" descr="AssocLightBackgrounds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9400" y="1676400"/>
              <a:ext cx="1331851" cy="838200"/>
            </a:xfrm>
            <a:prstGeom prst="rect">
              <a:avLst/>
            </a:prstGeom>
          </p:spPr>
        </p:pic>
        <p:pic>
          <p:nvPicPr>
            <p:cNvPr id="9" name="Picture 8" descr="city-of-bryan-logo-transparent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1903" y="1600200"/>
              <a:ext cx="735638" cy="914400"/>
            </a:xfrm>
            <a:prstGeom prst="rect">
              <a:avLst/>
            </a:prstGeom>
          </p:spPr>
        </p:pic>
        <p:pic>
          <p:nvPicPr>
            <p:cNvPr id="10" name="Picture 9" descr="CS_color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3600" y="2514600"/>
              <a:ext cx="1150815" cy="680027"/>
            </a:xfrm>
            <a:prstGeom prst="rect">
              <a:avLst/>
            </a:prstGeom>
          </p:spPr>
        </p:pic>
        <p:pic>
          <p:nvPicPr>
            <p:cNvPr id="11" name="Picture 10" descr="logo_600x351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4600" y="3763899"/>
              <a:ext cx="990600" cy="579501"/>
            </a:xfrm>
            <a:prstGeom prst="rect">
              <a:avLst/>
            </a:prstGeom>
          </p:spPr>
        </p:pic>
        <p:pic>
          <p:nvPicPr>
            <p:cNvPr id="12" name="Picture 11" descr="CBV.jp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2200" y="4813300"/>
              <a:ext cx="1001634" cy="1054100"/>
            </a:xfrm>
            <a:prstGeom prst="rect">
              <a:avLst/>
            </a:prstGeom>
          </p:spPr>
        </p:pic>
        <p:pic>
          <p:nvPicPr>
            <p:cNvPr id="14" name="Picture 13" descr="TxDOT_transp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0" y="4343400"/>
              <a:ext cx="1282391" cy="79694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057400" y="5638800"/>
              <a:ext cx="21336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Safety &amp; law enforcement agencies</a:t>
              </a:r>
            </a:p>
          </p:txBody>
        </p:sp>
      </p:grpSp>
      <p:sp>
        <p:nvSpPr>
          <p:cNvPr id="16" name="Oval 15"/>
          <p:cNvSpPr/>
          <p:nvPr/>
        </p:nvSpPr>
        <p:spPr>
          <a:xfrm>
            <a:off x="2971800" y="2667000"/>
            <a:ext cx="3048000" cy="3048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93308"/>
            <a:ext cx="8534400" cy="1182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Our Partners Were Critical to the Plan’s Success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Picture 1" descr="primary08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3276600"/>
            <a:ext cx="2209800" cy="5360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2800" y="3886200"/>
            <a:ext cx="228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Transportation Services, Marketing &amp; Communications, Athletics, Student Affairs, Police, etc.</a:t>
            </a:r>
          </a:p>
        </p:txBody>
      </p:sp>
    </p:spTree>
    <p:extLst>
      <p:ext uri="{BB962C8B-B14F-4D97-AF65-F5344CB8AC3E}">
        <p14:creationId xmlns:p14="http://schemas.microsoft.com/office/powerpoint/2010/main" val="102246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nagit_PPT626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72" y="-4208"/>
            <a:ext cx="9220200" cy="137580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1905000"/>
            <a:ext cx="8382000" cy="40584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>
                <a:solidFill>
                  <a:prstClr val="black"/>
                </a:solidFill>
              </a:rPr>
              <a:t>Integrated game operations, </a:t>
            </a:r>
            <a:r>
              <a:rPr lang="en-US" sz="2800" b="1" dirty="0" smtClean="0">
                <a:solidFill>
                  <a:prstClr val="black"/>
                </a:solidFill>
              </a:rPr>
              <a:t>traffic &amp; community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93308"/>
            <a:ext cx="8534400" cy="1182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What Did We </a:t>
            </a:r>
          </a:p>
          <a:p>
            <a:r>
              <a:rPr 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Accomplish in 2014?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4" descr="menu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2667000"/>
            <a:ext cx="2267857" cy="2362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962400"/>
            <a:ext cx="3814974" cy="1971850"/>
          </a:xfrm>
          <a:prstGeom prst="rect">
            <a:avLst/>
          </a:prstGeom>
        </p:spPr>
      </p:pic>
      <p:pic>
        <p:nvPicPr>
          <p:cNvPr id="2" name="Picture 1" descr="community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4343400"/>
            <a:ext cx="3564021" cy="16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nagit_PPT626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72" y="-4208"/>
            <a:ext cx="9220200" cy="137580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32296" y="2286000"/>
            <a:ext cx="3810000" cy="2209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Handled huge crowds with the same or less congestion as in 2013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93308"/>
            <a:ext cx="8534400" cy="1182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What Did We </a:t>
            </a:r>
          </a:p>
          <a:p>
            <a:r>
              <a:rPr 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Accomplish in 2014?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18" b="23706"/>
          <a:stretch/>
        </p:blipFill>
        <p:spPr>
          <a:xfrm>
            <a:off x="0" y="4340072"/>
            <a:ext cx="9320074" cy="25179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3260">
            <a:off x="7078672" y="2092847"/>
            <a:ext cx="1205351" cy="17163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28096" y="2209800"/>
            <a:ext cx="229325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cleared within </a:t>
            </a:r>
            <a:endParaRPr lang="en-US" sz="3600" dirty="0" smtClean="0">
              <a:solidFill>
                <a:prstClr val="black"/>
              </a:solidFill>
            </a:endParaRPr>
          </a:p>
          <a:p>
            <a:r>
              <a:rPr lang="en-US" sz="3600" dirty="0" smtClean="0">
                <a:solidFill>
                  <a:prstClr val="black"/>
                </a:solidFill>
              </a:rPr>
              <a:t>2 </a:t>
            </a:r>
            <a:r>
              <a:rPr lang="en-US" sz="3600" dirty="0">
                <a:solidFill>
                  <a:prstClr val="black"/>
                </a:solidFill>
              </a:rPr>
              <a:t>hours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47096" y="2133600"/>
            <a:ext cx="0" cy="1905000"/>
          </a:xfrm>
          <a:prstGeom prst="line">
            <a:avLst/>
          </a:prstGeom>
          <a:ln>
            <a:solidFill>
              <a:srgbClr val="4900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60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nagit_PPT626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72" y="-4208"/>
            <a:ext cx="9220200" cy="137580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" y="93308"/>
            <a:ext cx="8534400" cy="1182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What Did We </a:t>
            </a:r>
          </a:p>
          <a:p>
            <a:r>
              <a:rPr 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Accomplish in 2014?</a:t>
            </a:r>
            <a:endParaRPr lang="en-U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800" y="2133600"/>
            <a:ext cx="335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 smtClean="0">
                <a:solidFill>
                  <a:prstClr val="black"/>
                </a:solidFill>
              </a:rPr>
              <a:t>6 </a:t>
            </a:r>
            <a:r>
              <a:rPr lang="en-US" sz="2800" dirty="0">
                <a:solidFill>
                  <a:prstClr val="black"/>
                </a:solidFill>
              </a:rPr>
              <a:t>games  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369956" y="2122558"/>
            <a:ext cx="2209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 smtClean="0">
                <a:solidFill>
                  <a:srgbClr val="49001C"/>
                </a:solidFill>
                <a:latin typeface="Arial"/>
                <a:cs typeface="Arial"/>
              </a:rPr>
              <a:t>2013</a:t>
            </a:r>
            <a:endParaRPr lang="en-US" sz="4000" b="1" dirty="0">
              <a:solidFill>
                <a:srgbClr val="49001C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2133600"/>
            <a:ext cx="2286000" cy="53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 smtClean="0">
                <a:solidFill>
                  <a:prstClr val="black"/>
                </a:solidFill>
              </a:rPr>
              <a:t>8 </a:t>
            </a:r>
            <a:r>
              <a:rPr lang="en-US" sz="2800" dirty="0">
                <a:solidFill>
                  <a:prstClr val="black"/>
                </a:solidFill>
              </a:rPr>
              <a:t>games   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3973443" y="2351157"/>
            <a:ext cx="190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 smtClean="0">
                <a:solidFill>
                  <a:srgbClr val="49001C"/>
                </a:solidFill>
                <a:latin typeface="Arial"/>
                <a:cs typeface="Arial"/>
              </a:rPr>
              <a:t>2014</a:t>
            </a:r>
            <a:endParaRPr lang="en-US" sz="4000" b="1" dirty="0">
              <a:solidFill>
                <a:srgbClr val="49001C"/>
              </a:solidFill>
              <a:latin typeface="Arial"/>
              <a:cs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19200" y="1905000"/>
            <a:ext cx="0" cy="4648200"/>
          </a:xfrm>
          <a:prstGeom prst="line">
            <a:avLst/>
          </a:prstGeom>
          <a:ln>
            <a:solidFill>
              <a:srgbClr val="4900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4000" y="1905000"/>
            <a:ext cx="0" cy="4572000"/>
          </a:xfrm>
          <a:prstGeom prst="line">
            <a:avLst/>
          </a:prstGeom>
          <a:ln>
            <a:solidFill>
              <a:srgbClr val="4900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1" y="5334000"/>
            <a:ext cx="1143000" cy="3165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3913554"/>
            <a:ext cx="838200" cy="4298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66800" y="4734580"/>
            <a:ext cx="2414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dirty="0">
                <a:solidFill>
                  <a:prstClr val="black"/>
                </a:solidFill>
              </a:rPr>
              <a:t>111k bus riders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66800" y="3237934"/>
            <a:ext cx="2662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dirty="0">
                <a:solidFill>
                  <a:prstClr val="black"/>
                </a:solidFill>
              </a:rPr>
              <a:t>157k parked cars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05507" y="4697046"/>
            <a:ext cx="2414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dirty="0">
                <a:solidFill>
                  <a:prstClr val="black"/>
                </a:solidFill>
              </a:rPr>
              <a:t>164k bus riders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186543" y="3254992"/>
            <a:ext cx="2662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dirty="0">
                <a:solidFill>
                  <a:prstClr val="black"/>
                </a:solidFill>
              </a:rPr>
              <a:t>128k parked cars</a:t>
            </a:r>
          </a:p>
        </p:txBody>
      </p:sp>
      <p:pic>
        <p:nvPicPr>
          <p:cNvPr id="26" name="Picture 25" descr="menu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981213"/>
            <a:ext cx="877872" cy="914387"/>
          </a:xfrm>
          <a:prstGeom prst="rect">
            <a:avLst/>
          </a:prstGeom>
        </p:spPr>
      </p:pic>
      <p:pic>
        <p:nvPicPr>
          <p:cNvPr id="27" name="Picture 26" descr="menu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1981213"/>
            <a:ext cx="877872" cy="9143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5715000"/>
            <a:ext cx="1143000" cy="3165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5334000"/>
            <a:ext cx="1143000" cy="3165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599" y="5715000"/>
            <a:ext cx="1143000" cy="3165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2" y="5372666"/>
            <a:ext cx="1143000" cy="3165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1" y="5753666"/>
            <a:ext cx="1143000" cy="3165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1" y="5372666"/>
            <a:ext cx="1143000" cy="3165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753666"/>
            <a:ext cx="1143000" cy="3165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1" y="6134666"/>
            <a:ext cx="1143000" cy="3165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6134666"/>
            <a:ext cx="1143000" cy="31652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3913554"/>
            <a:ext cx="838200" cy="42984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3913554"/>
            <a:ext cx="838200" cy="42984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3930612"/>
            <a:ext cx="838200" cy="4298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3930612"/>
            <a:ext cx="838200" cy="4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9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nagit_PPT626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72" y="-4208"/>
            <a:ext cx="9220200" cy="137580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2133600"/>
            <a:ext cx="8382000" cy="39822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 smtClean="0">
                <a:solidFill>
                  <a:prstClr val="black"/>
                </a:solidFill>
              </a:rPr>
              <a:t>Awareness </a:t>
            </a:r>
            <a:r>
              <a:rPr lang="en-US" b="1" dirty="0">
                <a:solidFill>
                  <a:prstClr val="black"/>
                </a:solidFill>
              </a:rPr>
              <a:t>of </a:t>
            </a:r>
            <a:r>
              <a:rPr lang="en-US" b="1" dirty="0" smtClean="0">
                <a:solidFill>
                  <a:prstClr val="black"/>
                </a:solidFill>
              </a:rPr>
              <a:t>dining</a:t>
            </a:r>
            <a:r>
              <a:rPr lang="en-US" b="1" dirty="0">
                <a:solidFill>
                  <a:prstClr val="black"/>
                </a:solidFill>
              </a:rPr>
              <a:t>, hotel and </a:t>
            </a:r>
            <a:endParaRPr lang="en-US" b="1" dirty="0" smtClean="0">
              <a:solidFill>
                <a:prstClr val="black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b="1" dirty="0" smtClean="0">
                <a:solidFill>
                  <a:prstClr val="black"/>
                </a:solidFill>
              </a:rPr>
              <a:t>entertainment options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93308"/>
            <a:ext cx="8534400" cy="1182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What Did We </a:t>
            </a:r>
          </a:p>
          <a:p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Accomplish in 2014?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4" descr="dininghotelentertainmen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65" y="3733078"/>
            <a:ext cx="7316250" cy="218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2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Get to the Grid!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47" t="10284" r="8670"/>
          <a:stretch/>
        </p:blipFill>
        <p:spPr>
          <a:xfrm>
            <a:off x="1" y="1417638"/>
            <a:ext cx="9144000" cy="5606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16726" y="3430368"/>
            <a:ext cx="1927274" cy="923330"/>
          </a:xfrm>
          <a:prstGeom prst="rect">
            <a:avLst/>
          </a:prstGeom>
          <a:solidFill>
            <a:srgbClr val="490C19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Free </a:t>
            </a:r>
            <a:r>
              <a:rPr lang="en-US" b="1" dirty="0" err="1" smtClean="0">
                <a:solidFill>
                  <a:schemeClr val="bg1"/>
                </a:solidFill>
              </a:rPr>
              <a:t>gameday</a:t>
            </a:r>
            <a:r>
              <a:rPr lang="en-US" b="1" dirty="0" smtClean="0">
                <a:solidFill>
                  <a:schemeClr val="bg1"/>
                </a:solidFill>
              </a:rPr>
              <a:t> shuttles from Momentum Plaza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90" y="1585006"/>
            <a:ext cx="569546" cy="644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527" y="5905355"/>
            <a:ext cx="57307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9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2059</TotalTime>
  <Words>436</Words>
  <Application>Microsoft Office PowerPoint</Application>
  <PresentationFormat>On-screen Show (4:3)</PresentationFormat>
  <Paragraphs>110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Cambria</vt:lpstr>
      <vt:lpstr>Rockwell Condensed</vt:lpstr>
      <vt:lpstr>Office Theme</vt:lpstr>
      <vt:lpstr>1_Office Theme</vt:lpstr>
      <vt:lpstr>2_Office Theme</vt:lpstr>
      <vt:lpstr>Kyle Field Transportation Plan 2015</vt:lpstr>
      <vt:lpstr>Award of Excellence 2015 Parking Program of the Year Texas Parking and Transportation Association</vt:lpstr>
      <vt:lpstr>2015 Outstanding Marketing &amp; Communication Program International Parking Institute Destination Aggieland: An App to Enhance Gameday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2015 Get to the Grid!</vt:lpstr>
      <vt:lpstr>2015 Get to the Grid!</vt:lpstr>
      <vt:lpstr>2015 Downtown Bryan Shuttle</vt:lpstr>
      <vt:lpstr>2015 Downtown Bryan Shuttle</vt:lpstr>
      <vt:lpstr>PowerPoint Presentation</vt:lpstr>
      <vt:lpstr>PowerPoint Presentation</vt:lpstr>
      <vt:lpstr>What to Expect in 2015</vt:lpstr>
      <vt:lpstr>2015 Destination Aggieland App</vt:lpstr>
      <vt:lpstr>———————— App FEATURES</vt:lpstr>
      <vt:lpstr>———————— App FEATURES</vt:lpstr>
      <vt:lpstr>———————— App FEATURES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Texas Aggie Football –  We Have An App For That</dc:title>
  <dc:creator>Hoffmann, Debbie</dc:creator>
  <cp:lastModifiedBy>Hoffmann, Debbie</cp:lastModifiedBy>
  <cp:revision>59</cp:revision>
  <cp:lastPrinted>2015-06-07T14:20:59Z</cp:lastPrinted>
  <dcterms:created xsi:type="dcterms:W3CDTF">2015-06-04T19:51:53Z</dcterms:created>
  <dcterms:modified xsi:type="dcterms:W3CDTF">2015-09-02T15:50:32Z</dcterms:modified>
</cp:coreProperties>
</file>