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1" r:id="rId4"/>
    <p:sldId id="264" r:id="rId5"/>
    <p:sldId id="267" r:id="rId6"/>
    <p:sldId id="263" r:id="rId7"/>
    <p:sldId id="265" r:id="rId8"/>
    <p:sldId id="272" r:id="rId9"/>
    <p:sldId id="275" r:id="rId10"/>
    <p:sldId id="273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ABCBE"/>
    <a:srgbClr val="FFF2D4"/>
    <a:srgbClr val="F8F8F8"/>
    <a:srgbClr val="363636"/>
    <a:srgbClr val="500000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5132" autoAdjust="0"/>
  </p:normalViewPr>
  <p:slideViewPr>
    <p:cSldViewPr>
      <p:cViewPr varScale="1">
        <p:scale>
          <a:sx n="106" d="100"/>
          <a:sy n="106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65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0892388451443"/>
          <c:y val="0.17171296296296298"/>
          <c:w val="0.82705774278215227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'W:\Transit\[stats for TSAC 10-24-14.xlsx]Sheet1'!$A$1</c:f>
              <c:strCache>
                <c:ptCount val="1"/>
                <c:pt idx="0">
                  <c:v>Spring 13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([1]Sheet1!$A$3,[1]Sheet1!$A$5,[1]Sheet1!$A$7,[1]Sheet1!$A$9,[1]Sheet1!$A$11)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([1]Sheet1!$B$4,[1]Sheet1!$B$6,[1]Sheet1!$B$8,[1]Sheet1!$B$10,[1]Sheet1!$B$12)</c:f>
              <c:numCache>
                <c:formatCode>General</c:formatCode>
                <c:ptCount val="5"/>
                <c:pt idx="0">
                  <c:v>38691.5</c:v>
                </c:pt>
                <c:pt idx="1">
                  <c:v>38964.800000000003</c:v>
                </c:pt>
                <c:pt idx="2">
                  <c:v>39809.800000000003</c:v>
                </c:pt>
                <c:pt idx="3">
                  <c:v>36876.800000000003</c:v>
                </c:pt>
                <c:pt idx="4">
                  <c:v>27046.400000000001</c:v>
                </c:pt>
              </c:numCache>
            </c:numRef>
          </c:val>
        </c:ser>
        <c:ser>
          <c:idx val="2"/>
          <c:order val="1"/>
          <c:tx>
            <c:strRef>
              <c:f>'W:\Transit\[stats for TSAC 10-24-14.xlsx]Sheet1'!$C$1</c:f>
              <c:strCache>
                <c:ptCount val="1"/>
                <c:pt idx="0">
                  <c:v>Fall 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([1]Sheet1!$A$3,[1]Sheet1!$A$5,[1]Sheet1!$A$7,[1]Sheet1!$A$9,[1]Sheet1!$A$11)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([1]Sheet1!$D$4,[1]Sheet1!$D$6,[1]Sheet1!$D$8,[1]Sheet1!$D$10,[1]Sheet1!$D$12)</c:f>
              <c:numCache>
                <c:formatCode>General</c:formatCode>
                <c:ptCount val="5"/>
                <c:pt idx="0">
                  <c:v>49385.2</c:v>
                </c:pt>
                <c:pt idx="1">
                  <c:v>49759</c:v>
                </c:pt>
                <c:pt idx="2">
                  <c:v>50751.8</c:v>
                </c:pt>
                <c:pt idx="3">
                  <c:v>47954.2</c:v>
                </c:pt>
                <c:pt idx="4">
                  <c:v>35681</c:v>
                </c:pt>
              </c:numCache>
            </c:numRef>
          </c:val>
        </c:ser>
        <c:ser>
          <c:idx val="4"/>
          <c:order val="2"/>
          <c:tx>
            <c:strRef>
              <c:f>'W:\Transit\[stats for TSAC 10-24-14.xlsx]Sheet1'!$E$1</c:f>
              <c:strCache>
                <c:ptCount val="1"/>
                <c:pt idx="0">
                  <c:v>Spring 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([1]Sheet1!$A$3,[1]Sheet1!$A$5,[1]Sheet1!$A$7,[1]Sheet1!$A$9,[1]Sheet1!$A$11)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([1]Sheet1!$F$4,[1]Sheet1!$F$6,[1]Sheet1!$F$8,[1]Sheet1!$F$10,[1]Sheet1!$F$12)</c:f>
              <c:numCache>
                <c:formatCode>General</c:formatCode>
                <c:ptCount val="5"/>
                <c:pt idx="0">
                  <c:v>43126</c:v>
                </c:pt>
                <c:pt idx="1">
                  <c:v>44592.800000000003</c:v>
                </c:pt>
                <c:pt idx="2">
                  <c:v>44398</c:v>
                </c:pt>
                <c:pt idx="3">
                  <c:v>42160.800000000003</c:v>
                </c:pt>
                <c:pt idx="4">
                  <c:v>29470.400000000001</c:v>
                </c:pt>
              </c:numCache>
            </c:numRef>
          </c:val>
        </c:ser>
        <c:ser>
          <c:idx val="6"/>
          <c:order val="3"/>
          <c:tx>
            <c:strRef>
              <c:f>'W:\Transit\[stats for TSAC 10-24-14.xlsx]Sheet1'!$G$1</c:f>
              <c:strCache>
                <c:ptCount val="1"/>
                <c:pt idx="0">
                  <c:v>Fall 14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([1]Sheet1!$A$3,[1]Sheet1!$A$5,[1]Sheet1!$A$7,[1]Sheet1!$A$9,[1]Sheet1!$A$11)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([1]Sheet1!$H$4,[1]Sheet1!$H$6,[1]Sheet1!$H$8,[1]Sheet1!$H$10,[1]Sheet1!$H$12)</c:f>
              <c:numCache>
                <c:formatCode>General</c:formatCode>
                <c:ptCount val="5"/>
                <c:pt idx="0">
                  <c:v>52736.2</c:v>
                </c:pt>
                <c:pt idx="1">
                  <c:v>53590.2</c:v>
                </c:pt>
                <c:pt idx="2">
                  <c:v>55343.8</c:v>
                </c:pt>
                <c:pt idx="3">
                  <c:v>51046.400000000001</c:v>
                </c:pt>
                <c:pt idx="4">
                  <c:v>38710.199999999997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547712"/>
        <c:axId val="322548272"/>
      </c:barChart>
      <c:catAx>
        <c:axId val="3225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548272"/>
        <c:crosses val="autoZero"/>
        <c:auto val="1"/>
        <c:lblAlgn val="ctr"/>
        <c:lblOffset val="100"/>
        <c:noMultiLvlLbl val="0"/>
      </c:catAx>
      <c:valAx>
        <c:axId val="3225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54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740944881889767"/>
          <c:y val="0.87645425508807873"/>
          <c:w val="0.44835570553680781"/>
          <c:h val="0.10447764928917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31AC-9938-409F-9A91-D1C0B15A0E15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24D1-66FB-4912-A5DB-05CAB118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of Wednesday vs Friday on all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Proposed Changes for Spring and Fall 2015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Fall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Route 05 - Split Route and Create New Route</a:t>
            </a:r>
          </a:p>
          <a:p>
            <a:pPr lvl="1"/>
            <a:r>
              <a:rPr lang="en-US" sz="2400" dirty="0" smtClean="0"/>
              <a:t>Existing route is the longest on campus route</a:t>
            </a:r>
          </a:p>
          <a:p>
            <a:pPr lvl="1"/>
            <a:r>
              <a:rPr lang="en-US" sz="2400" dirty="0" smtClean="0"/>
              <a:t>Overcrowded and difficult to adhere to schedule</a:t>
            </a:r>
          </a:p>
          <a:p>
            <a:pPr lvl="1"/>
            <a:r>
              <a:rPr lang="en-US" sz="2400" dirty="0" smtClean="0"/>
              <a:t>White Creek Dorms open Fall 2015 – 1200 beds</a:t>
            </a:r>
          </a:p>
          <a:p>
            <a:pPr lvl="1"/>
            <a:r>
              <a:rPr lang="en-US" sz="2400" dirty="0" smtClean="0"/>
              <a:t>Split into two routes making both efficient</a:t>
            </a:r>
          </a:p>
          <a:p>
            <a:r>
              <a:rPr lang="en-US" sz="2800" dirty="0" smtClean="0"/>
              <a:t>Shift On/Off Campus Buses Based on Demand</a:t>
            </a:r>
          </a:p>
          <a:p>
            <a:pPr lvl="1"/>
            <a:r>
              <a:rPr lang="en-US" sz="2400" dirty="0" smtClean="0"/>
              <a:t>Off campus ridership is highest early morning/late afternoon/evening</a:t>
            </a:r>
          </a:p>
          <a:p>
            <a:pPr lvl="1"/>
            <a:r>
              <a:rPr lang="en-US" sz="2400" dirty="0" smtClean="0"/>
              <a:t>On campus ridership is highest during the day</a:t>
            </a:r>
          </a:p>
          <a:p>
            <a:pPr lvl="1"/>
            <a:r>
              <a:rPr lang="en-US" sz="2400" dirty="0" smtClean="0"/>
              <a:t>Shift buses from off campus to on campus based on the ridership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Route 05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493" y="1036367"/>
            <a:ext cx="7121721" cy="54107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1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Route 05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750" y="1149910"/>
            <a:ext cx="6998464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Route 03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417" y="1102430"/>
            <a:ext cx="7143165" cy="53904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7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 Fall 2015 or Sooner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04</a:t>
            </a:r>
          </a:p>
          <a:p>
            <a:pPr lvl="1"/>
            <a:r>
              <a:rPr lang="en-US" dirty="0" smtClean="0"/>
              <a:t>Century Square is the new development on the corner of University and South College</a:t>
            </a:r>
          </a:p>
          <a:p>
            <a:pPr lvl="1"/>
            <a:r>
              <a:rPr lang="en-US" dirty="0" smtClean="0"/>
              <a:t>Calvin Moore will go away at some point</a:t>
            </a:r>
          </a:p>
          <a:p>
            <a:pPr lvl="1"/>
            <a:r>
              <a:rPr lang="en-US" dirty="0" smtClean="0"/>
              <a:t>Reviewing options to rework route to service The Gardens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7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for Spring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Reduce Service on Fridays to Match Demand</a:t>
            </a:r>
          </a:p>
          <a:p>
            <a:pPr lvl="1"/>
            <a:r>
              <a:rPr lang="en-US" dirty="0" smtClean="0"/>
              <a:t>Data shows a 25% drop in ridership on Fridays</a:t>
            </a:r>
          </a:p>
          <a:p>
            <a:pPr lvl="1"/>
            <a:r>
              <a:rPr lang="en-US" dirty="0" smtClean="0"/>
              <a:t>Drop bus from routes with 5 buses </a:t>
            </a:r>
          </a:p>
          <a:p>
            <a:pPr lvl="1"/>
            <a:r>
              <a:rPr lang="en-US" dirty="0" smtClean="0"/>
              <a:t>Reduce buses running between 10:30am and 2:30pm</a:t>
            </a:r>
          </a:p>
          <a:p>
            <a:r>
              <a:rPr lang="en-US" dirty="0" smtClean="0"/>
              <a:t>Extend Day Service to Ease Overcrowding</a:t>
            </a:r>
          </a:p>
          <a:p>
            <a:pPr lvl="1"/>
            <a:r>
              <a:rPr lang="en-US" dirty="0" smtClean="0"/>
              <a:t>During transition from day service to night service, off campus routes unable to handle capacity</a:t>
            </a:r>
          </a:p>
          <a:p>
            <a:pPr lvl="1"/>
            <a:r>
              <a:rPr lang="en-US" dirty="0" smtClean="0"/>
              <a:t>Extend a few day shift buses two rounds per off campus route to increase capacity from 6pm to 8pm</a:t>
            </a:r>
            <a:endParaRPr lang="en-US" dirty="0"/>
          </a:p>
          <a:p>
            <a:r>
              <a:rPr lang="en-US" dirty="0" smtClean="0"/>
              <a:t>Add Bus </a:t>
            </a:r>
            <a:r>
              <a:rPr lang="en-US" dirty="0"/>
              <a:t>t</a:t>
            </a:r>
            <a:r>
              <a:rPr lang="en-US" dirty="0" smtClean="0"/>
              <a:t>o Route 36</a:t>
            </a:r>
          </a:p>
          <a:p>
            <a:pPr lvl="1"/>
            <a:r>
              <a:rPr lang="en-US" dirty="0" smtClean="0"/>
              <a:t>Additional  bus on this route to increase capacity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sz="3400" dirty="0"/>
              <a:t>Reduce Service on Fridays to Match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01447"/>
              </p:ext>
            </p:extLst>
          </p:nvPr>
        </p:nvGraphicFramePr>
        <p:xfrm>
          <a:off x="206143" y="2514601"/>
          <a:ext cx="8001000" cy="399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41425"/>
              </p:ext>
            </p:extLst>
          </p:nvPr>
        </p:nvGraphicFramePr>
        <p:xfrm>
          <a:off x="1676401" y="1066800"/>
          <a:ext cx="5410199" cy="1904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353"/>
                <a:gridCol w="992094"/>
                <a:gridCol w="729129"/>
                <a:gridCol w="992094"/>
                <a:gridCol w="1262529"/>
              </a:tblGrid>
              <a:tr h="4530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First 4 weeks of last 4 semesters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3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3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Spring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Fall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Spring 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Fall 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M-TR 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38586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49463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43569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Friday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27046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35681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29470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38710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7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Reduce Service on Fridays to Match Demand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693" y="1371600"/>
            <a:ext cx="7960614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5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Reduce </a:t>
            </a:r>
            <a:r>
              <a:rPr lang="en-US" sz="3800" dirty="0"/>
              <a:t>Service on Fridays to Match Demand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7696199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2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Extend </a:t>
            </a:r>
            <a:r>
              <a:rPr lang="en-US" sz="3800" dirty="0"/>
              <a:t>Day Service to Ease Overcrowding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19241"/>
              </p:ext>
            </p:extLst>
          </p:nvPr>
        </p:nvGraphicFramePr>
        <p:xfrm>
          <a:off x="1066799" y="1600197"/>
          <a:ext cx="7048313" cy="4484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246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  <a:gridCol w="506159"/>
              </a:tblGrid>
              <a:tr h="3321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Current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Proposed for Spring 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4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Trigon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Brentwood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Trails @ Wolf Pen Creek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Redstone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Taos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Trigon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Trigon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Brentwood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Trails @ Wolf Pen Creek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Redstone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Taos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Trigon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09" marR="7909" marT="790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17:57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17:57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18:39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18:53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19:08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night bus leaves at 1910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19:28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19:35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20:05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CBE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19:49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19:57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20:04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20:07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20:12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20:19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81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effectLst/>
                        </a:rPr>
                        <a:t>night bus leaves at 2010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8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Bus to Route </a:t>
            </a:r>
            <a:r>
              <a:rPr lang="en-US" dirty="0" smtClean="0"/>
              <a:t>36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153400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2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4191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Bus to </a:t>
            </a:r>
            <a:br>
              <a:rPr lang="en-US" dirty="0" smtClean="0"/>
            </a:br>
            <a:r>
              <a:rPr lang="en-US" dirty="0" smtClean="0"/>
              <a:t>Route 36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4668" y="533399"/>
            <a:ext cx="4482791" cy="59594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6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Bus to Route 36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257" y="955286"/>
            <a:ext cx="5783485" cy="55375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7191"/>
      </p:ext>
    </p:extLst>
  </p:cSld>
  <p:clrMapOvr>
    <a:masterClrMapping/>
  </p:clrMapOvr>
</p:sld>
</file>

<file path=ppt/theme/theme1.xml><?xml version="1.0" encoding="utf-8"?>
<a:theme xmlns:a="http://schemas.openxmlformats.org/drawingml/2006/main" name="TStemplate no TAMU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638</TotalTime>
  <Words>508</Words>
  <Application>Microsoft Office PowerPoint</Application>
  <PresentationFormat>On-screen Show (4:3)</PresentationFormat>
  <Paragraphs>267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Gill Sans MT</vt:lpstr>
      <vt:lpstr>TStemplate no TAMU</vt:lpstr>
      <vt:lpstr>Proposed Changes for Spring and Fall 2015</vt:lpstr>
      <vt:lpstr>Ideas for Spring 2015</vt:lpstr>
      <vt:lpstr>Reduce Service on Fridays to Match Demand</vt:lpstr>
      <vt:lpstr>Reduce Service on Fridays to Match Demand</vt:lpstr>
      <vt:lpstr> Reduce Service on Fridays to Match Demand </vt:lpstr>
      <vt:lpstr> Extend Day Service to Ease Overcrowding </vt:lpstr>
      <vt:lpstr>Add Bus to Route 36</vt:lpstr>
      <vt:lpstr>Add Bus to  Route 36</vt:lpstr>
      <vt:lpstr>Add Bus to Route 36</vt:lpstr>
      <vt:lpstr>Ideas for Fall 2015</vt:lpstr>
      <vt:lpstr>Existing Route 05</vt:lpstr>
      <vt:lpstr>New Route 05</vt:lpstr>
      <vt:lpstr>New Route 03</vt:lpstr>
      <vt:lpstr>More for Fall 2015 or Sooner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Hood, June A.</dc:creator>
  <cp:lastModifiedBy>Sears, Jolene</cp:lastModifiedBy>
  <cp:revision>80</cp:revision>
  <dcterms:created xsi:type="dcterms:W3CDTF">2014-04-29T21:17:33Z</dcterms:created>
  <dcterms:modified xsi:type="dcterms:W3CDTF">2014-11-20T17:26:02Z</dcterms:modified>
</cp:coreProperties>
</file>