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xlsx" ContentType="application/vnd.openxmlformats-officedocument.spreadsheetml.sheet"/>
  <Default Extension="emf" ContentType="image/x-emf"/>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90" r:id="rId3"/>
    <p:sldId id="307" r:id="rId4"/>
    <p:sldId id="274" r:id="rId5"/>
    <p:sldId id="295" r:id="rId6"/>
    <p:sldId id="321" r:id="rId7"/>
    <p:sldId id="347" r:id="rId8"/>
    <p:sldId id="277" r:id="rId9"/>
    <p:sldId id="326" r:id="rId10"/>
    <p:sldId id="301" r:id="rId11"/>
    <p:sldId id="356" r:id="rId12"/>
    <p:sldId id="344" r:id="rId13"/>
    <p:sldId id="359" r:id="rId14"/>
    <p:sldId id="291" r:id="rId1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3" autoAdjust="0"/>
    <p:restoredTop sz="74063" autoAdjust="0"/>
  </p:normalViewPr>
  <p:slideViewPr>
    <p:cSldViewPr>
      <p:cViewPr varScale="1">
        <p:scale>
          <a:sx n="86" d="100"/>
          <a:sy n="86" d="100"/>
        </p:scale>
        <p:origin x="-1880" y="-112"/>
      </p:cViewPr>
      <p:guideLst>
        <p:guide orient="horz" pos="2160"/>
        <p:guide pos="2880"/>
      </p:guideLst>
    </p:cSldViewPr>
  </p:slideViewPr>
  <p:outlineViewPr>
    <p:cViewPr>
      <p:scale>
        <a:sx n="33" d="100"/>
        <a:sy n="33" d="100"/>
      </p:scale>
      <p:origin x="0" y="3456"/>
    </p:cViewPr>
  </p:outlineViewPr>
  <p:notesTextViewPr>
    <p:cViewPr>
      <p:scale>
        <a:sx n="3" d="2"/>
        <a:sy n="3" d="2"/>
      </p:scale>
      <p:origin x="0" y="0"/>
    </p:cViewPr>
  </p:notesTextViewPr>
  <p:notesViewPr>
    <p:cSldViewPr>
      <p:cViewPr varScale="1">
        <p:scale>
          <a:sx n="69" d="100"/>
          <a:sy n="69" d="100"/>
        </p:scale>
        <p:origin x="-1998" y="-102"/>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ts-fs-01\West%20Campus%20Share$\Transit\FY15\Changes%20Fall%2014\Fall14ExcelReports\MKD%20All%20Route%20Data%20for%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shape val="box"/>
        <c:axId val="2036652680"/>
        <c:axId val="2036655832"/>
        <c:axId val="0"/>
      </c:bar3DChart>
      <c:catAx>
        <c:axId val="2036652680"/>
        <c:scaling>
          <c:orientation val="minMax"/>
        </c:scaling>
        <c:delete val="0"/>
        <c:axPos val="b"/>
        <c:majorTickMark val="out"/>
        <c:minorTickMark val="none"/>
        <c:tickLblPos val="nextTo"/>
        <c:crossAx val="2036655832"/>
        <c:crosses val="autoZero"/>
        <c:auto val="1"/>
        <c:lblAlgn val="ctr"/>
        <c:lblOffset val="100"/>
        <c:noMultiLvlLbl val="0"/>
      </c:catAx>
      <c:valAx>
        <c:axId val="2036655832"/>
        <c:scaling>
          <c:orientation val="minMax"/>
        </c:scaling>
        <c:delete val="0"/>
        <c:axPos val="l"/>
        <c:majorGridlines/>
        <c:numFmt formatCode="General" sourceLinked="1"/>
        <c:majorTickMark val="out"/>
        <c:minorTickMark val="none"/>
        <c:tickLblPos val="nextTo"/>
        <c:crossAx val="2036652680"/>
        <c:crosses val="autoZero"/>
        <c:crossBetween val="between"/>
      </c:valAx>
    </c:plotArea>
    <c:legend>
      <c:legendPos val="r"/>
      <c:layout/>
      <c:overlay val="0"/>
      <c:txPr>
        <a:bodyPr/>
        <a:lstStyle/>
        <a:p>
          <a:pPr>
            <a:defRPr b="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'all routes'!$B$169:$B$179</c:f>
              <c:strCache>
                <c:ptCount val="11"/>
                <c:pt idx="0">
                  <c:v>Callaway Villas</c:v>
                </c:pt>
                <c:pt idx="1">
                  <c:v>Gateway</c:v>
                </c:pt>
                <c:pt idx="2">
                  <c:v>Gridiron</c:v>
                </c:pt>
                <c:pt idx="3">
                  <c:v>Holleman South</c:v>
                </c:pt>
                <c:pt idx="4">
                  <c:v>Meadows Point</c:v>
                </c:pt>
                <c:pt idx="5">
                  <c:v>Meadows Point 1</c:v>
                </c:pt>
                <c:pt idx="6">
                  <c:v>The Zone</c:v>
                </c:pt>
                <c:pt idx="7">
                  <c:v>Treehouse</c:v>
                </c:pt>
                <c:pt idx="8">
                  <c:v>Trigon</c:v>
                </c:pt>
                <c:pt idx="9">
                  <c:v>U-Club</c:v>
                </c:pt>
                <c:pt idx="10">
                  <c:v>Walden Pond</c:v>
                </c:pt>
              </c:strCache>
            </c:strRef>
          </c:cat>
          <c:val>
            <c:numRef>
              <c:f>'all routes'!$C$169:$C$179</c:f>
              <c:numCache>
                <c:formatCode>General</c:formatCode>
                <c:ptCount val="11"/>
                <c:pt idx="0">
                  <c:v>4471.0</c:v>
                </c:pt>
                <c:pt idx="1">
                  <c:v>5782.0</c:v>
                </c:pt>
                <c:pt idx="2">
                  <c:v>1076.0</c:v>
                </c:pt>
                <c:pt idx="3">
                  <c:v>5610.0</c:v>
                </c:pt>
                <c:pt idx="4">
                  <c:v>226.0</c:v>
                </c:pt>
                <c:pt idx="5">
                  <c:v>383.0</c:v>
                </c:pt>
                <c:pt idx="6">
                  <c:v>142.0</c:v>
                </c:pt>
                <c:pt idx="7">
                  <c:v>470.0</c:v>
                </c:pt>
                <c:pt idx="8">
                  <c:v>23587.0</c:v>
                </c:pt>
                <c:pt idx="9">
                  <c:v>3165.0</c:v>
                </c:pt>
                <c:pt idx="10">
                  <c:v>4894.0</c:v>
                </c:pt>
              </c:numCache>
            </c:numRef>
          </c:val>
        </c:ser>
        <c:dLbls>
          <c:showLegendKey val="0"/>
          <c:showVal val="0"/>
          <c:showCatName val="0"/>
          <c:showSerName val="0"/>
          <c:showPercent val="0"/>
          <c:showBubbleSize val="0"/>
        </c:dLbls>
        <c:gapWidth val="150"/>
        <c:axId val="-2119061576"/>
        <c:axId val="-2119064680"/>
      </c:barChart>
      <c:catAx>
        <c:axId val="-2119061576"/>
        <c:scaling>
          <c:orientation val="minMax"/>
        </c:scaling>
        <c:delete val="0"/>
        <c:axPos val="b"/>
        <c:numFmt formatCode="General" sourceLinked="0"/>
        <c:majorTickMark val="out"/>
        <c:minorTickMark val="none"/>
        <c:tickLblPos val="nextTo"/>
        <c:txPr>
          <a:bodyPr/>
          <a:lstStyle/>
          <a:p>
            <a:pPr>
              <a:defRPr sz="1200" b="1"/>
            </a:pPr>
            <a:endParaRPr lang="en-US"/>
          </a:p>
        </c:txPr>
        <c:crossAx val="-2119064680"/>
        <c:crosses val="autoZero"/>
        <c:auto val="1"/>
        <c:lblAlgn val="ctr"/>
        <c:lblOffset val="100"/>
        <c:noMultiLvlLbl val="0"/>
      </c:catAx>
      <c:valAx>
        <c:axId val="-2119064680"/>
        <c:scaling>
          <c:orientation val="minMax"/>
        </c:scaling>
        <c:delete val="0"/>
        <c:axPos val="l"/>
        <c:majorGridlines/>
        <c:numFmt formatCode="General" sourceLinked="1"/>
        <c:majorTickMark val="out"/>
        <c:minorTickMark val="none"/>
        <c:tickLblPos val="nextTo"/>
        <c:crossAx val="-2119061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036662936"/>
        <c:axId val="2036666072"/>
      </c:barChart>
      <c:catAx>
        <c:axId val="2036662936"/>
        <c:scaling>
          <c:orientation val="minMax"/>
        </c:scaling>
        <c:delete val="0"/>
        <c:axPos val="b"/>
        <c:majorTickMark val="out"/>
        <c:minorTickMark val="none"/>
        <c:tickLblPos val="nextTo"/>
        <c:txPr>
          <a:bodyPr/>
          <a:lstStyle/>
          <a:p>
            <a:pPr>
              <a:defRPr sz="1200" b="1"/>
            </a:pPr>
            <a:endParaRPr lang="en-US"/>
          </a:p>
        </c:txPr>
        <c:crossAx val="2036666072"/>
        <c:crosses val="autoZero"/>
        <c:auto val="1"/>
        <c:lblAlgn val="ctr"/>
        <c:lblOffset val="100"/>
        <c:noMultiLvlLbl val="0"/>
      </c:catAx>
      <c:valAx>
        <c:axId val="2036666072"/>
        <c:scaling>
          <c:orientation val="minMax"/>
        </c:scaling>
        <c:delete val="0"/>
        <c:axPos val="l"/>
        <c:numFmt formatCode="General" sourceLinked="1"/>
        <c:majorTickMark val="out"/>
        <c:minorTickMark val="none"/>
        <c:tickLblPos val="nextTo"/>
        <c:crossAx val="20366629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674416638435"/>
          <c:y val="0.0409110236220473"/>
          <c:w val="0.921829414499365"/>
          <c:h val="0.850833595800525"/>
        </c:manualLayout>
      </c:layout>
      <c:barChart>
        <c:barDir val="col"/>
        <c:grouping val="clustered"/>
        <c:varyColors val="0"/>
        <c:ser>
          <c:idx val="0"/>
          <c:order val="0"/>
          <c:tx>
            <c:strRef>
              <c:f>'all routes'!$B$257</c:f>
              <c:strCache>
                <c:ptCount val="1"/>
                <c:pt idx="0">
                  <c:v>2012</c:v>
                </c:pt>
              </c:strCache>
            </c:strRef>
          </c:tx>
          <c:invertIfNegative val="0"/>
          <c:cat>
            <c:strRef>
              <c:f>'all routes'!$A$258:$A$267</c:f>
              <c:strCache>
                <c:ptCount val="10"/>
                <c:pt idx="0">
                  <c:v>12</c:v>
                </c:pt>
                <c:pt idx="1">
                  <c:v>15</c:v>
                </c:pt>
                <c:pt idx="2">
                  <c:v>22</c:v>
                </c:pt>
                <c:pt idx="3">
                  <c:v>26</c:v>
                </c:pt>
                <c:pt idx="4">
                  <c:v>27</c:v>
                </c:pt>
                <c:pt idx="5">
                  <c:v>31</c:v>
                </c:pt>
                <c:pt idx="6">
                  <c:v>33</c:v>
                </c:pt>
                <c:pt idx="7">
                  <c:v>34</c:v>
                </c:pt>
                <c:pt idx="8">
                  <c:v>35</c:v>
                </c:pt>
                <c:pt idx="9">
                  <c:v>36</c:v>
                </c:pt>
              </c:strCache>
            </c:strRef>
          </c:cat>
          <c:val>
            <c:numRef>
              <c:f>'all routes'!$B$258:$B$267</c:f>
              <c:numCache>
                <c:formatCode>General</c:formatCode>
                <c:ptCount val="10"/>
                <c:pt idx="0">
                  <c:v>24107.0</c:v>
                </c:pt>
                <c:pt idx="1">
                  <c:v>22755.0</c:v>
                </c:pt>
                <c:pt idx="2">
                  <c:v>38813.0</c:v>
                </c:pt>
                <c:pt idx="3">
                  <c:v>33355.0</c:v>
                </c:pt>
                <c:pt idx="4">
                  <c:v>29666.0</c:v>
                </c:pt>
                <c:pt idx="5">
                  <c:v>24816.0</c:v>
                </c:pt>
                <c:pt idx="6">
                  <c:v>6362.0</c:v>
                </c:pt>
                <c:pt idx="7">
                  <c:v>8840.0</c:v>
                </c:pt>
                <c:pt idx="8">
                  <c:v>28976.0</c:v>
                </c:pt>
                <c:pt idx="9">
                  <c:v>32972.0</c:v>
                </c:pt>
              </c:numCache>
            </c:numRef>
          </c:val>
        </c:ser>
        <c:ser>
          <c:idx val="1"/>
          <c:order val="1"/>
          <c:tx>
            <c:strRef>
              <c:f>'all routes'!$C$257</c:f>
              <c:strCache>
                <c:ptCount val="1"/>
                <c:pt idx="0">
                  <c:v>2013</c:v>
                </c:pt>
              </c:strCache>
            </c:strRef>
          </c:tx>
          <c:invertIfNegative val="0"/>
          <c:cat>
            <c:strRef>
              <c:f>'all routes'!$A$258:$A$267</c:f>
              <c:strCache>
                <c:ptCount val="10"/>
                <c:pt idx="0">
                  <c:v>12</c:v>
                </c:pt>
                <c:pt idx="1">
                  <c:v>15</c:v>
                </c:pt>
                <c:pt idx="2">
                  <c:v>22</c:v>
                </c:pt>
                <c:pt idx="3">
                  <c:v>26</c:v>
                </c:pt>
                <c:pt idx="4">
                  <c:v>27</c:v>
                </c:pt>
                <c:pt idx="5">
                  <c:v>31</c:v>
                </c:pt>
                <c:pt idx="6">
                  <c:v>33</c:v>
                </c:pt>
                <c:pt idx="7">
                  <c:v>34</c:v>
                </c:pt>
                <c:pt idx="8">
                  <c:v>35</c:v>
                </c:pt>
                <c:pt idx="9">
                  <c:v>36</c:v>
                </c:pt>
              </c:strCache>
            </c:strRef>
          </c:cat>
          <c:val>
            <c:numRef>
              <c:f>'all routes'!$C$258:$C$267</c:f>
              <c:numCache>
                <c:formatCode>General</c:formatCode>
                <c:ptCount val="10"/>
                <c:pt idx="0">
                  <c:v>36293.0</c:v>
                </c:pt>
                <c:pt idx="1">
                  <c:v>43270.0</c:v>
                </c:pt>
                <c:pt idx="2">
                  <c:v>53699.0</c:v>
                </c:pt>
                <c:pt idx="3">
                  <c:v>46574.0</c:v>
                </c:pt>
                <c:pt idx="4">
                  <c:v>45728.0</c:v>
                </c:pt>
                <c:pt idx="5">
                  <c:v>35963.0</c:v>
                </c:pt>
                <c:pt idx="6">
                  <c:v>9760.0</c:v>
                </c:pt>
                <c:pt idx="7">
                  <c:v>12412.0</c:v>
                </c:pt>
                <c:pt idx="8">
                  <c:v>41359.0</c:v>
                </c:pt>
                <c:pt idx="9">
                  <c:v>49806.0</c:v>
                </c:pt>
              </c:numCache>
            </c:numRef>
          </c:val>
        </c:ser>
        <c:dLbls>
          <c:showLegendKey val="0"/>
          <c:showVal val="0"/>
          <c:showCatName val="0"/>
          <c:showSerName val="0"/>
          <c:showPercent val="0"/>
          <c:showBubbleSize val="0"/>
        </c:dLbls>
        <c:gapWidth val="150"/>
        <c:axId val="-2122162680"/>
        <c:axId val="-2121926648"/>
      </c:barChart>
      <c:catAx>
        <c:axId val="-2122162680"/>
        <c:scaling>
          <c:orientation val="minMax"/>
        </c:scaling>
        <c:delete val="0"/>
        <c:axPos val="b"/>
        <c:numFmt formatCode="General" sourceLinked="0"/>
        <c:majorTickMark val="out"/>
        <c:minorTickMark val="none"/>
        <c:tickLblPos val="nextTo"/>
        <c:txPr>
          <a:bodyPr/>
          <a:lstStyle/>
          <a:p>
            <a:pPr>
              <a:defRPr sz="1400" b="1"/>
            </a:pPr>
            <a:endParaRPr lang="en-US"/>
          </a:p>
        </c:txPr>
        <c:crossAx val="-2121926648"/>
        <c:crosses val="autoZero"/>
        <c:auto val="1"/>
        <c:lblAlgn val="ctr"/>
        <c:lblOffset val="100"/>
        <c:noMultiLvlLbl val="0"/>
      </c:catAx>
      <c:valAx>
        <c:axId val="-2121926648"/>
        <c:scaling>
          <c:orientation val="minMax"/>
        </c:scaling>
        <c:delete val="0"/>
        <c:axPos val="l"/>
        <c:majorGridlines/>
        <c:numFmt formatCode="General" sourceLinked="1"/>
        <c:majorTickMark val="out"/>
        <c:minorTickMark val="none"/>
        <c:tickLblPos val="nextTo"/>
        <c:crossAx val="-2122162680"/>
        <c:crosses val="autoZero"/>
        <c:crossBetween val="between"/>
      </c:valAx>
    </c:plotArea>
    <c:legend>
      <c:legendPos val="t"/>
      <c:layout>
        <c:manualLayout>
          <c:xMode val="edge"/>
          <c:yMode val="edge"/>
          <c:x val="0.561461218121036"/>
          <c:y val="0.0503703703703704"/>
          <c:w val="0.315005857497898"/>
          <c:h val="0.122957130358705"/>
        </c:manualLayout>
      </c:layout>
      <c:overlay val="0"/>
      <c:txPr>
        <a:bodyPr/>
        <a:lstStyle/>
        <a:p>
          <a:pPr>
            <a:defRPr sz="28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34657820550209"/>
          <c:y val="0.0161442319710036"/>
          <c:w val="0.919558909303004"/>
          <c:h val="0.882223888680582"/>
        </c:manualLayout>
      </c:layout>
      <c:barChart>
        <c:barDir val="col"/>
        <c:grouping val="clustered"/>
        <c:varyColors val="0"/>
        <c:ser>
          <c:idx val="0"/>
          <c:order val="0"/>
          <c:invertIfNegative val="0"/>
          <c:cat>
            <c:strRef>
              <c:f>'all routes'!$B$126:$B$133</c:f>
              <c:strCache>
                <c:ptCount val="8"/>
                <c:pt idx="0">
                  <c:v>Colony</c:v>
                </c:pt>
                <c:pt idx="1">
                  <c:v>Oney Hervey</c:v>
                </c:pt>
                <c:pt idx="2">
                  <c:v>Parkway Circle</c:v>
                </c:pt>
                <c:pt idx="3">
                  <c:v>Renaissance Park</c:v>
                </c:pt>
                <c:pt idx="4">
                  <c:v>The Woodlands</c:v>
                </c:pt>
                <c:pt idx="5">
                  <c:v>Trigon</c:v>
                </c:pt>
                <c:pt idx="6">
                  <c:v>Willow Rock</c:v>
                </c:pt>
                <c:pt idx="7">
                  <c:v>Yellow House</c:v>
                </c:pt>
              </c:strCache>
            </c:strRef>
          </c:cat>
          <c:val>
            <c:numRef>
              <c:f>'all routes'!$C$126:$C$133</c:f>
              <c:numCache>
                <c:formatCode>General</c:formatCode>
                <c:ptCount val="8"/>
                <c:pt idx="0">
                  <c:v>1321.0</c:v>
                </c:pt>
                <c:pt idx="1">
                  <c:v>881.0</c:v>
                </c:pt>
                <c:pt idx="2">
                  <c:v>6527.0</c:v>
                </c:pt>
                <c:pt idx="3">
                  <c:v>3115.0</c:v>
                </c:pt>
                <c:pt idx="4">
                  <c:v>6386.0</c:v>
                </c:pt>
                <c:pt idx="5">
                  <c:v>16812.0</c:v>
                </c:pt>
                <c:pt idx="6">
                  <c:v>564.0</c:v>
                </c:pt>
                <c:pt idx="7">
                  <c:v>357.0</c:v>
                </c:pt>
              </c:numCache>
            </c:numRef>
          </c:val>
        </c:ser>
        <c:dLbls>
          <c:showLegendKey val="0"/>
          <c:showVal val="0"/>
          <c:showCatName val="0"/>
          <c:showSerName val="0"/>
          <c:showPercent val="0"/>
          <c:showBubbleSize val="0"/>
        </c:dLbls>
        <c:gapWidth val="150"/>
        <c:axId val="2036685928"/>
        <c:axId val="2036688952"/>
      </c:barChart>
      <c:catAx>
        <c:axId val="2036685928"/>
        <c:scaling>
          <c:orientation val="minMax"/>
        </c:scaling>
        <c:delete val="0"/>
        <c:axPos val="b"/>
        <c:numFmt formatCode="General" sourceLinked="0"/>
        <c:majorTickMark val="out"/>
        <c:minorTickMark val="none"/>
        <c:tickLblPos val="nextTo"/>
        <c:txPr>
          <a:bodyPr/>
          <a:lstStyle/>
          <a:p>
            <a:pPr>
              <a:defRPr sz="1200" b="1"/>
            </a:pPr>
            <a:endParaRPr lang="en-US"/>
          </a:p>
        </c:txPr>
        <c:crossAx val="2036688952"/>
        <c:crosses val="autoZero"/>
        <c:auto val="1"/>
        <c:lblAlgn val="ctr"/>
        <c:lblOffset val="100"/>
        <c:noMultiLvlLbl val="0"/>
      </c:catAx>
      <c:valAx>
        <c:axId val="2036688952"/>
        <c:scaling>
          <c:orientation val="minMax"/>
        </c:scaling>
        <c:delete val="0"/>
        <c:axPos val="l"/>
        <c:majorGridlines/>
        <c:numFmt formatCode="General" sourceLinked="1"/>
        <c:majorTickMark val="out"/>
        <c:minorTickMark val="none"/>
        <c:tickLblPos val="nextTo"/>
        <c:crossAx val="203668592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Route </a:t>
            </a:r>
            <a:r>
              <a:rPr lang="en-US" dirty="0" smtClean="0"/>
              <a:t>34 – Fish Camp</a:t>
            </a:r>
            <a:endParaRPr lang="en-US" dirty="0"/>
          </a:p>
        </c:rich>
      </c:tx>
      <c:layout/>
      <c:overlay val="0"/>
    </c:title>
    <c:autoTitleDeleted val="0"/>
    <c:plotArea>
      <c:layout>
        <c:manualLayout>
          <c:layoutTarget val="inner"/>
          <c:xMode val="edge"/>
          <c:yMode val="edge"/>
          <c:x val="0.149648896346973"/>
          <c:y val="0.336941552549148"/>
          <c:w val="0.571662579062863"/>
          <c:h val="0.385644557854317"/>
        </c:manualLayout>
      </c:layout>
      <c:barChart>
        <c:barDir val="col"/>
        <c:grouping val="clustered"/>
        <c:varyColors val="0"/>
        <c:dLbls>
          <c:showLegendKey val="0"/>
          <c:showVal val="0"/>
          <c:showCatName val="0"/>
          <c:showSerName val="0"/>
          <c:showPercent val="0"/>
          <c:showBubbleSize val="0"/>
        </c:dLbls>
        <c:gapWidth val="150"/>
        <c:axId val="2110582056"/>
        <c:axId val="2109893256"/>
      </c:barChart>
      <c:catAx>
        <c:axId val="2110582056"/>
        <c:scaling>
          <c:orientation val="minMax"/>
        </c:scaling>
        <c:delete val="1"/>
        <c:axPos val="b"/>
        <c:majorTickMark val="out"/>
        <c:minorTickMark val="none"/>
        <c:tickLblPos val="nextTo"/>
        <c:crossAx val="2109893256"/>
        <c:crosses val="autoZero"/>
        <c:auto val="1"/>
        <c:lblAlgn val="ctr"/>
        <c:lblOffset val="100"/>
        <c:noMultiLvlLbl val="0"/>
      </c:catAx>
      <c:valAx>
        <c:axId val="2109893256"/>
        <c:scaling>
          <c:orientation val="minMax"/>
        </c:scaling>
        <c:delete val="1"/>
        <c:axPos val="l"/>
        <c:majorGridlines/>
        <c:numFmt formatCode="General" sourceLinked="1"/>
        <c:majorTickMark val="out"/>
        <c:minorTickMark val="none"/>
        <c:tickLblPos val="nextTo"/>
        <c:crossAx val="2110582056"/>
        <c:crosses val="autoZero"/>
        <c:crossBetween val="between"/>
        <c:majorUnit val="1000.0"/>
      </c:valAx>
      <c:spPr>
        <a:noFill/>
        <a:ln w="25400">
          <a:noFill/>
        </a:ln>
      </c:spPr>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118959912"/>
        <c:axId val="-2118963064"/>
      </c:barChart>
      <c:catAx>
        <c:axId val="-2118959912"/>
        <c:scaling>
          <c:orientation val="minMax"/>
        </c:scaling>
        <c:delete val="1"/>
        <c:axPos val="b"/>
        <c:majorTickMark val="out"/>
        <c:minorTickMark val="none"/>
        <c:tickLblPos val="nextTo"/>
        <c:crossAx val="-2118963064"/>
        <c:crosses val="autoZero"/>
        <c:auto val="1"/>
        <c:lblAlgn val="ctr"/>
        <c:lblOffset val="100"/>
        <c:noMultiLvlLbl val="0"/>
      </c:catAx>
      <c:valAx>
        <c:axId val="-2118963064"/>
        <c:scaling>
          <c:orientation val="minMax"/>
        </c:scaling>
        <c:delete val="0"/>
        <c:axPos val="l"/>
        <c:majorGridlines/>
        <c:numFmt formatCode="General" sourceLinked="1"/>
        <c:majorTickMark val="out"/>
        <c:minorTickMark val="none"/>
        <c:tickLblPos val="nextTo"/>
        <c:crossAx val="-2118959912"/>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602715525944"/>
          <c:y val="0.0178436248100566"/>
          <c:w val="0.828577646544182"/>
          <c:h val="0.716788000184188"/>
        </c:manualLayout>
      </c:layout>
      <c:barChart>
        <c:barDir val="col"/>
        <c:grouping val="clustered"/>
        <c:varyColors val="0"/>
        <c:ser>
          <c:idx val="0"/>
          <c:order val="0"/>
          <c:invertIfNegative val="0"/>
          <c:cat>
            <c:strRef>
              <c:f>'all routes'!$B$148:$B$157</c:f>
              <c:strCache>
                <c:ptCount val="10"/>
                <c:pt idx="0">
                  <c:v>Deacon @ Aztec</c:v>
                </c:pt>
                <c:pt idx="1">
                  <c:v>Fraternity Row #1</c:v>
                </c:pt>
                <c:pt idx="2">
                  <c:v>Fraternity Row #2</c:v>
                </c:pt>
                <c:pt idx="3">
                  <c:v>Navarro @ Antelope</c:v>
                </c:pt>
                <c:pt idx="4">
                  <c:v>Navarro @ Pintail</c:v>
                </c:pt>
                <c:pt idx="5">
                  <c:v>Trigon</c:v>
                </c:pt>
                <c:pt idx="6">
                  <c:v>Welsh @ First Baptist</c:v>
                </c:pt>
                <c:pt idx="7">
                  <c:v>Welsh @ San Benito</c:v>
                </c:pt>
                <c:pt idx="8">
                  <c:v>Westridge @ Antelope</c:v>
                </c:pt>
                <c:pt idx="9">
                  <c:v>Westridge @ Pintail</c:v>
                </c:pt>
              </c:strCache>
            </c:strRef>
          </c:cat>
          <c:val>
            <c:numRef>
              <c:f>'all routes'!$C$148:$C$157</c:f>
              <c:numCache>
                <c:formatCode>General</c:formatCode>
                <c:ptCount val="10"/>
                <c:pt idx="0">
                  <c:v>336.0</c:v>
                </c:pt>
                <c:pt idx="1">
                  <c:v>443.0</c:v>
                </c:pt>
                <c:pt idx="2">
                  <c:v>771.0</c:v>
                </c:pt>
                <c:pt idx="3">
                  <c:v>1445.0</c:v>
                </c:pt>
                <c:pt idx="4">
                  <c:v>518.0</c:v>
                </c:pt>
                <c:pt idx="5">
                  <c:v>6064.0</c:v>
                </c:pt>
                <c:pt idx="6">
                  <c:v>1575.0</c:v>
                </c:pt>
                <c:pt idx="7">
                  <c:v>427.0</c:v>
                </c:pt>
                <c:pt idx="8">
                  <c:v>664.0</c:v>
                </c:pt>
                <c:pt idx="9">
                  <c:v>169.0</c:v>
                </c:pt>
              </c:numCache>
            </c:numRef>
          </c:val>
        </c:ser>
        <c:dLbls>
          <c:showLegendKey val="0"/>
          <c:showVal val="0"/>
          <c:showCatName val="0"/>
          <c:showSerName val="0"/>
          <c:showPercent val="0"/>
          <c:showBubbleSize val="0"/>
        </c:dLbls>
        <c:gapWidth val="150"/>
        <c:axId val="-2118988008"/>
        <c:axId val="-2118991000"/>
      </c:barChart>
      <c:catAx>
        <c:axId val="-2118988008"/>
        <c:scaling>
          <c:orientation val="minMax"/>
        </c:scaling>
        <c:delete val="0"/>
        <c:axPos val="b"/>
        <c:numFmt formatCode="General" sourceLinked="0"/>
        <c:majorTickMark val="out"/>
        <c:minorTickMark val="none"/>
        <c:tickLblPos val="nextTo"/>
        <c:txPr>
          <a:bodyPr/>
          <a:lstStyle/>
          <a:p>
            <a:pPr>
              <a:defRPr sz="1200" b="1"/>
            </a:pPr>
            <a:endParaRPr lang="en-US"/>
          </a:p>
        </c:txPr>
        <c:crossAx val="-2118991000"/>
        <c:crosses val="autoZero"/>
        <c:auto val="1"/>
        <c:lblAlgn val="ctr"/>
        <c:lblOffset val="100"/>
        <c:noMultiLvlLbl val="0"/>
      </c:catAx>
      <c:valAx>
        <c:axId val="-2118991000"/>
        <c:scaling>
          <c:orientation val="minMax"/>
        </c:scaling>
        <c:delete val="0"/>
        <c:axPos val="l"/>
        <c:majorGridlines/>
        <c:numFmt formatCode="General" sourceLinked="1"/>
        <c:majorTickMark val="out"/>
        <c:minorTickMark val="none"/>
        <c:tickLblPos val="nextTo"/>
        <c:crossAx val="-21189880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'all routes'!$B$135:$B$146</c:f>
              <c:strCache>
                <c:ptCount val="12"/>
                <c:pt idx="0">
                  <c:v>Adrienne</c:v>
                </c:pt>
                <c:pt idx="1">
                  <c:v>Airline</c:v>
                </c:pt>
                <c:pt idx="2">
                  <c:v>Bluestem</c:v>
                </c:pt>
                <c:pt idx="3">
                  <c:v>Brookwood</c:v>
                </c:pt>
                <c:pt idx="4">
                  <c:v>Cambridge Court</c:v>
                </c:pt>
                <c:pt idx="5">
                  <c:v>Doux Chene/Val. View</c:v>
                </c:pt>
                <c:pt idx="6">
                  <c:v>Peppertree</c:v>
                </c:pt>
                <c:pt idx="7">
                  <c:v>Ponderosa @ Brothers</c:v>
                </c:pt>
                <c:pt idx="8">
                  <c:v>Rio Grande @ Balcones</c:v>
                </c:pt>
                <c:pt idx="9">
                  <c:v>Treehouse</c:v>
                </c:pt>
                <c:pt idx="10">
                  <c:v>Trigon</c:v>
                </c:pt>
                <c:pt idx="11">
                  <c:v>Van Horn</c:v>
                </c:pt>
              </c:strCache>
            </c:strRef>
          </c:cat>
          <c:val>
            <c:numRef>
              <c:f>'all routes'!$C$135:$C$146</c:f>
              <c:numCache>
                <c:formatCode>General</c:formatCode>
                <c:ptCount val="12"/>
                <c:pt idx="0">
                  <c:v>256.0</c:v>
                </c:pt>
                <c:pt idx="1">
                  <c:v>1157.0</c:v>
                </c:pt>
                <c:pt idx="2">
                  <c:v>155.0</c:v>
                </c:pt>
                <c:pt idx="3">
                  <c:v>378.0</c:v>
                </c:pt>
                <c:pt idx="4">
                  <c:v>281.0</c:v>
                </c:pt>
                <c:pt idx="5">
                  <c:v>834.0</c:v>
                </c:pt>
                <c:pt idx="6">
                  <c:v>453.0</c:v>
                </c:pt>
                <c:pt idx="7">
                  <c:v>258.0</c:v>
                </c:pt>
                <c:pt idx="8">
                  <c:v>672.0</c:v>
                </c:pt>
                <c:pt idx="9">
                  <c:v>231.0</c:v>
                </c:pt>
                <c:pt idx="10">
                  <c:v>4867.0</c:v>
                </c:pt>
                <c:pt idx="11">
                  <c:v>218.0</c:v>
                </c:pt>
              </c:numCache>
            </c:numRef>
          </c:val>
        </c:ser>
        <c:dLbls>
          <c:showLegendKey val="0"/>
          <c:showVal val="0"/>
          <c:showCatName val="0"/>
          <c:showSerName val="0"/>
          <c:showPercent val="0"/>
          <c:showBubbleSize val="0"/>
        </c:dLbls>
        <c:gapWidth val="150"/>
        <c:axId val="-2114047480"/>
        <c:axId val="-2113997960"/>
      </c:barChart>
      <c:catAx>
        <c:axId val="-2114047480"/>
        <c:scaling>
          <c:orientation val="minMax"/>
        </c:scaling>
        <c:delete val="0"/>
        <c:axPos val="b"/>
        <c:numFmt formatCode="General" sourceLinked="0"/>
        <c:majorTickMark val="out"/>
        <c:minorTickMark val="none"/>
        <c:tickLblPos val="nextTo"/>
        <c:txPr>
          <a:bodyPr/>
          <a:lstStyle/>
          <a:p>
            <a:pPr>
              <a:defRPr sz="1200" b="1"/>
            </a:pPr>
            <a:endParaRPr lang="en-US"/>
          </a:p>
        </c:txPr>
        <c:crossAx val="-2113997960"/>
        <c:crosses val="autoZero"/>
        <c:auto val="1"/>
        <c:lblAlgn val="ctr"/>
        <c:lblOffset val="100"/>
        <c:noMultiLvlLbl val="0"/>
      </c:catAx>
      <c:valAx>
        <c:axId val="-2113997960"/>
        <c:scaling>
          <c:orientation val="minMax"/>
          <c:max val="7000.0"/>
        </c:scaling>
        <c:delete val="0"/>
        <c:axPos val="l"/>
        <c:majorGridlines/>
        <c:numFmt formatCode="General" sourceLinked="1"/>
        <c:majorTickMark val="out"/>
        <c:minorTickMark val="none"/>
        <c:tickLblPos val="nextTo"/>
        <c:crossAx val="-211404748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'all routes'!$B$159:$B$167</c:f>
              <c:strCache>
                <c:ptCount val="9"/>
                <c:pt idx="0">
                  <c:v>Callaway Villas</c:v>
                </c:pt>
                <c:pt idx="1">
                  <c:v>Fox Run</c:v>
                </c:pt>
                <c:pt idx="2">
                  <c:v>Jones Butler South</c:v>
                </c:pt>
                <c:pt idx="3">
                  <c:v>The District</c:v>
                </c:pt>
                <c:pt idx="4">
                  <c:v>The Heights</c:v>
                </c:pt>
                <c:pt idx="5">
                  <c:v>Treehouse</c:v>
                </c:pt>
                <c:pt idx="6">
                  <c:v>Trigon</c:v>
                </c:pt>
                <c:pt idx="7">
                  <c:v>West Luther @ Jones</c:v>
                </c:pt>
                <c:pt idx="8">
                  <c:v>Woodsman</c:v>
                </c:pt>
              </c:strCache>
            </c:strRef>
          </c:cat>
          <c:val>
            <c:numRef>
              <c:f>'all routes'!$C$159:$C$167</c:f>
              <c:numCache>
                <c:formatCode>General</c:formatCode>
                <c:ptCount val="9"/>
                <c:pt idx="0">
                  <c:v>4026.0</c:v>
                </c:pt>
                <c:pt idx="1">
                  <c:v>1066.0</c:v>
                </c:pt>
                <c:pt idx="2">
                  <c:v>1742.0</c:v>
                </c:pt>
                <c:pt idx="3">
                  <c:v>5491.0</c:v>
                </c:pt>
                <c:pt idx="4">
                  <c:v>6233.0</c:v>
                </c:pt>
                <c:pt idx="5">
                  <c:v>951.0</c:v>
                </c:pt>
                <c:pt idx="6">
                  <c:v>20446.0</c:v>
                </c:pt>
                <c:pt idx="7">
                  <c:v>634.0</c:v>
                </c:pt>
                <c:pt idx="8">
                  <c:v>770.0</c:v>
                </c:pt>
              </c:numCache>
            </c:numRef>
          </c:val>
        </c:ser>
        <c:dLbls>
          <c:showLegendKey val="0"/>
          <c:showVal val="0"/>
          <c:showCatName val="0"/>
          <c:showSerName val="0"/>
          <c:showPercent val="0"/>
          <c:showBubbleSize val="0"/>
        </c:dLbls>
        <c:gapWidth val="150"/>
        <c:axId val="-2119017160"/>
        <c:axId val="-2119011304"/>
      </c:barChart>
      <c:catAx>
        <c:axId val="-2119017160"/>
        <c:scaling>
          <c:orientation val="minMax"/>
        </c:scaling>
        <c:delete val="0"/>
        <c:axPos val="b"/>
        <c:numFmt formatCode="General" sourceLinked="0"/>
        <c:majorTickMark val="out"/>
        <c:minorTickMark val="none"/>
        <c:tickLblPos val="nextTo"/>
        <c:txPr>
          <a:bodyPr/>
          <a:lstStyle/>
          <a:p>
            <a:pPr>
              <a:defRPr sz="1200" b="1"/>
            </a:pPr>
            <a:endParaRPr lang="en-US"/>
          </a:p>
        </c:txPr>
        <c:crossAx val="-2119011304"/>
        <c:crosses val="autoZero"/>
        <c:auto val="1"/>
        <c:lblAlgn val="ctr"/>
        <c:lblOffset val="100"/>
        <c:noMultiLvlLbl val="0"/>
      </c:catAx>
      <c:valAx>
        <c:axId val="-2119011304"/>
        <c:scaling>
          <c:orientation val="minMax"/>
        </c:scaling>
        <c:delete val="0"/>
        <c:axPos val="l"/>
        <c:majorGridlines/>
        <c:numFmt formatCode="General" sourceLinked="1"/>
        <c:majorTickMark val="out"/>
        <c:minorTickMark val="none"/>
        <c:tickLblPos val="nextTo"/>
        <c:crossAx val="-211901716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0.21818</cdr:x>
      <cdr:y>0</cdr:y>
    </cdr:from>
    <cdr:to>
      <cdr:x>0.78182</cdr:x>
      <cdr:y>0.11785</cdr:y>
    </cdr:to>
    <cdr:sp macro="" textlink="">
      <cdr:nvSpPr>
        <cdr:cNvPr id="2" name="TextBox 1"/>
        <cdr:cNvSpPr txBox="1"/>
      </cdr:nvSpPr>
      <cdr:spPr>
        <a:xfrm xmlns:a="http://schemas.openxmlformats.org/drawingml/2006/main">
          <a:off x="914392" y="0"/>
          <a:ext cx="2362216" cy="533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Route 34 – Fish Camp</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0.21311</cdr:x>
      <cdr:y>0</cdr:y>
    </cdr:from>
    <cdr:to>
      <cdr:x>0.75472</cdr:x>
      <cdr:y>0.13469</cdr:y>
    </cdr:to>
    <cdr:sp macro="" textlink="">
      <cdr:nvSpPr>
        <cdr:cNvPr id="2" name="TextBox 1"/>
        <cdr:cNvSpPr txBox="1"/>
      </cdr:nvSpPr>
      <cdr:spPr>
        <a:xfrm xmlns:a="http://schemas.openxmlformats.org/drawingml/2006/main">
          <a:off x="990578" y="0"/>
          <a:ext cx="2517512" cy="609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Route 33 – Texas Aggies</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7AF18F74-AF59-42C5-BC99-F30FC796D514}" type="datetimeFigureOut">
              <a:rPr lang="en-US" smtClean="0"/>
              <a:t>11/13/13</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5D3F1AFA-1EE6-48B7-84D8-76892975EF1E}" type="slidenum">
              <a:rPr lang="en-US" smtClean="0"/>
              <a:t>‹#›</a:t>
            </a:fld>
            <a:endParaRPr lang="en-US"/>
          </a:p>
        </p:txBody>
      </p:sp>
    </p:spTree>
    <p:extLst>
      <p:ext uri="{BB962C8B-B14F-4D97-AF65-F5344CB8AC3E}">
        <p14:creationId xmlns:p14="http://schemas.microsoft.com/office/powerpoint/2010/main" val="316060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Aggie Spirit is mass transit and our routes and stops should be associated to the places where large numbers of students are living. For Fall 2014, w</a:t>
            </a:r>
            <a:r>
              <a:rPr lang="en-US" dirty="0" smtClean="0"/>
              <a:t>e are proposing</a:t>
            </a:r>
            <a:r>
              <a:rPr lang="en-US" baseline="0" dirty="0" smtClean="0"/>
              <a:t> the combining of some routes and modifying routes and stops on others.  Probably the most significant proposed changes will be on Routes 33 and 34.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a:t>
            </a:fld>
            <a:endParaRPr lang="en-US"/>
          </a:p>
        </p:txBody>
      </p:sp>
    </p:spTree>
    <p:extLst>
      <p:ext uri="{BB962C8B-B14F-4D97-AF65-F5344CB8AC3E}">
        <p14:creationId xmlns:p14="http://schemas.microsoft.com/office/powerpoint/2010/main" val="320862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Changes to this route are due to opening of Jones/Butler connecting to </a:t>
            </a:r>
            <a:r>
              <a:rPr lang="en-US" baseline="0" dirty="0" err="1" smtClean="0"/>
              <a:t>Pennberthy</a:t>
            </a:r>
            <a:r>
              <a:rPr lang="en-US" baseline="0" dirty="0" smtClean="0"/>
              <a:t>.  </a:t>
            </a:r>
            <a:r>
              <a:rPr lang="en-US" sz="1200" dirty="0" smtClean="0"/>
              <a:t>Route 35 currently</a:t>
            </a:r>
            <a:r>
              <a:rPr lang="en-US" sz="1200" baseline="0" dirty="0" smtClean="0"/>
              <a:t> uses</a:t>
            </a:r>
            <a:r>
              <a:rPr lang="en-US" sz="1200" dirty="0" smtClean="0"/>
              <a:t> 4 buses</a:t>
            </a:r>
            <a:r>
              <a:rPr lang="en-US" sz="1200" baseline="0" dirty="0" smtClean="0"/>
              <a:t> providing 7 minute service on a 28 minute route.</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10</a:t>
            </a:fld>
            <a:endParaRPr lang="en-US"/>
          </a:p>
        </p:txBody>
      </p:sp>
    </p:spTree>
    <p:extLst>
      <p:ext uri="{BB962C8B-B14F-4D97-AF65-F5344CB8AC3E}">
        <p14:creationId xmlns:p14="http://schemas.microsoft.com/office/powerpoint/2010/main" val="10661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the opening of Jones Butler connecting to </a:t>
            </a:r>
            <a:r>
              <a:rPr lang="en-US" baseline="0" dirty="0" err="1" smtClean="0"/>
              <a:t>Penberthy</a:t>
            </a:r>
            <a:r>
              <a:rPr lang="en-US" baseline="0" dirty="0" smtClean="0"/>
              <a:t>, we are moving Route 35 to utilize this new road and provide stops at Kleberg and services the MSC.  Route 35 will not go to the Trigon.  We will leave 4 buses on this route.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11</a:t>
            </a:fld>
            <a:endParaRPr lang="en-US"/>
          </a:p>
        </p:txBody>
      </p:sp>
    </p:spTree>
    <p:extLst>
      <p:ext uri="{BB962C8B-B14F-4D97-AF65-F5344CB8AC3E}">
        <p14:creationId xmlns:p14="http://schemas.microsoft.com/office/powerpoint/2010/main" val="125839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Currently,</a:t>
            </a:r>
            <a:r>
              <a:rPr lang="en-US" sz="1200" baseline="0" dirty="0" smtClean="0"/>
              <a:t> we run 4 buses on Route 36 providing 28 minute service.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12</a:t>
            </a:fld>
            <a:endParaRPr lang="en-US"/>
          </a:p>
        </p:txBody>
      </p:sp>
    </p:spTree>
    <p:extLst>
      <p:ext uri="{BB962C8B-B14F-4D97-AF65-F5344CB8AC3E}">
        <p14:creationId xmlns:p14="http://schemas.microsoft.com/office/powerpoint/2010/main" val="15130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will continue to run Route 36 as is but combine stops at Jones Butler and </a:t>
            </a:r>
            <a:r>
              <a:rPr lang="en-US" baseline="0" dirty="0" err="1" smtClean="0"/>
              <a:t>Holleman</a:t>
            </a:r>
            <a:r>
              <a:rPr lang="en-US" baseline="0" dirty="0" smtClean="0"/>
              <a:t> for more efficiency.  We will increase from 4 to 5 buses on this route to handle capacity and will reduce it to 6 minute service.  With the opening of Jones Butler, there will be a shift in traffic.  Currently, Routes 35 and 36 both used Marion Pugh, but some of this traffic is like to shift to Jones Butler.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13</a:t>
            </a:fld>
            <a:endParaRPr lang="en-US"/>
          </a:p>
        </p:txBody>
      </p:sp>
    </p:spTree>
    <p:extLst>
      <p:ext uri="{BB962C8B-B14F-4D97-AF65-F5344CB8AC3E}">
        <p14:creationId xmlns:p14="http://schemas.microsoft.com/office/powerpoint/2010/main" val="125839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smtClean="0"/>
              <a:t>?</a:t>
            </a:r>
            <a:r>
              <a:rPr lang="en-US" baseline="0" smtClean="0"/>
              <a:t>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14</a:t>
            </a:fld>
            <a:endParaRPr lang="en-US"/>
          </a:p>
        </p:txBody>
      </p:sp>
    </p:spTree>
    <p:extLst>
      <p:ext uri="{BB962C8B-B14F-4D97-AF65-F5344CB8AC3E}">
        <p14:creationId xmlns:p14="http://schemas.microsoft.com/office/powerpoint/2010/main" val="59906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recent Student Population Density Map of the community.  Green is low student population density, yellow/red is high student population density.  We are able to use this data, coupled with our ridership data, to make the best decisions for route placement to service the bulk of our student population.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2</a:t>
            </a:fld>
            <a:endParaRPr lang="en-US"/>
          </a:p>
        </p:txBody>
      </p:sp>
    </p:spTree>
    <p:extLst>
      <p:ext uri="{BB962C8B-B14F-4D97-AF65-F5344CB8AC3E}">
        <p14:creationId xmlns:p14="http://schemas.microsoft.com/office/powerpoint/2010/main" val="416259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proposing changes to Route 31.  Combining Routes</a:t>
            </a:r>
            <a:r>
              <a:rPr lang="en-US" baseline="0" dirty="0" smtClean="0"/>
              <a:t> 33 and 34.  Routes 35 and 36 will be affected with the opening of the Jones Butler extension to </a:t>
            </a:r>
            <a:r>
              <a:rPr lang="en-US" baseline="0" dirty="0" err="1" smtClean="0"/>
              <a:t>Penberthy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3</a:t>
            </a:fld>
            <a:endParaRPr lang="en-US"/>
          </a:p>
        </p:txBody>
      </p:sp>
    </p:spTree>
    <p:extLst>
      <p:ext uri="{BB962C8B-B14F-4D97-AF65-F5344CB8AC3E}">
        <p14:creationId xmlns:p14="http://schemas.microsoft.com/office/powerpoint/2010/main" val="363007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snapshot of ridership for a two week period last month for all off campus routes and also a snapshot of a two week period in fall 2012.  Right away, you see that we are carrying more passengers this year than last.  The routes with extra buses running at peak times during the day are noted with an asterisk.  </a:t>
            </a:r>
            <a:r>
              <a:rPr lang="en-US" dirty="0" smtClean="0"/>
              <a:t>Notice</a:t>
            </a:r>
            <a:r>
              <a:rPr lang="en-US" baseline="0" dirty="0" smtClean="0"/>
              <a:t> the lower ridership on Routes 33 and 34.  These two routes tend to be inefficient because of lower ridership and the number of buses on both routes.</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4</a:t>
            </a:fld>
            <a:endParaRPr lang="en-US"/>
          </a:p>
        </p:txBody>
      </p:sp>
    </p:spTree>
    <p:extLst>
      <p:ext uri="{BB962C8B-B14F-4D97-AF65-F5344CB8AC3E}">
        <p14:creationId xmlns:p14="http://schemas.microsoft.com/office/powerpoint/2010/main" val="30225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an example of a route that could have been considered for elimination not all that long ago based on ridership numbers.  However, The Woodlands and Campus Village, fairly new apartment complexes at the corner of 2818 and SW Parkway, revived the route. It’s notable that we pick up the largest ridership on the last three stops of the route. Note specifically the very low ridership route.  We are proposing the elimination of one stop and will be asking passengers to walk a short distance from two other stops.  We know the residents may be up in arms, but our data says few people ride daily except for the last three stops. </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5</a:t>
            </a:fld>
            <a:endParaRPr lang="en-US"/>
          </a:p>
        </p:txBody>
      </p:sp>
    </p:spTree>
    <p:extLst>
      <p:ext uri="{BB962C8B-B14F-4D97-AF65-F5344CB8AC3E}">
        <p14:creationId xmlns:p14="http://schemas.microsoft.com/office/powerpoint/2010/main" val="191393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Route 31 </a:t>
            </a:r>
            <a:r>
              <a:rPr lang="en-US" baseline="0" dirty="0" smtClean="0"/>
              <a:t>services South College Station and apartment complexes along Southwest Parkway running 4 buses every 7 minutes.  Again, our largest ridership is on the last three stops.  The heaviest is our last stop which services The Woodlands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Campus Village, and those students must cross Southwest Parkway to catch the bus.  The stop at </a:t>
            </a:r>
            <a:r>
              <a:rPr lang="en-US" baseline="0" dirty="0" err="1" smtClean="0"/>
              <a:t>Oney</a:t>
            </a:r>
            <a:r>
              <a:rPr lang="en-US" baseline="0" dirty="0" smtClean="0"/>
              <a:t> Hervey does not have sidewalk access to Southwest Parkway.  Options for these residents would be to park at the Park N Ride at the First Baptist Church on Welsh or the Wal-Mart PNR on Longmire.  Passengers from the other two stops at Willow Rock and Renaissance Park can utilize the sidewalks from their complexes to the stop on Southwest Parkway.  WR is a 4 minute walk and RP is a 3 minute walk to the stop on SW Parkway.  By bringing this route down Southwest Parkway, turning around and coming back up SW Pkwy, we are able to make stops on both sides of the street preventing students from crossing the busy street to catch the bus.  Additionally, we are eliminating the worst right turn we have on any of our routes.  </a:t>
            </a:r>
            <a:endParaRPr lang="en-US" dirty="0" smtClean="0"/>
          </a:p>
          <a:p>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6</a:t>
            </a:fld>
            <a:endParaRPr lang="en-US"/>
          </a:p>
        </p:txBody>
      </p:sp>
    </p:spTree>
    <p:extLst>
      <p:ext uri="{BB962C8B-B14F-4D97-AF65-F5344CB8AC3E}">
        <p14:creationId xmlns:p14="http://schemas.microsoft.com/office/powerpoint/2010/main" val="222044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ridership data and this density map show us that many students are leaving the duplexes and single family dwellings to move to large apartment complexes. This directly affects our ridership.  This map shows areas around Routes 33 and 34. This data supports relocating our routes to the more highly populated student living areas within the community.  </a:t>
            </a:r>
            <a:endParaRPr lang="en-US" dirty="0" smtClean="0"/>
          </a:p>
          <a:p>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7</a:t>
            </a:fld>
            <a:endParaRPr lang="en-US"/>
          </a:p>
        </p:txBody>
      </p:sp>
    </p:spTree>
    <p:extLst>
      <p:ext uri="{BB962C8B-B14F-4D97-AF65-F5344CB8AC3E}">
        <p14:creationId xmlns:p14="http://schemas.microsoft.com/office/powerpoint/2010/main" val="49716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routes are our lowest</a:t>
            </a:r>
            <a:r>
              <a:rPr lang="en-US" baseline="0" dirty="0" smtClean="0"/>
              <a:t> off campus ridership. Highest ridership is picking up at the PNR at First Baptist Church on Welsh.  This stop has 20% of the ridership of the 20 stops from these two routes combined.</a:t>
            </a:r>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8</a:t>
            </a:fld>
            <a:endParaRPr lang="en-US"/>
          </a:p>
        </p:txBody>
      </p:sp>
    </p:spTree>
    <p:extLst>
      <p:ext uri="{BB962C8B-B14F-4D97-AF65-F5344CB8AC3E}">
        <p14:creationId xmlns:p14="http://schemas.microsoft.com/office/powerpoint/2010/main" val="285179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biggest proposed change we have for you today.  Based on our ridership data, we must make a change.  We </a:t>
            </a:r>
            <a:r>
              <a:rPr lang="en-US" dirty="0" smtClean="0"/>
              <a:t>have to be smarter with our resources</a:t>
            </a:r>
            <a:r>
              <a:rPr lang="en-US" baseline="0" dirty="0" smtClean="0"/>
              <a:t> and make these 2 routes run efficient. </a:t>
            </a:r>
            <a:r>
              <a:rPr lang="en-US" dirty="0" smtClean="0"/>
              <a:t>Currently on Route 33, we</a:t>
            </a:r>
            <a:r>
              <a:rPr lang="en-US" baseline="0" dirty="0" smtClean="0"/>
              <a:t> run 2 buses every 18 minutes. On Route 34, we run 2 buses on route every 18 minutes. One option is to remove 1 bus from each route with 36 minute service.  We feel like this would drive ridership down to the point needing to eliminate both routes.  Or, we could combine.  By combining these two routes, we eliminate stops, but they are within walking distance via sidewalks to new stops in less than 7 minutes.  Another option for these students is using one of two PNR options. The Park N Ride at the First Baptist Church on Welsh is heavily used and the newest PRN at Wal-Mart seems to be popular also. We feel like these students have the option of walking to the nearest stop or to drive to the PNR of their choice.  We will go from 4 to 3 buses but with improved timing from 18 minute service to 14 minute service.  It’s also notable that from Wal-Mart to campus will typically be a 10 minute trip.  Those at </a:t>
            </a:r>
            <a:r>
              <a:rPr lang="en-US" baseline="0" dirty="0" err="1" smtClean="0"/>
              <a:t>Doux</a:t>
            </a:r>
            <a:r>
              <a:rPr lang="en-US" baseline="0" dirty="0" smtClean="0"/>
              <a:t> </a:t>
            </a:r>
            <a:r>
              <a:rPr lang="en-US" baseline="0" dirty="0" err="1" smtClean="0"/>
              <a:t>Chene</a:t>
            </a:r>
            <a:r>
              <a:rPr lang="en-US" baseline="0" dirty="0" smtClean="0"/>
              <a:t> are currently the first pick up stop and have an 18 minute ride.  By walking to the Longmire Stop  (Wal-Mart) or driving to the Wal-Mart PNR, they have a 10 minute trip to campus.  If we keep the extension on 34, the route would increase from a 36 minute route to 42 minutes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3F1AFA-1EE6-48B7-84D8-76892975EF1E}" type="slidenum">
              <a:rPr lang="en-US" smtClean="0"/>
              <a:t>9</a:t>
            </a:fld>
            <a:endParaRPr lang="en-US"/>
          </a:p>
        </p:txBody>
      </p:sp>
    </p:spTree>
    <p:extLst>
      <p:ext uri="{BB962C8B-B14F-4D97-AF65-F5344CB8AC3E}">
        <p14:creationId xmlns:p14="http://schemas.microsoft.com/office/powerpoint/2010/main" val="125839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p:cNvSpPr/>
          <p:nvPr/>
        </p:nvSpPr>
        <p:spPr bwMode="grayWhite">
          <a:xfrm>
            <a:off x="0" y="914400"/>
            <a:ext cx="9144000" cy="5943600"/>
          </a:xfrm>
          <a:prstGeom prst="rect">
            <a:avLst/>
          </a:prstGeom>
          <a:solidFill>
            <a:srgbClr val="5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5" name="Rectangle 24"/>
          <p:cNvSpPr/>
          <p:nvPr/>
        </p:nvSpPr>
        <p:spPr>
          <a:xfrm>
            <a:off x="0" y="0"/>
            <a:ext cx="9144000" cy="914400"/>
          </a:xfrm>
          <a:prstGeom prst="rect">
            <a:avLst/>
          </a:prstGeom>
          <a:solidFill>
            <a:srgbClr val="FFF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primaryWhiteMaroon.tif"/>
          <p:cNvPicPr>
            <a:picLocks noChangeAspect="1"/>
          </p:cNvPicPr>
          <p:nvPr/>
        </p:nvPicPr>
        <p:blipFill>
          <a:blip r:embed="rId2" cstate="print"/>
          <a:stretch>
            <a:fillRect/>
          </a:stretch>
        </p:blipFill>
        <p:spPr>
          <a:xfrm>
            <a:off x="7299960" y="228600"/>
            <a:ext cx="1844040" cy="457200"/>
          </a:xfrm>
          <a:prstGeom prst="rect">
            <a:avLst/>
          </a:prstGeom>
        </p:spPr>
      </p:pic>
      <p:sp>
        <p:nvSpPr>
          <p:cNvPr id="29" name="Rectangle 28"/>
          <p:cNvSpPr/>
          <p:nvPr/>
        </p:nvSpPr>
        <p:spPr>
          <a:xfrm>
            <a:off x="0" y="6324600"/>
            <a:ext cx="9144000" cy="533400"/>
          </a:xfrm>
          <a:prstGeom prst="rect">
            <a:avLst/>
          </a:prstGeom>
          <a:solidFill>
            <a:srgbClr val="FFF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63636"/>
                </a:solidFill>
                <a:latin typeface="Gill Sans MT" pitchFamily="34" charset="0"/>
              </a:rPr>
              <a:t>transport.tamu.edu</a:t>
            </a:r>
            <a:endParaRPr lang="en-US" sz="2400" b="1" dirty="0">
              <a:solidFill>
                <a:srgbClr val="363636"/>
              </a:solidFill>
              <a:latin typeface="Gill Sans MT"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4925161" cy="18652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EAEB3D-32DC-49FD-AE17-145FF7A9FD97}" type="datetimeFigureOut">
              <a:rPr lang="en-US" smtClean="0"/>
              <a:t>11/13/13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9CBDCE-8898-4361-81F0-FD6DFCD0C06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D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0"/>
            <a:ext cx="9144000" cy="457200"/>
          </a:xfrm>
          <a:prstGeom prst="rect">
            <a:avLst/>
          </a:prstGeom>
          <a:solidFill>
            <a:srgbClr val="5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rimaryWhiteMaroon.jpg"/>
          <p:cNvPicPr>
            <a:picLocks noChangeAspect="1"/>
          </p:cNvPicPr>
          <p:nvPr/>
        </p:nvPicPr>
        <p:blipFill>
          <a:blip r:embed="rId13" cstate="print"/>
          <a:srcRect l="1973" t="8607" r="1973" b="7784"/>
          <a:stretch>
            <a:fillRect/>
          </a:stretch>
        </p:blipFill>
        <p:spPr>
          <a:xfrm>
            <a:off x="7696200" y="76200"/>
            <a:ext cx="1335786" cy="294661"/>
          </a:xfrm>
          <a:prstGeom prst="rect">
            <a:avLst/>
          </a:prstGeom>
        </p:spPr>
      </p:pic>
      <p:sp>
        <p:nvSpPr>
          <p:cNvPr id="13" name="TextBox 12"/>
          <p:cNvSpPr txBox="1"/>
          <p:nvPr/>
        </p:nvSpPr>
        <p:spPr>
          <a:xfrm>
            <a:off x="0" y="6488668"/>
            <a:ext cx="9144000" cy="369332"/>
          </a:xfrm>
          <a:prstGeom prst="rect">
            <a:avLst/>
          </a:prstGeom>
          <a:solidFill>
            <a:srgbClr val="500000"/>
          </a:solidFill>
        </p:spPr>
        <p:txBody>
          <a:bodyPr wrap="square" rtlCol="0" anchor="ctr">
            <a:spAutoFit/>
          </a:bodyPr>
          <a:lstStyle/>
          <a:p>
            <a:pPr algn="ctr"/>
            <a:r>
              <a:rPr lang="en-US" dirty="0" smtClean="0">
                <a:solidFill>
                  <a:schemeClr val="bg1"/>
                </a:solidFill>
                <a:latin typeface="Gill Sans MT" pitchFamily="34" charset="0"/>
              </a:rPr>
              <a:t>transport.tamu.edu</a:t>
            </a:r>
            <a:endParaRPr lang="en-US" dirty="0">
              <a:solidFill>
                <a:schemeClr val="bg1"/>
              </a:solidFill>
              <a:latin typeface="Gill Sans MT" pitchFamily="34" charset="0"/>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76200"/>
            <a:ext cx="1601819" cy="31270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590800"/>
          </a:xfrm>
        </p:spPr>
        <p:txBody>
          <a:bodyPr>
            <a:noAutofit/>
          </a:bodyPr>
          <a:lstStyle/>
          <a:p>
            <a:r>
              <a:rPr lang="en-US" sz="6000" smtClean="0"/>
              <a:t>Proposed Bus Route Changes for Fall 2014</a:t>
            </a:r>
            <a:endParaRPr lang="en-US" sz="6000" dirty="0"/>
          </a:p>
        </p:txBody>
      </p:sp>
      <p:sp>
        <p:nvSpPr>
          <p:cNvPr id="3" name="Subtitle 2"/>
          <p:cNvSpPr>
            <a:spLocks noGrp="1"/>
          </p:cNvSpPr>
          <p:nvPr>
            <p:ph type="subTitle" idx="1"/>
          </p:nvPr>
        </p:nvSpPr>
        <p:spPr>
          <a:xfrm>
            <a:off x="1371600" y="4038600"/>
            <a:ext cx="6400800" cy="2133600"/>
          </a:xfrm>
        </p:spPr>
        <p:txBody>
          <a:bodyPr>
            <a:normAutofit fontScale="85000" lnSpcReduction="20000"/>
          </a:bodyPr>
          <a:lstStyle/>
          <a:p>
            <a:r>
              <a:rPr lang="en-US" sz="4000" dirty="0" smtClean="0"/>
              <a:t>Open Forum</a:t>
            </a:r>
          </a:p>
          <a:p>
            <a:r>
              <a:rPr lang="en-US" sz="4000" dirty="0" smtClean="0"/>
              <a:t>Monday</a:t>
            </a:r>
            <a:r>
              <a:rPr lang="en-US" sz="4000" dirty="0" smtClean="0"/>
              <a:t>, </a:t>
            </a:r>
            <a:r>
              <a:rPr lang="en-US" sz="4000" dirty="0" smtClean="0"/>
              <a:t>November 25, </a:t>
            </a:r>
            <a:r>
              <a:rPr lang="en-US" sz="4000" dirty="0" smtClean="0"/>
              <a:t>2013</a:t>
            </a:r>
          </a:p>
          <a:p>
            <a:endParaRPr lang="en-US" sz="4000" dirty="0" smtClean="0"/>
          </a:p>
          <a:p>
            <a:r>
              <a:rPr lang="en-US" sz="4000" dirty="0" smtClean="0"/>
              <a:t>Aggie Spirit</a:t>
            </a:r>
            <a:endParaRPr lang="en-US" sz="4000" dirty="0"/>
          </a:p>
        </p:txBody>
      </p:sp>
    </p:spTree>
    <p:extLst>
      <p:ext uri="{BB962C8B-B14F-4D97-AF65-F5344CB8AC3E}">
        <p14:creationId xmlns:p14="http://schemas.microsoft.com/office/powerpoint/2010/main" val="2373979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066800"/>
          </a:xfrm>
        </p:spPr>
        <p:txBody>
          <a:bodyPr>
            <a:normAutofit fontScale="90000"/>
          </a:bodyPr>
          <a:lstStyle/>
          <a:p>
            <a:r>
              <a:rPr lang="en-US" sz="4800" dirty="0" smtClean="0"/>
              <a:t>Ridership for Route 35 – Hullabaloo </a:t>
            </a:r>
            <a:r>
              <a:rPr lang="en-US" sz="2700" dirty="0" smtClean="0"/>
              <a:t>09/08/13 – 09/24/13</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9264225"/>
              </p:ext>
            </p:extLst>
          </p:nvPr>
        </p:nvGraphicFramePr>
        <p:xfrm>
          <a:off x="457200" y="1676400"/>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7399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 name="Picture 12" descr="3536ba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9144000" cy="6036469"/>
          </a:xfrm>
          <a:prstGeom prst="rect">
            <a:avLst/>
          </a:prstGeom>
        </p:spPr>
      </p:pic>
      <p:pic>
        <p:nvPicPr>
          <p:cNvPr id="15" name="Picture 14" descr="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31"/>
            <a:ext cx="9144000" cy="6036469"/>
          </a:xfrm>
          <a:prstGeom prst="rect">
            <a:avLst/>
          </a:prstGeom>
        </p:spPr>
      </p:pic>
      <p:sp>
        <p:nvSpPr>
          <p:cNvPr id="9" name="TextBox 8"/>
          <p:cNvSpPr txBox="1"/>
          <p:nvPr/>
        </p:nvSpPr>
        <p:spPr>
          <a:xfrm>
            <a:off x="7315200" y="2667000"/>
            <a:ext cx="1295400" cy="1015663"/>
          </a:xfrm>
          <a:prstGeom prst="rect">
            <a:avLst/>
          </a:prstGeom>
          <a:noFill/>
        </p:spPr>
        <p:txBody>
          <a:bodyPr wrap="square" rtlCol="0">
            <a:spAutoFit/>
          </a:bodyPr>
          <a:lstStyle/>
          <a:p>
            <a:r>
              <a:rPr lang="en-US" sz="6000" dirty="0" smtClean="0">
                <a:solidFill>
                  <a:srgbClr val="0070FF"/>
                </a:solidFill>
                <a:latin typeface="Arial Black" pitchFamily="34" charset="0"/>
              </a:rPr>
              <a:t>35</a:t>
            </a:r>
            <a:endParaRPr lang="en-US" sz="6000" dirty="0">
              <a:solidFill>
                <a:srgbClr val="0070FF"/>
              </a:solidFill>
              <a:latin typeface="Arial Black" pitchFamily="34" charset="0"/>
            </a:endParaRPr>
          </a:p>
        </p:txBody>
      </p:sp>
      <p:pic>
        <p:nvPicPr>
          <p:cNvPr id="17" name="Picture 16" descr="35n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31"/>
            <a:ext cx="9144000" cy="6036469"/>
          </a:xfrm>
          <a:prstGeom prst="rect">
            <a:avLst/>
          </a:prstGeom>
        </p:spPr>
      </p:pic>
      <p:sp>
        <p:nvSpPr>
          <p:cNvPr id="12" name="TextBox 11"/>
          <p:cNvSpPr txBox="1"/>
          <p:nvPr/>
        </p:nvSpPr>
        <p:spPr>
          <a:xfrm>
            <a:off x="838200" y="3886200"/>
            <a:ext cx="4114800" cy="1938992"/>
          </a:xfrm>
          <a:prstGeom prst="rect">
            <a:avLst/>
          </a:prstGeom>
          <a:noFill/>
        </p:spPr>
        <p:txBody>
          <a:bodyPr wrap="square" rtlCol="0">
            <a:spAutoFit/>
          </a:bodyPr>
          <a:lstStyle/>
          <a:p>
            <a:r>
              <a:rPr lang="en-US" sz="6000" dirty="0" smtClean="0">
                <a:solidFill>
                  <a:srgbClr val="662D91"/>
                </a:solidFill>
                <a:latin typeface="Arial Black" pitchFamily="34" charset="0"/>
              </a:rPr>
              <a:t>35</a:t>
            </a:r>
            <a:br>
              <a:rPr lang="en-US" sz="6000" dirty="0" smtClean="0">
                <a:solidFill>
                  <a:srgbClr val="662D91"/>
                </a:solidFill>
                <a:latin typeface="Arial Black" pitchFamily="34" charset="0"/>
              </a:rPr>
            </a:br>
            <a:r>
              <a:rPr lang="en-US" sz="6000" dirty="0" smtClean="0">
                <a:solidFill>
                  <a:srgbClr val="662D91"/>
                </a:solidFill>
                <a:latin typeface="Arial Black" pitchFamily="34" charset="0"/>
              </a:rPr>
              <a:t>Proposed</a:t>
            </a:r>
            <a:endParaRPr lang="en-US" sz="6000" dirty="0">
              <a:solidFill>
                <a:srgbClr val="662D91"/>
              </a:solidFill>
              <a:latin typeface="Arial Black" pitchFamily="34" charset="0"/>
            </a:endParaRPr>
          </a:p>
        </p:txBody>
      </p:sp>
    </p:spTree>
    <p:extLst>
      <p:ext uri="{BB962C8B-B14F-4D97-AF65-F5344CB8AC3E}">
        <p14:creationId xmlns:p14="http://schemas.microsoft.com/office/powerpoint/2010/main" val="280322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Ridership for Route 36 – Cotton Bowl</a:t>
            </a:r>
            <a:br>
              <a:rPr lang="en-US" dirty="0" smtClean="0"/>
            </a:br>
            <a:r>
              <a:rPr lang="en-US" sz="2700" dirty="0" smtClean="0"/>
              <a:t>09/08/13 – 09/24/13</a:t>
            </a:r>
            <a:endParaRPr lang="en-US" sz="2700" dirty="0"/>
          </a:p>
        </p:txBody>
      </p:sp>
      <p:graphicFrame>
        <p:nvGraphicFramePr>
          <p:cNvPr id="4" name="Content Placeholder 3"/>
          <p:cNvGraphicFramePr>
            <a:graphicFrameLocks noGrp="1"/>
          </p:cNvGraphicFramePr>
          <p:nvPr>
            <p:ph idx="1"/>
          </p:nvPr>
        </p:nvGraphicFramePr>
        <p:xfrm>
          <a:off x="457200" y="16002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884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 name="Picture 12" descr="3536ba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9144000" cy="603646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8256"/>
            <a:ext cx="9144000" cy="6036468"/>
          </a:xfrm>
          <a:prstGeom prst="rect">
            <a:avLst/>
          </a:prstGeom>
        </p:spPr>
      </p:pic>
      <p:sp>
        <p:nvSpPr>
          <p:cNvPr id="9" name="TextBox 8"/>
          <p:cNvSpPr txBox="1"/>
          <p:nvPr/>
        </p:nvSpPr>
        <p:spPr>
          <a:xfrm>
            <a:off x="7315200" y="2667000"/>
            <a:ext cx="1295400" cy="1015663"/>
          </a:xfrm>
          <a:prstGeom prst="rect">
            <a:avLst/>
          </a:prstGeom>
          <a:noFill/>
        </p:spPr>
        <p:txBody>
          <a:bodyPr wrap="square" rtlCol="0">
            <a:spAutoFit/>
          </a:bodyPr>
          <a:lstStyle/>
          <a:p>
            <a:r>
              <a:rPr lang="en-US" sz="6000" dirty="0" smtClean="0">
                <a:solidFill>
                  <a:srgbClr val="0070FF"/>
                </a:solidFill>
                <a:latin typeface="Arial Black" pitchFamily="34" charset="0"/>
              </a:rPr>
              <a:t>36</a:t>
            </a:r>
            <a:endParaRPr lang="en-US" sz="6000" dirty="0">
              <a:solidFill>
                <a:srgbClr val="0070FF"/>
              </a:solidFill>
              <a:latin typeface="Arial Black"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31"/>
            <a:ext cx="9144000" cy="6036468"/>
          </a:xfrm>
          <a:prstGeom prst="rect">
            <a:avLst/>
          </a:prstGeom>
        </p:spPr>
      </p:pic>
    </p:spTree>
    <p:extLst>
      <p:ext uri="{BB962C8B-B14F-4D97-AF65-F5344CB8AC3E}">
        <p14:creationId xmlns:p14="http://schemas.microsoft.com/office/powerpoint/2010/main" val="123675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sz="8000" dirty="0" smtClean="0"/>
              <a:t>Questions?</a:t>
            </a:r>
            <a:endParaRPr lang="en-US" sz="8000" dirty="0"/>
          </a:p>
        </p:txBody>
      </p:sp>
    </p:spTree>
    <p:extLst>
      <p:ext uri="{BB962C8B-B14F-4D97-AF65-F5344CB8AC3E}">
        <p14:creationId xmlns:p14="http://schemas.microsoft.com/office/powerpoint/2010/main" val="3420723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Student Population Density Map </a:t>
            </a:r>
            <a:r>
              <a:rPr lang="en-US" sz="1600" dirty="0" smtClean="0"/>
              <a:t>(10/2013)</a:t>
            </a:r>
            <a:endParaRPr lang="en-US" sz="1600" dirty="0"/>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48875"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869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dirty="0" smtClean="0"/>
              <a:t>Proposed Off Campus </a:t>
            </a:r>
            <a:br>
              <a:rPr lang="en-US" dirty="0" smtClean="0"/>
            </a:br>
            <a:r>
              <a:rPr lang="en-US" dirty="0" smtClean="0"/>
              <a:t>Route Changes</a:t>
            </a:r>
            <a:endParaRPr lang="en-US" dirty="0"/>
          </a:p>
        </p:txBody>
      </p:sp>
      <p:sp>
        <p:nvSpPr>
          <p:cNvPr id="3" name="Content Placeholder 2"/>
          <p:cNvSpPr>
            <a:spLocks noGrp="1"/>
          </p:cNvSpPr>
          <p:nvPr>
            <p:ph idx="1"/>
          </p:nvPr>
        </p:nvSpPr>
        <p:spPr>
          <a:xfrm>
            <a:off x="457200" y="2286000"/>
            <a:ext cx="8229600" cy="4191000"/>
          </a:xfrm>
        </p:spPr>
        <p:txBody>
          <a:bodyPr>
            <a:normAutofit fontScale="92500" lnSpcReduction="10000"/>
          </a:bodyPr>
          <a:lstStyle/>
          <a:p>
            <a:pPr lvl="0"/>
            <a:r>
              <a:rPr lang="en-US" sz="4300" dirty="0" smtClean="0"/>
              <a:t>Route 31</a:t>
            </a:r>
          </a:p>
          <a:p>
            <a:pPr lvl="0"/>
            <a:r>
              <a:rPr lang="en-US" sz="4300" dirty="0" smtClean="0"/>
              <a:t>Route 33</a:t>
            </a:r>
          </a:p>
          <a:p>
            <a:pPr lvl="0"/>
            <a:r>
              <a:rPr lang="en-US" sz="4300" dirty="0" smtClean="0"/>
              <a:t>Route 34</a:t>
            </a:r>
          </a:p>
          <a:p>
            <a:pPr lvl="0"/>
            <a:r>
              <a:rPr lang="en-US" sz="4300" dirty="0" smtClean="0"/>
              <a:t>Route 35</a:t>
            </a:r>
          </a:p>
          <a:p>
            <a:pPr lvl="0"/>
            <a:r>
              <a:rPr lang="en-US" sz="4300" dirty="0" smtClean="0"/>
              <a:t>Route 36</a:t>
            </a:r>
          </a:p>
          <a:p>
            <a:pPr marL="0" lvl="0" indent="0">
              <a:buNone/>
            </a:pPr>
            <a:r>
              <a:rPr lang="en-US" sz="3600" dirty="0"/>
              <a:t> </a:t>
            </a:r>
          </a:p>
          <a:p>
            <a:endParaRPr lang="en-US" dirty="0"/>
          </a:p>
        </p:txBody>
      </p:sp>
    </p:spTree>
    <p:extLst>
      <p:ext uri="{BB962C8B-B14F-4D97-AF65-F5344CB8AC3E}">
        <p14:creationId xmlns:p14="http://schemas.microsoft.com/office/powerpoint/2010/main" val="22129056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2" y="457200"/>
            <a:ext cx="8229600" cy="838198"/>
          </a:xfrm>
        </p:spPr>
        <p:txBody>
          <a:bodyPr>
            <a:normAutofit fontScale="90000"/>
          </a:bodyPr>
          <a:lstStyle/>
          <a:p>
            <a:r>
              <a:rPr lang="en-US" dirty="0" smtClean="0"/>
              <a:t>Off Campus Ridership</a:t>
            </a:r>
            <a:br>
              <a:rPr lang="en-US" dirty="0" smtClean="0"/>
            </a:br>
            <a:r>
              <a:rPr lang="en-US" sz="2200" dirty="0" smtClean="0"/>
              <a:t>09/08/13 – 09/24/13</a:t>
            </a:r>
            <a:endParaRPr lang="en-US" sz="2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01277554"/>
              </p:ext>
            </p:extLst>
          </p:nvPr>
        </p:nvGraphicFramePr>
        <p:xfrm>
          <a:off x="228600" y="2107444"/>
          <a:ext cx="8763000" cy="4190998"/>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sz="half" idx="2"/>
          </p:nvPr>
        </p:nvSpPr>
        <p:spPr>
          <a:xfrm>
            <a:off x="7162800" y="990600"/>
            <a:ext cx="1371600" cy="304800"/>
          </a:xfrm>
        </p:spPr>
        <p:txBody>
          <a:bodyPr>
            <a:noAutofit/>
          </a:bodyPr>
          <a:lstStyle/>
          <a:p>
            <a:pPr marL="0" indent="0">
              <a:buNone/>
            </a:pPr>
            <a:r>
              <a:rPr lang="en-US" sz="1600" b="1" dirty="0" smtClean="0"/>
              <a:t>*  Extra Buses</a:t>
            </a:r>
          </a:p>
          <a:p>
            <a:pPr marL="0" indent="0">
              <a:buNone/>
            </a:pPr>
            <a:endParaRPr lang="en-US" sz="1600" b="1" dirty="0"/>
          </a:p>
        </p:txBody>
      </p:sp>
      <p:sp>
        <p:nvSpPr>
          <p:cNvPr id="4" name="TextBox 1"/>
          <p:cNvSpPr txBox="1"/>
          <p:nvPr/>
        </p:nvSpPr>
        <p:spPr>
          <a:xfrm rot="16200000">
            <a:off x="685800" y="1828800"/>
            <a:ext cx="838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4  Buses</a:t>
            </a:r>
            <a:endParaRPr lang="en-US" sz="1500" b="1" dirty="0"/>
          </a:p>
        </p:txBody>
      </p:sp>
      <p:sp>
        <p:nvSpPr>
          <p:cNvPr id="7" name="TextBox 1"/>
          <p:cNvSpPr txBox="1"/>
          <p:nvPr/>
        </p:nvSpPr>
        <p:spPr>
          <a:xfrm rot="16200000">
            <a:off x="1447801" y="1752599"/>
            <a:ext cx="990601"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3  Buses *</a:t>
            </a:r>
            <a:endParaRPr lang="en-US" sz="1500" b="1" dirty="0"/>
          </a:p>
        </p:txBody>
      </p:sp>
      <p:sp>
        <p:nvSpPr>
          <p:cNvPr id="8" name="TextBox 1"/>
          <p:cNvSpPr txBox="1"/>
          <p:nvPr/>
        </p:nvSpPr>
        <p:spPr>
          <a:xfrm rot="16200000">
            <a:off x="2209801" y="1752600"/>
            <a:ext cx="990599" cy="381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5  Buses *</a:t>
            </a:r>
            <a:endParaRPr lang="en-US" sz="1500" b="1" dirty="0"/>
          </a:p>
        </p:txBody>
      </p:sp>
      <p:sp>
        <p:nvSpPr>
          <p:cNvPr id="9" name="TextBox 1"/>
          <p:cNvSpPr txBox="1"/>
          <p:nvPr/>
        </p:nvSpPr>
        <p:spPr>
          <a:xfrm rot="16200000">
            <a:off x="3048001" y="1752599"/>
            <a:ext cx="990601"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5  Buses *</a:t>
            </a:r>
            <a:endParaRPr lang="en-US" sz="1500" b="1" dirty="0"/>
          </a:p>
        </p:txBody>
      </p:sp>
      <p:sp>
        <p:nvSpPr>
          <p:cNvPr id="10" name="TextBox 1"/>
          <p:cNvSpPr txBox="1"/>
          <p:nvPr/>
        </p:nvSpPr>
        <p:spPr>
          <a:xfrm rot="16200000">
            <a:off x="3810001" y="1752599"/>
            <a:ext cx="990601"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4  Buses *</a:t>
            </a:r>
            <a:endParaRPr lang="en-US" sz="1500" b="1" dirty="0"/>
          </a:p>
        </p:txBody>
      </p:sp>
      <p:sp>
        <p:nvSpPr>
          <p:cNvPr id="11" name="TextBox 1"/>
          <p:cNvSpPr txBox="1"/>
          <p:nvPr/>
        </p:nvSpPr>
        <p:spPr>
          <a:xfrm rot="16200000">
            <a:off x="4686300" y="1790700"/>
            <a:ext cx="990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4  Buses </a:t>
            </a:r>
            <a:endParaRPr lang="en-US" sz="1500" b="1" dirty="0"/>
          </a:p>
        </p:txBody>
      </p:sp>
      <p:sp>
        <p:nvSpPr>
          <p:cNvPr id="12" name="TextBox 1"/>
          <p:cNvSpPr txBox="1"/>
          <p:nvPr/>
        </p:nvSpPr>
        <p:spPr>
          <a:xfrm rot="16200000">
            <a:off x="5486400" y="1828800"/>
            <a:ext cx="838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2  Buses</a:t>
            </a:r>
            <a:endParaRPr lang="en-US" sz="1500" b="1" dirty="0"/>
          </a:p>
        </p:txBody>
      </p:sp>
      <p:sp>
        <p:nvSpPr>
          <p:cNvPr id="13" name="TextBox 1"/>
          <p:cNvSpPr txBox="1"/>
          <p:nvPr/>
        </p:nvSpPr>
        <p:spPr>
          <a:xfrm rot="16200000">
            <a:off x="6057900" y="1790700"/>
            <a:ext cx="990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2  Buses</a:t>
            </a:r>
            <a:endParaRPr lang="en-US" sz="1500" b="1" dirty="0"/>
          </a:p>
        </p:txBody>
      </p:sp>
      <p:sp>
        <p:nvSpPr>
          <p:cNvPr id="14" name="TextBox 1"/>
          <p:cNvSpPr txBox="1"/>
          <p:nvPr/>
        </p:nvSpPr>
        <p:spPr>
          <a:xfrm rot="16200000">
            <a:off x="6934200" y="1828800"/>
            <a:ext cx="838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4  Buses</a:t>
            </a:r>
            <a:endParaRPr lang="en-US" sz="1500" b="1" dirty="0"/>
          </a:p>
        </p:txBody>
      </p:sp>
      <p:sp>
        <p:nvSpPr>
          <p:cNvPr id="15" name="TextBox 1"/>
          <p:cNvSpPr txBox="1"/>
          <p:nvPr/>
        </p:nvSpPr>
        <p:spPr>
          <a:xfrm rot="16200000">
            <a:off x="7658100" y="1714500"/>
            <a:ext cx="9906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t>4  Buses *</a:t>
            </a:r>
            <a:endParaRPr lang="en-US" sz="1500" b="1" dirty="0"/>
          </a:p>
        </p:txBody>
      </p:sp>
      <p:graphicFrame>
        <p:nvGraphicFramePr>
          <p:cNvPr id="16" name="Chart 15"/>
          <p:cNvGraphicFramePr>
            <a:graphicFrameLocks/>
          </p:cNvGraphicFramePr>
          <p:nvPr>
            <p:extLst>
              <p:ext uri="{D42A27DB-BD31-4B8C-83A1-F6EECF244321}">
                <p14:modId xmlns:p14="http://schemas.microsoft.com/office/powerpoint/2010/main" val="125221999"/>
              </p:ext>
            </p:extLst>
          </p:nvPr>
        </p:nvGraphicFramePr>
        <p:xfrm>
          <a:off x="228600" y="2057400"/>
          <a:ext cx="8382000" cy="42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4022838934"/>
              </p:ext>
            </p:extLst>
          </p:nvPr>
        </p:nvGraphicFramePr>
        <p:xfrm>
          <a:off x="141968" y="2286000"/>
          <a:ext cx="8468633"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92396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Ridership for Route 31- Elephant Walk</a:t>
            </a:r>
            <a:br>
              <a:rPr lang="en-US" dirty="0" smtClean="0"/>
            </a:br>
            <a:r>
              <a:rPr lang="en-US" sz="2700" dirty="0" smtClean="0"/>
              <a:t>09/08/13 – 09/24/13</a:t>
            </a:r>
            <a:endParaRPr lang="en-US" sz="27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0742836"/>
              </p:ext>
            </p:extLst>
          </p:nvPr>
        </p:nvGraphicFramePr>
        <p:xfrm>
          <a:off x="152400" y="1600200"/>
          <a:ext cx="8839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2138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7199"/>
            <a:ext cx="9122229" cy="602209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31"/>
            <a:ext cx="9144000" cy="60364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31"/>
            <a:ext cx="9144000" cy="6036469"/>
          </a:xfrm>
          <a:prstGeom prst="rect">
            <a:avLst/>
          </a:prstGeom>
        </p:spPr>
      </p:pic>
      <p:sp>
        <p:nvSpPr>
          <p:cNvPr id="7" name="TextBox 6"/>
          <p:cNvSpPr txBox="1"/>
          <p:nvPr/>
        </p:nvSpPr>
        <p:spPr>
          <a:xfrm>
            <a:off x="6858000" y="1683486"/>
            <a:ext cx="1295400" cy="1015663"/>
          </a:xfrm>
          <a:prstGeom prst="rect">
            <a:avLst/>
          </a:prstGeom>
          <a:noFill/>
        </p:spPr>
        <p:txBody>
          <a:bodyPr wrap="square" rtlCol="0">
            <a:spAutoFit/>
          </a:bodyPr>
          <a:lstStyle/>
          <a:p>
            <a:r>
              <a:rPr lang="en-US" sz="6000" dirty="0" smtClean="0">
                <a:solidFill>
                  <a:srgbClr val="0070FF"/>
                </a:solidFill>
                <a:latin typeface="Arial Black" pitchFamily="34" charset="0"/>
              </a:rPr>
              <a:t>31</a:t>
            </a:r>
            <a:endParaRPr lang="en-US" sz="6000" dirty="0">
              <a:solidFill>
                <a:srgbClr val="0070FF"/>
              </a:solidFill>
              <a:latin typeface="Arial Black" pitchFamily="34" charset="0"/>
            </a:endParaRPr>
          </a:p>
        </p:txBody>
      </p:sp>
      <p:sp>
        <p:nvSpPr>
          <p:cNvPr id="8" name="TextBox 7"/>
          <p:cNvSpPr txBox="1"/>
          <p:nvPr/>
        </p:nvSpPr>
        <p:spPr>
          <a:xfrm>
            <a:off x="76200" y="4572000"/>
            <a:ext cx="4191000" cy="1938992"/>
          </a:xfrm>
          <a:prstGeom prst="rect">
            <a:avLst/>
          </a:prstGeom>
          <a:noFill/>
        </p:spPr>
        <p:txBody>
          <a:bodyPr wrap="square" rtlCol="0">
            <a:spAutoFit/>
          </a:bodyPr>
          <a:lstStyle/>
          <a:p>
            <a:r>
              <a:rPr lang="en-US" sz="6000" dirty="0" smtClean="0">
                <a:solidFill>
                  <a:srgbClr val="662D91"/>
                </a:solidFill>
                <a:latin typeface="Arial Black" pitchFamily="34" charset="0"/>
              </a:rPr>
              <a:t>31 Proposed</a:t>
            </a:r>
            <a:endParaRPr lang="en-US" sz="6000" dirty="0">
              <a:solidFill>
                <a:srgbClr val="662D91"/>
              </a:solidFill>
              <a:latin typeface="Arial Black" pitchFamily="34" charset="0"/>
            </a:endParaRPr>
          </a:p>
        </p:txBody>
      </p:sp>
      <p:sp>
        <p:nvSpPr>
          <p:cNvPr id="9" name="TextBox 8"/>
          <p:cNvSpPr txBox="1"/>
          <p:nvPr/>
        </p:nvSpPr>
        <p:spPr>
          <a:xfrm>
            <a:off x="4267200" y="2417959"/>
            <a:ext cx="991297" cy="400110"/>
          </a:xfrm>
          <a:prstGeom prst="rect">
            <a:avLst/>
          </a:prstGeom>
          <a:solidFill>
            <a:srgbClr val="662D91"/>
          </a:solidFill>
        </p:spPr>
        <p:txBody>
          <a:bodyPr wrap="none" rtlCol="0">
            <a:spAutoFit/>
          </a:bodyPr>
          <a:lstStyle/>
          <a:p>
            <a:r>
              <a:rPr lang="en-US" sz="2000" b="1" dirty="0" smtClean="0">
                <a:solidFill>
                  <a:srgbClr val="F8F8F8"/>
                </a:solidFill>
              </a:rPr>
              <a:t>580 </a:t>
            </a:r>
            <a:r>
              <a:rPr lang="en-US" sz="2000" b="1" dirty="0" err="1" smtClean="0">
                <a:solidFill>
                  <a:srgbClr val="F8F8F8"/>
                </a:solidFill>
              </a:rPr>
              <a:t>yds</a:t>
            </a:r>
            <a:endParaRPr lang="en-US" sz="2000" b="1" dirty="0">
              <a:solidFill>
                <a:srgbClr val="F8F8F8"/>
              </a:solidFill>
            </a:endParaRPr>
          </a:p>
        </p:txBody>
      </p:sp>
      <p:cxnSp>
        <p:nvCxnSpPr>
          <p:cNvPr id="10" name="Elbow Connector 9"/>
          <p:cNvCxnSpPr/>
          <p:nvPr/>
        </p:nvCxnSpPr>
        <p:spPr>
          <a:xfrm rot="5400000" flipH="1" flipV="1">
            <a:off x="4588075" y="3368875"/>
            <a:ext cx="2025250" cy="685800"/>
          </a:xfrm>
          <a:prstGeom prst="bentConnector3">
            <a:avLst>
              <a:gd name="adj1" fmla="val 50000"/>
            </a:avLst>
          </a:prstGeom>
          <a:ln w="57150">
            <a:solidFill>
              <a:srgbClr val="662D9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014226">
            <a:off x="5074001" y="5744182"/>
            <a:ext cx="635110" cy="276999"/>
          </a:xfrm>
          <a:prstGeom prst="rect">
            <a:avLst/>
          </a:prstGeom>
          <a:noFill/>
        </p:spPr>
        <p:txBody>
          <a:bodyPr wrap="none" rtlCol="0">
            <a:spAutoFit/>
          </a:bodyPr>
          <a:lstStyle/>
          <a:p>
            <a:r>
              <a:rPr lang="en-US" sz="1200" dirty="0" smtClean="0">
                <a:latin typeface="Arial Narrow" pitchFamily="34" charset="0"/>
              </a:rPr>
              <a:t>WELSH</a:t>
            </a:r>
            <a:endParaRPr lang="en-US" sz="1200" dirty="0">
              <a:latin typeface="Arial Narrow" pitchFamily="34" charset="0"/>
            </a:endParaRPr>
          </a:p>
        </p:txBody>
      </p:sp>
    </p:spTree>
    <p:extLst>
      <p:ext uri="{BB962C8B-B14F-4D97-AF65-F5344CB8AC3E}">
        <p14:creationId xmlns:p14="http://schemas.microsoft.com/office/powerpoint/2010/main" val="419911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57831136"/>
              </p:ext>
            </p:extLst>
          </p:nvPr>
        </p:nvGraphicFramePr>
        <p:xfrm>
          <a:off x="0" y="533400"/>
          <a:ext cx="8991600" cy="5867400"/>
        </p:xfrm>
        <a:graphic>
          <a:graphicData uri="http://schemas.openxmlformats.org/presentationml/2006/ole">
            <mc:AlternateContent xmlns:mc="http://schemas.openxmlformats.org/markup-compatibility/2006">
              <mc:Choice xmlns:v="urn:schemas-microsoft-com:vml" Requires="v">
                <p:oleObj spid="_x0000_s2149" name="Acrobat Document" r:id="rId4" imgW="12344400" imgH="8229499" progId="AcroExch.Document.7">
                  <p:embed/>
                </p:oleObj>
              </mc:Choice>
              <mc:Fallback>
                <p:oleObj name="Acrobat Document" r:id="rId4" imgW="12344400" imgH="8229499" progId="AcroExch.Document.7">
                  <p:embed/>
                  <p:pic>
                    <p:nvPicPr>
                      <p:cNvPr id="0" name=""/>
                      <p:cNvPicPr/>
                      <p:nvPr/>
                    </p:nvPicPr>
                    <p:blipFill>
                      <a:blip r:embed="rId5"/>
                      <a:stretch>
                        <a:fillRect/>
                      </a:stretch>
                    </p:blipFill>
                    <p:spPr>
                      <a:xfrm>
                        <a:off x="0" y="533400"/>
                        <a:ext cx="8991600" cy="5867400"/>
                      </a:xfrm>
                      <a:prstGeom prst="rect">
                        <a:avLst/>
                      </a:prstGeom>
                    </p:spPr>
                  </p:pic>
                </p:oleObj>
              </mc:Fallback>
            </mc:AlternateContent>
          </a:graphicData>
        </a:graphic>
      </p:graphicFrame>
    </p:spTree>
    <p:extLst>
      <p:ext uri="{BB962C8B-B14F-4D97-AF65-F5344CB8AC3E}">
        <p14:creationId xmlns:p14="http://schemas.microsoft.com/office/powerpoint/2010/main" val="1631736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Route 33 &amp; 34 Ridership</a:t>
            </a:r>
            <a:br>
              <a:rPr lang="en-US" dirty="0" smtClean="0"/>
            </a:br>
            <a:r>
              <a:rPr lang="en-US" sz="2700" dirty="0" smtClean="0"/>
              <a:t>09/08/13 – 09/24/13</a:t>
            </a:r>
            <a:endParaRPr lang="en-US" sz="27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17069152"/>
              </p:ext>
            </p:extLst>
          </p:nvPr>
        </p:nvGraphicFramePr>
        <p:xfrm>
          <a:off x="4800600" y="1524000"/>
          <a:ext cx="41910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3398070759"/>
              </p:ext>
            </p:extLst>
          </p:nvPr>
        </p:nvGraphicFramePr>
        <p:xfrm>
          <a:off x="228600" y="1524000"/>
          <a:ext cx="46482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827216849"/>
              </p:ext>
            </p:extLst>
          </p:nvPr>
        </p:nvGraphicFramePr>
        <p:xfrm>
          <a:off x="4343400" y="1828800"/>
          <a:ext cx="4648200" cy="45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235179809"/>
              </p:ext>
            </p:extLst>
          </p:nvPr>
        </p:nvGraphicFramePr>
        <p:xfrm>
          <a:off x="76200" y="1752600"/>
          <a:ext cx="4495800" cy="4724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107685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7199"/>
            <a:ext cx="9144000" cy="603646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
            <a:ext cx="9144000" cy="603646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7500" b="30524"/>
          <a:stretch/>
        </p:blipFill>
        <p:spPr>
          <a:xfrm>
            <a:off x="0" y="454308"/>
            <a:ext cx="3886200" cy="4193892"/>
          </a:xfrm>
          <a:prstGeom prst="rect">
            <a:avLst/>
          </a:prstGeom>
        </p:spPr>
      </p:pic>
      <p:sp>
        <p:nvSpPr>
          <p:cNvPr id="9" name="TextBox 8"/>
          <p:cNvSpPr txBox="1"/>
          <p:nvPr/>
        </p:nvSpPr>
        <p:spPr>
          <a:xfrm>
            <a:off x="7620000" y="3023677"/>
            <a:ext cx="1295400" cy="1015663"/>
          </a:xfrm>
          <a:prstGeom prst="rect">
            <a:avLst/>
          </a:prstGeom>
          <a:noFill/>
        </p:spPr>
        <p:txBody>
          <a:bodyPr wrap="square" rtlCol="0">
            <a:spAutoFit/>
          </a:bodyPr>
          <a:lstStyle/>
          <a:p>
            <a:r>
              <a:rPr lang="en-US" sz="6000" dirty="0" smtClean="0">
                <a:solidFill>
                  <a:srgbClr val="0070FF"/>
                </a:solidFill>
                <a:latin typeface="Arial Black" pitchFamily="34" charset="0"/>
              </a:rPr>
              <a:t>33</a:t>
            </a:r>
            <a:endParaRPr lang="en-US" sz="6000" dirty="0">
              <a:solidFill>
                <a:srgbClr val="0070FF"/>
              </a:solidFill>
              <a:latin typeface="Arial Black" pitchFamily="34" charset="0"/>
            </a:endParaRPr>
          </a:p>
        </p:txBody>
      </p:sp>
      <p:sp>
        <p:nvSpPr>
          <p:cNvPr id="10" name="TextBox 9"/>
          <p:cNvSpPr txBox="1"/>
          <p:nvPr/>
        </p:nvSpPr>
        <p:spPr>
          <a:xfrm>
            <a:off x="76200" y="2855561"/>
            <a:ext cx="1295400" cy="1015663"/>
          </a:xfrm>
          <a:prstGeom prst="rect">
            <a:avLst/>
          </a:prstGeom>
          <a:noFill/>
        </p:spPr>
        <p:txBody>
          <a:bodyPr wrap="square" rtlCol="0">
            <a:spAutoFit/>
          </a:bodyPr>
          <a:lstStyle/>
          <a:p>
            <a:r>
              <a:rPr lang="en-US" sz="6000" dirty="0" smtClean="0">
                <a:solidFill>
                  <a:srgbClr val="B72467"/>
                </a:solidFill>
                <a:latin typeface="Arial Black" pitchFamily="34" charset="0"/>
              </a:rPr>
              <a:t>34</a:t>
            </a:r>
            <a:endParaRPr lang="en-US" sz="6000" dirty="0">
              <a:solidFill>
                <a:srgbClr val="B72467"/>
              </a:solidFill>
              <a:latin typeface="Arial Black"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7200"/>
            <a:ext cx="9155722" cy="6044206"/>
          </a:xfrm>
          <a:prstGeom prst="rect">
            <a:avLst/>
          </a:prstGeom>
        </p:spPr>
      </p:pic>
      <p:sp>
        <p:nvSpPr>
          <p:cNvPr id="12" name="TextBox 11"/>
          <p:cNvSpPr txBox="1"/>
          <p:nvPr/>
        </p:nvSpPr>
        <p:spPr>
          <a:xfrm>
            <a:off x="2590800" y="533400"/>
            <a:ext cx="6819900" cy="1015663"/>
          </a:xfrm>
          <a:prstGeom prst="rect">
            <a:avLst/>
          </a:prstGeom>
          <a:noFill/>
        </p:spPr>
        <p:txBody>
          <a:bodyPr wrap="square" rtlCol="0">
            <a:spAutoFit/>
          </a:bodyPr>
          <a:lstStyle/>
          <a:p>
            <a:r>
              <a:rPr lang="en-US" sz="6000" dirty="0" smtClean="0">
                <a:solidFill>
                  <a:srgbClr val="662D91"/>
                </a:solidFill>
                <a:latin typeface="Arial Black" pitchFamily="34" charset="0"/>
              </a:rPr>
              <a:t>33/34 Proposed</a:t>
            </a:r>
            <a:endParaRPr lang="en-US" sz="6000" dirty="0">
              <a:solidFill>
                <a:srgbClr val="662D91"/>
              </a:solidFill>
              <a:latin typeface="Arial Black" pitchFamily="34" charset="0"/>
            </a:endParaRPr>
          </a:p>
        </p:txBody>
      </p:sp>
      <p:sp>
        <p:nvSpPr>
          <p:cNvPr id="14" name="TextBox 13"/>
          <p:cNvSpPr txBox="1"/>
          <p:nvPr/>
        </p:nvSpPr>
        <p:spPr>
          <a:xfrm>
            <a:off x="1875146" y="4457581"/>
            <a:ext cx="991297" cy="400110"/>
          </a:xfrm>
          <a:prstGeom prst="rect">
            <a:avLst/>
          </a:prstGeom>
          <a:solidFill>
            <a:srgbClr val="662D91"/>
          </a:solidFill>
        </p:spPr>
        <p:txBody>
          <a:bodyPr wrap="none" rtlCol="0">
            <a:spAutoFit/>
          </a:bodyPr>
          <a:lstStyle/>
          <a:p>
            <a:r>
              <a:rPr lang="en-US" sz="2000" b="1" dirty="0" smtClean="0">
                <a:solidFill>
                  <a:srgbClr val="F8F8F8"/>
                </a:solidFill>
              </a:rPr>
              <a:t>880 </a:t>
            </a:r>
            <a:r>
              <a:rPr lang="en-US" sz="2000" b="1" dirty="0" err="1" smtClean="0">
                <a:solidFill>
                  <a:srgbClr val="F8F8F8"/>
                </a:solidFill>
              </a:rPr>
              <a:t>yds</a:t>
            </a:r>
            <a:endParaRPr lang="en-US" sz="2000" b="1" dirty="0">
              <a:solidFill>
                <a:srgbClr val="F8F8F8"/>
              </a:solidFill>
            </a:endParaRPr>
          </a:p>
        </p:txBody>
      </p:sp>
      <p:cxnSp>
        <p:nvCxnSpPr>
          <p:cNvPr id="16" name="Elbow Connector 15"/>
          <p:cNvCxnSpPr/>
          <p:nvPr/>
        </p:nvCxnSpPr>
        <p:spPr>
          <a:xfrm>
            <a:off x="1477696" y="4349750"/>
            <a:ext cx="1722704" cy="6350"/>
          </a:xfrm>
          <a:prstGeom prst="bentConnector3">
            <a:avLst>
              <a:gd name="adj1" fmla="val 50000"/>
            </a:avLst>
          </a:prstGeom>
          <a:ln w="57150">
            <a:solidFill>
              <a:srgbClr val="662D9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64993" y="2623567"/>
            <a:ext cx="991297" cy="400110"/>
          </a:xfrm>
          <a:prstGeom prst="rect">
            <a:avLst/>
          </a:prstGeom>
          <a:solidFill>
            <a:srgbClr val="662D91"/>
          </a:solidFill>
        </p:spPr>
        <p:txBody>
          <a:bodyPr wrap="none" rtlCol="0">
            <a:spAutoFit/>
          </a:bodyPr>
          <a:lstStyle/>
          <a:p>
            <a:r>
              <a:rPr lang="en-US" sz="2000" b="1" dirty="0" smtClean="0">
                <a:solidFill>
                  <a:srgbClr val="F8F8F8"/>
                </a:solidFill>
              </a:rPr>
              <a:t>704 </a:t>
            </a:r>
            <a:r>
              <a:rPr lang="en-US" sz="2000" b="1" dirty="0" err="1" smtClean="0">
                <a:solidFill>
                  <a:srgbClr val="F8F8F8"/>
                </a:solidFill>
              </a:rPr>
              <a:t>yds</a:t>
            </a:r>
            <a:endParaRPr lang="en-US" sz="2000" b="1" dirty="0">
              <a:solidFill>
                <a:srgbClr val="F8F8F8"/>
              </a:solidFill>
            </a:endParaRPr>
          </a:p>
        </p:txBody>
      </p:sp>
      <p:cxnSp>
        <p:nvCxnSpPr>
          <p:cNvPr id="26" name="Elbow Connector 25"/>
          <p:cNvCxnSpPr/>
          <p:nvPr/>
        </p:nvCxnSpPr>
        <p:spPr>
          <a:xfrm flipV="1">
            <a:off x="2438400" y="3200400"/>
            <a:ext cx="691172" cy="76200"/>
          </a:xfrm>
          <a:prstGeom prst="bentConnector3">
            <a:avLst>
              <a:gd name="adj1" fmla="val 50000"/>
            </a:avLst>
          </a:prstGeom>
          <a:ln w="57150">
            <a:solidFill>
              <a:srgbClr val="662D9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99175" y="5475076"/>
            <a:ext cx="1121141" cy="400110"/>
          </a:xfrm>
          <a:prstGeom prst="rect">
            <a:avLst/>
          </a:prstGeom>
          <a:solidFill>
            <a:srgbClr val="662D91"/>
          </a:solidFill>
        </p:spPr>
        <p:txBody>
          <a:bodyPr wrap="none" rtlCol="0">
            <a:spAutoFit/>
          </a:bodyPr>
          <a:lstStyle/>
          <a:p>
            <a:r>
              <a:rPr lang="en-US" sz="2000" b="1" dirty="0" smtClean="0">
                <a:solidFill>
                  <a:srgbClr val="F8F8F8"/>
                </a:solidFill>
              </a:rPr>
              <a:t>1144 </a:t>
            </a:r>
            <a:r>
              <a:rPr lang="en-US" sz="2000" b="1" dirty="0" err="1" smtClean="0">
                <a:solidFill>
                  <a:srgbClr val="F8F8F8"/>
                </a:solidFill>
              </a:rPr>
              <a:t>yds</a:t>
            </a:r>
            <a:endParaRPr lang="en-US" sz="2000" b="1" dirty="0">
              <a:solidFill>
                <a:srgbClr val="F8F8F8"/>
              </a:solidFill>
            </a:endParaRPr>
          </a:p>
        </p:txBody>
      </p:sp>
      <p:cxnSp>
        <p:nvCxnSpPr>
          <p:cNvPr id="30" name="Elbow Connector 29"/>
          <p:cNvCxnSpPr/>
          <p:nvPr/>
        </p:nvCxnSpPr>
        <p:spPr>
          <a:xfrm rot="5400000" flipH="1" flipV="1">
            <a:off x="6580416" y="4827816"/>
            <a:ext cx="1088570" cy="990601"/>
          </a:xfrm>
          <a:prstGeom prst="bentConnector3">
            <a:avLst>
              <a:gd name="adj1" fmla="val 50000"/>
            </a:avLst>
          </a:prstGeom>
          <a:ln w="57150">
            <a:solidFill>
              <a:srgbClr val="662D9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1791630"/>
            <a:ext cx="991297" cy="400110"/>
          </a:xfrm>
          <a:prstGeom prst="rect">
            <a:avLst/>
          </a:prstGeom>
          <a:solidFill>
            <a:srgbClr val="662D91"/>
          </a:solidFill>
        </p:spPr>
        <p:txBody>
          <a:bodyPr wrap="none" rtlCol="0">
            <a:spAutoFit/>
          </a:bodyPr>
          <a:lstStyle/>
          <a:p>
            <a:r>
              <a:rPr lang="en-US" sz="2000" b="1" dirty="0">
                <a:solidFill>
                  <a:srgbClr val="F8F8F8"/>
                </a:solidFill>
              </a:rPr>
              <a:t>7</a:t>
            </a:r>
            <a:r>
              <a:rPr lang="en-US" sz="2000" b="1" dirty="0" smtClean="0">
                <a:solidFill>
                  <a:srgbClr val="F8F8F8"/>
                </a:solidFill>
              </a:rPr>
              <a:t>57 </a:t>
            </a:r>
            <a:r>
              <a:rPr lang="en-US" sz="2000" b="1" dirty="0" err="1" smtClean="0">
                <a:solidFill>
                  <a:srgbClr val="F8F8F8"/>
                </a:solidFill>
              </a:rPr>
              <a:t>yds</a:t>
            </a:r>
            <a:endParaRPr lang="en-US" sz="2000" b="1" dirty="0">
              <a:solidFill>
                <a:srgbClr val="F8F8F8"/>
              </a:solidFill>
            </a:endParaRPr>
          </a:p>
        </p:txBody>
      </p:sp>
      <p:cxnSp>
        <p:nvCxnSpPr>
          <p:cNvPr id="34" name="Elbow Connector 33"/>
          <p:cNvCxnSpPr/>
          <p:nvPr/>
        </p:nvCxnSpPr>
        <p:spPr>
          <a:xfrm>
            <a:off x="6651170" y="1991685"/>
            <a:ext cx="816430" cy="559569"/>
          </a:xfrm>
          <a:prstGeom prst="bentConnector3">
            <a:avLst>
              <a:gd name="adj1" fmla="val 50000"/>
            </a:avLst>
          </a:prstGeom>
          <a:ln w="57150">
            <a:solidFill>
              <a:srgbClr val="662D9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7385848">
            <a:off x="3225094" y="2012294"/>
            <a:ext cx="521297" cy="230832"/>
          </a:xfrm>
          <a:prstGeom prst="rect">
            <a:avLst/>
          </a:prstGeom>
          <a:noFill/>
        </p:spPr>
        <p:txBody>
          <a:bodyPr wrap="none" rtlCol="0">
            <a:spAutoFit/>
          </a:bodyPr>
          <a:lstStyle/>
          <a:p>
            <a:r>
              <a:rPr lang="en-US" sz="900" dirty="0" smtClean="0">
                <a:latin typeface="Arial Narrow" pitchFamily="34" charset="0"/>
              </a:rPr>
              <a:t>WELSH</a:t>
            </a:r>
            <a:endParaRPr lang="en-US" sz="900" dirty="0">
              <a:latin typeface="Arial Narrow" pitchFamily="34" charset="0"/>
            </a:endParaRPr>
          </a:p>
        </p:txBody>
      </p:sp>
      <p:sp>
        <p:nvSpPr>
          <p:cNvPr id="3" name="TextBox 2"/>
          <p:cNvSpPr txBox="1"/>
          <p:nvPr/>
        </p:nvSpPr>
        <p:spPr>
          <a:xfrm>
            <a:off x="1769741" y="1709336"/>
            <a:ext cx="1345887" cy="369332"/>
          </a:xfrm>
          <a:prstGeom prst="rect">
            <a:avLst/>
          </a:prstGeom>
          <a:noFill/>
        </p:spPr>
        <p:txBody>
          <a:bodyPr wrap="square" rtlCol="0">
            <a:spAutoFit/>
          </a:bodyPr>
          <a:lstStyle/>
          <a:p>
            <a:pPr algn="r"/>
            <a:r>
              <a:rPr lang="en-US" b="1" dirty="0" smtClean="0"/>
              <a:t>Park N Ride</a:t>
            </a:r>
            <a:endParaRPr lang="en-US" b="1" dirty="0"/>
          </a:p>
        </p:txBody>
      </p:sp>
      <p:sp>
        <p:nvSpPr>
          <p:cNvPr id="5" name="Isosceles Triangle 4"/>
          <p:cNvSpPr/>
          <p:nvPr/>
        </p:nvSpPr>
        <p:spPr>
          <a:xfrm>
            <a:off x="3115628" y="1751841"/>
            <a:ext cx="304800" cy="2843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264713" y="2647354"/>
            <a:ext cx="1345887" cy="369332"/>
          </a:xfrm>
          <a:prstGeom prst="rect">
            <a:avLst/>
          </a:prstGeom>
          <a:noFill/>
        </p:spPr>
        <p:txBody>
          <a:bodyPr wrap="square" rtlCol="0">
            <a:spAutoFit/>
          </a:bodyPr>
          <a:lstStyle/>
          <a:p>
            <a:pPr algn="r"/>
            <a:r>
              <a:rPr lang="en-US" b="1" dirty="0" smtClean="0"/>
              <a:t>Park N Ride</a:t>
            </a:r>
            <a:endParaRPr lang="en-US" b="1" dirty="0"/>
          </a:p>
        </p:txBody>
      </p:sp>
      <p:sp>
        <p:nvSpPr>
          <p:cNvPr id="23" name="Isosceles Triangle 22"/>
          <p:cNvSpPr/>
          <p:nvPr/>
        </p:nvSpPr>
        <p:spPr>
          <a:xfrm>
            <a:off x="7467602" y="2412033"/>
            <a:ext cx="304800" cy="2843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84" y="457200"/>
            <a:ext cx="9144000" cy="603646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00" y="572211"/>
            <a:ext cx="9144000" cy="5916706"/>
          </a:xfrm>
          <a:prstGeom prst="rect">
            <a:avLst/>
          </a:prstGeom>
        </p:spPr>
      </p:pic>
    </p:spTree>
    <p:extLst>
      <p:ext uri="{BB962C8B-B14F-4D97-AF65-F5344CB8AC3E}">
        <p14:creationId xmlns:p14="http://schemas.microsoft.com/office/powerpoint/2010/main" val="2293024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9" presetClass="emph" presetSubtype="0" grpId="1" nodeType="withEffect">
                                  <p:stCondLst>
                                    <p:cond delay="0"/>
                                  </p:stCondLst>
                                  <p:childTnLst>
                                    <p:set>
                                      <p:cBhvr rctx="PPT">
                                        <p:cTn id="16" dur="indefinite"/>
                                        <p:tgtEl>
                                          <p:spTgt spid="10"/>
                                        </p:tgtEl>
                                        <p:attrNameLst>
                                          <p:attrName>style.opacity</p:attrName>
                                        </p:attrNameLst>
                                      </p:cBhvr>
                                      <p:to>
                                        <p:strVal val="0.5"/>
                                      </p:to>
                                    </p:set>
                                    <p:animEffect filter="image" prLst="opacity: 0.5">
                                      <p:cBhvr rctx="IE">
                                        <p:cTn id="17" dur="indefinite"/>
                                        <p:tgtEl>
                                          <p:spTgt spid="10"/>
                                        </p:tgtEl>
                                      </p:cBhvr>
                                    </p:animEffect>
                                  </p:childTnLst>
                                </p:cTn>
                              </p:par>
                              <p:par>
                                <p:cTn id="18" presetID="9" presetClass="emph" presetSubtype="0" grpId="0" nodeType="withEffect">
                                  <p:stCondLst>
                                    <p:cond delay="0"/>
                                  </p:stCondLst>
                                  <p:childTnLst>
                                    <p:set>
                                      <p:cBhvr rctx="PPT">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6"/>
                                        </p:tgtEl>
                                        <p:attrNameLst>
                                          <p:attrName>style.opacity</p:attrName>
                                        </p:attrNameLst>
                                      </p:cBhvr>
                                      <p:to>
                                        <p:strVal val="0.5"/>
                                      </p:to>
                                    </p:set>
                                    <p:animEffect filter="image" prLst="opacity: 0.5">
                                      <p:cBhvr rctx="IE">
                                        <p:cTn id="25" dur="indefinite"/>
                                        <p:tgtEl>
                                          <p:spTgt spid="6"/>
                                        </p:tgtEl>
                                      </p:cBhvr>
                                    </p:animEffect>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9" presetClass="emph" presetSubtype="0" nodeType="withEffect">
                                  <p:stCondLst>
                                    <p:cond delay="0"/>
                                  </p:stCondLst>
                                  <p:childTnLst>
                                    <p:set>
                                      <p:cBhvr rctx="PPT">
                                        <p:cTn id="72" dur="indefinite"/>
                                        <p:tgtEl>
                                          <p:spTgt spid="26"/>
                                        </p:tgtEl>
                                        <p:attrNameLst>
                                          <p:attrName>style.opacity</p:attrName>
                                        </p:attrNameLst>
                                      </p:cBhvr>
                                      <p:to>
                                        <p:strVal val="0.5"/>
                                      </p:to>
                                    </p:set>
                                    <p:animEffect filter="image" prLst="opacity: 0.5">
                                      <p:cBhvr rctx="IE">
                                        <p:cTn id="73" dur="indefinite"/>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mph" presetSubtype="0" nodeType="clickEffect">
                                  <p:stCondLst>
                                    <p:cond delay="0"/>
                                  </p:stCondLst>
                                  <p:childTnLst>
                                    <p:set>
                                      <p:cBhvr rctx="PPT">
                                        <p:cTn id="77" dur="indefinite"/>
                                        <p:tgtEl>
                                          <p:spTgt spid="34"/>
                                        </p:tgtEl>
                                        <p:attrNameLst>
                                          <p:attrName>style.opacity</p:attrName>
                                        </p:attrNameLst>
                                      </p:cBhvr>
                                      <p:to>
                                        <p:strVal val="0.5"/>
                                      </p:to>
                                    </p:set>
                                    <p:animEffect filter="image" prLst="opacity: 0.5">
                                      <p:cBhvr rctx="IE">
                                        <p:cTn id="78" dur="indefinite"/>
                                        <p:tgtEl>
                                          <p:spTgt spid="34"/>
                                        </p:tgtEl>
                                      </p:cBhvr>
                                    </p:animEffect>
                                  </p:childTnLst>
                                </p:cTn>
                              </p:par>
                              <p:par>
                                <p:cTn id="79" presetID="9" presetClass="emph" presetSubtype="0" grpId="1" nodeType="withEffect">
                                  <p:stCondLst>
                                    <p:cond delay="0"/>
                                  </p:stCondLst>
                                  <p:childTnLst>
                                    <p:set>
                                      <p:cBhvr rctx="PPT">
                                        <p:cTn id="80" dur="indefinite"/>
                                        <p:tgtEl>
                                          <p:spTgt spid="33"/>
                                        </p:tgtEl>
                                        <p:attrNameLst>
                                          <p:attrName>style.opacity</p:attrName>
                                        </p:attrNameLst>
                                      </p:cBhvr>
                                      <p:to>
                                        <p:strVal val="0.5"/>
                                      </p:to>
                                    </p:set>
                                    <p:animEffect filter="image" prLst="opacity: 0.5">
                                      <p:cBhvr rctx="IE">
                                        <p:cTn id="81" dur="indefinite"/>
                                        <p:tgtEl>
                                          <p:spTgt spid="33"/>
                                        </p:tgtEl>
                                      </p:cBhvr>
                                    </p:animEffect>
                                  </p:childTnLst>
                                </p:cTn>
                              </p:par>
                              <p:par>
                                <p:cTn id="82" presetID="1"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2" grpId="0"/>
      <p:bldP spid="14" grpId="0" animBg="1"/>
      <p:bldP spid="25" grpId="0" animBg="1"/>
      <p:bldP spid="29" grpId="0" animBg="1"/>
      <p:bldP spid="33" grpId="0" animBg="1"/>
      <p:bldP spid="33" grpId="1" animBg="1"/>
      <p:bldP spid="3" grpId="0"/>
      <p:bldP spid="5" grpId="0" animBg="1"/>
      <p:bldP spid="22" grpId="0"/>
      <p:bldP spid="23" grpId="0" animBg="1"/>
    </p:bldLst>
  </p:timing>
</p:sld>
</file>

<file path=ppt/theme/theme1.xml><?xml version="1.0" encoding="utf-8"?>
<a:theme xmlns:a="http://schemas.openxmlformats.org/drawingml/2006/main" name="TStemplate">
  <a:themeElements>
    <a:clrScheme name="A&amp;M Pallette">
      <a:dk1>
        <a:sysClr val="windowText" lastClr="000000"/>
      </a:dk1>
      <a:lt1>
        <a:srgbClr val="FFF2D4"/>
      </a:lt1>
      <a:dk2>
        <a:srgbClr val="003D4D"/>
      </a:dk2>
      <a:lt2>
        <a:srgbClr val="E7DED0"/>
      </a:lt2>
      <a:accent1>
        <a:srgbClr val="836E2C"/>
      </a:accent1>
      <a:accent2>
        <a:srgbClr val="6C491D"/>
      </a:accent2>
      <a:accent3>
        <a:srgbClr val="4F552A"/>
      </a:accent3>
      <a:accent4>
        <a:srgbClr val="B7A66D"/>
      </a:accent4>
      <a:accent5>
        <a:srgbClr val="293E6B"/>
      </a:accent5>
      <a:accent6>
        <a:srgbClr val="BABCBE"/>
      </a:accent6>
      <a:hlink>
        <a:srgbClr val="500000"/>
      </a:hlink>
      <a:folHlink>
        <a:srgbClr val="595959"/>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TStemplate</Template>
  <TotalTime>5183</TotalTime>
  <Words>1325</Words>
  <Application>Microsoft Macintosh PowerPoint</Application>
  <PresentationFormat>On-screen Show (4:3)</PresentationFormat>
  <Paragraphs>80</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TStemplate</vt:lpstr>
      <vt:lpstr>Acrobat Document</vt:lpstr>
      <vt:lpstr>Proposed Bus Route Changes for Fall 2014</vt:lpstr>
      <vt:lpstr>Student Population Density Map (10/2013)</vt:lpstr>
      <vt:lpstr>Proposed Off Campus  Route Changes</vt:lpstr>
      <vt:lpstr>Off Campus Ridership 09/08/13 – 09/24/13</vt:lpstr>
      <vt:lpstr>Ridership for Route 31- Elephant Walk 09/08/13 – 09/24/13</vt:lpstr>
      <vt:lpstr>PowerPoint Presentation</vt:lpstr>
      <vt:lpstr>PowerPoint Presentation</vt:lpstr>
      <vt:lpstr>Route 33 &amp; 34 Ridership 09/08/13 – 09/24/13</vt:lpstr>
      <vt:lpstr>PowerPoint Presentation</vt:lpstr>
      <vt:lpstr>Ridership for Route 35 – Hullabaloo 09/08/13 – 09/24/13</vt:lpstr>
      <vt:lpstr>PowerPoint Presentation</vt:lpstr>
      <vt:lpstr>Ridership for Route 36 – Cotton Bowl 09/08/13 – 09/24/13</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 for FY 14</dc:title>
  <dc:creator>Tippy, Justin C</dc:creator>
  <cp:lastModifiedBy>Jennifer Le Grevellec</cp:lastModifiedBy>
  <cp:revision>437</cp:revision>
  <cp:lastPrinted>2013-10-22T21:34:52Z</cp:lastPrinted>
  <dcterms:created xsi:type="dcterms:W3CDTF">2013-03-06T18:56:05Z</dcterms:created>
  <dcterms:modified xsi:type="dcterms:W3CDTF">2013-11-13T18:23:31Z</dcterms:modified>
</cp:coreProperties>
</file>