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1" r:id="rId2"/>
    <p:sldId id="262" r:id="rId3"/>
    <p:sldId id="256" r:id="rId4"/>
    <p:sldId id="257" r:id="rId5"/>
    <p:sldId id="265" r:id="rId6"/>
    <p:sldId id="264" r:id="rId7"/>
    <p:sldId id="260" r:id="rId8"/>
    <p:sldId id="266" r:id="rId9"/>
    <p:sldId id="267" r:id="rId10"/>
    <p:sldId id="268" r:id="rId11"/>
    <p:sldId id="269" r:id="rId12"/>
    <p:sldId id="270"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86" autoAdjust="0"/>
    <p:restoredTop sz="94660"/>
  </p:normalViewPr>
  <p:slideViewPr>
    <p:cSldViewPr>
      <p:cViewPr varScale="1">
        <p:scale>
          <a:sx n="106" d="100"/>
          <a:sy n="106" d="100"/>
        </p:scale>
        <p:origin x="-9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ts-fs-01\home$\kkimball\Controller%20Work\Director&amp;%20Research%20Projects\Copy%20of%20Income%20and%20Ticket%20Sales%20Analysis%20Spring%202013%20rev%20for%20deb.xls"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200" b="1"/>
            </a:pPr>
            <a:r>
              <a:rPr lang="en-US" sz="2400" b="1" dirty="0" smtClean="0"/>
              <a:t>Special Event Operating Expenditures (Up 74%) </a:t>
            </a:r>
            <a:r>
              <a:rPr lang="en-US" sz="3200" b="1" dirty="0" smtClean="0"/>
              <a:t>              </a:t>
            </a:r>
            <a:r>
              <a:rPr lang="en-US" sz="2000" b="1" dirty="0" smtClean="0"/>
              <a:t>(Not 12th Man) </a:t>
            </a:r>
            <a:endParaRPr lang="en-US" sz="2000" b="1" dirty="0"/>
          </a:p>
        </c:rich>
      </c:tx>
      <c:layout>
        <c:manualLayout>
          <c:xMode val="edge"/>
          <c:yMode val="edge"/>
          <c:x val="0.14733413531641879"/>
          <c:y val="1.2658227848101266E-2"/>
        </c:manualLayout>
      </c:layout>
      <c:overlay val="0"/>
    </c:title>
    <c:autoTitleDeleted val="0"/>
    <c:plotArea>
      <c:layout>
        <c:manualLayout>
          <c:layoutTarget val="inner"/>
          <c:xMode val="edge"/>
          <c:yMode val="edge"/>
          <c:x val="0.15677435411360399"/>
          <c:y val="0.26489385029402968"/>
          <c:w val="0.7894260493833698"/>
          <c:h val="0.61912621681783453"/>
        </c:manualLayout>
      </c:layout>
      <c:lineChart>
        <c:grouping val="standard"/>
        <c:varyColors val="0"/>
        <c:ser>
          <c:idx val="0"/>
          <c:order val="0"/>
          <c:tx>
            <c:strRef>
              <c:f>Sheet1!$B$6:$B$7</c:f>
              <c:strCache>
                <c:ptCount val="1"/>
                <c:pt idx="0">
                  <c:v>Special Event Expenditures (Not 12th Man) Total Special Event Expense</c:v>
                </c:pt>
              </c:strCache>
            </c:strRef>
          </c:tx>
          <c:dLbls>
            <c:dLbl>
              <c:idx val="0"/>
              <c:layout>
                <c:manualLayout>
                  <c:x val="-1.6754549931426745E-2"/>
                  <c:y val="4.1666666666666664E-2"/>
                </c:manualLayout>
              </c:layout>
              <c:showLegendKey val="0"/>
              <c:showVal val="1"/>
              <c:showCatName val="0"/>
              <c:showSerName val="0"/>
              <c:showPercent val="0"/>
              <c:showBubbleSize val="0"/>
            </c:dLbl>
            <c:dLbl>
              <c:idx val="1"/>
              <c:layout>
                <c:manualLayout>
                  <c:x val="-1.1462279387235255E-2"/>
                  <c:y val="3.7037037037037035E-2"/>
                </c:manualLayout>
              </c:layout>
              <c:showLegendKey val="0"/>
              <c:showVal val="1"/>
              <c:showCatName val="0"/>
              <c:showSerName val="0"/>
              <c:showPercent val="0"/>
              <c:showBubbleSize val="0"/>
            </c:dLbl>
            <c:dLbl>
              <c:idx val="2"/>
              <c:layout>
                <c:manualLayout>
                  <c:x val="-1.6754549931426596E-2"/>
                  <c:y val="4.6296296296296294E-2"/>
                </c:manualLayout>
              </c:layout>
              <c:showLegendKey val="0"/>
              <c:showVal val="1"/>
              <c:showCatName val="0"/>
              <c:showSerName val="0"/>
              <c:showPercent val="0"/>
              <c:showBubbleSize val="0"/>
            </c:dLbl>
            <c:dLbl>
              <c:idx val="3"/>
              <c:layout>
                <c:manualLayout>
                  <c:x val="-1.6666666666666666E-2"/>
                  <c:y val="3.2407407407407406E-2"/>
                </c:manualLayout>
              </c:layout>
              <c:showLegendKey val="0"/>
              <c:showVal val="1"/>
              <c:showCatName val="0"/>
              <c:showSerName val="0"/>
              <c:showPercent val="0"/>
              <c:showBubbleSize val="0"/>
            </c:dLbl>
            <c:dLbl>
              <c:idx val="4"/>
              <c:layout>
                <c:manualLayout>
                  <c:x val="-2.1180943505128435E-7"/>
                  <c:y val="3.2407407407407406E-2"/>
                </c:manualLayout>
              </c:layout>
              <c:showLegendKey val="0"/>
              <c:showVal val="1"/>
              <c:showCatName val="0"/>
              <c:showSerName val="0"/>
              <c:showPercent val="0"/>
              <c:showBubbleSize val="0"/>
            </c:dLbl>
            <c:txPr>
              <a:bodyPr/>
              <a:lstStyle/>
              <a:p>
                <a:pPr>
                  <a:defRPr sz="1800" b="1"/>
                </a:pPr>
                <a:endParaRPr lang="en-US"/>
              </a:p>
            </c:txPr>
            <c:showLegendKey val="0"/>
            <c:showVal val="1"/>
            <c:showCatName val="0"/>
            <c:showSerName val="0"/>
            <c:showPercent val="0"/>
            <c:showBubbleSize val="0"/>
            <c:showLeaderLines val="0"/>
          </c:dLbls>
          <c:cat>
            <c:strRef>
              <c:f>Sheet1!$A$8:$A$12</c:f>
              <c:strCache>
                <c:ptCount val="5"/>
                <c:pt idx="0">
                  <c:v>FY 2008</c:v>
                </c:pt>
                <c:pt idx="1">
                  <c:v>FY 2009</c:v>
                </c:pt>
                <c:pt idx="2">
                  <c:v>FY 2010</c:v>
                </c:pt>
                <c:pt idx="3">
                  <c:v>FY 2011</c:v>
                </c:pt>
                <c:pt idx="4">
                  <c:v>FY 2012</c:v>
                </c:pt>
              </c:strCache>
            </c:strRef>
          </c:cat>
          <c:val>
            <c:numRef>
              <c:f>Sheet1!$B$8:$B$12</c:f>
              <c:numCache>
                <c:formatCode>_("$"* #,##0_);_("$"* \(#,##0\);_("$"* "-"_);_(@_)</c:formatCode>
                <c:ptCount val="5"/>
                <c:pt idx="0">
                  <c:v>396632</c:v>
                </c:pt>
                <c:pt idx="1">
                  <c:v>453635</c:v>
                </c:pt>
                <c:pt idx="2">
                  <c:v>561722.79</c:v>
                </c:pt>
                <c:pt idx="3">
                  <c:v>606562.98</c:v>
                </c:pt>
                <c:pt idx="4">
                  <c:v>690453.23</c:v>
                </c:pt>
              </c:numCache>
            </c:numRef>
          </c:val>
          <c:smooth val="0"/>
        </c:ser>
        <c:dLbls>
          <c:showLegendKey val="0"/>
          <c:showVal val="0"/>
          <c:showCatName val="0"/>
          <c:showSerName val="0"/>
          <c:showPercent val="0"/>
          <c:showBubbleSize val="0"/>
        </c:dLbls>
        <c:marker val="1"/>
        <c:smooth val="0"/>
        <c:axId val="119540224"/>
        <c:axId val="100060544"/>
      </c:lineChart>
      <c:catAx>
        <c:axId val="119540224"/>
        <c:scaling>
          <c:orientation val="minMax"/>
        </c:scaling>
        <c:delete val="0"/>
        <c:axPos val="b"/>
        <c:majorTickMark val="out"/>
        <c:minorTickMark val="none"/>
        <c:tickLblPos val="nextTo"/>
        <c:txPr>
          <a:bodyPr/>
          <a:lstStyle/>
          <a:p>
            <a:pPr>
              <a:defRPr sz="1800" b="1"/>
            </a:pPr>
            <a:endParaRPr lang="en-US"/>
          </a:p>
        </c:txPr>
        <c:crossAx val="100060544"/>
        <c:crosses val="autoZero"/>
        <c:auto val="1"/>
        <c:lblAlgn val="ctr"/>
        <c:lblOffset val="100"/>
        <c:noMultiLvlLbl val="0"/>
      </c:catAx>
      <c:valAx>
        <c:axId val="100060544"/>
        <c:scaling>
          <c:orientation val="minMax"/>
        </c:scaling>
        <c:delete val="0"/>
        <c:axPos val="l"/>
        <c:majorGridlines/>
        <c:numFmt formatCode="_(&quot;$&quot;* #,##0_);_(&quot;$&quot;* \(#,##0\);_(&quot;$&quot;* &quot;-&quot;_);_(@_)" sourceLinked="1"/>
        <c:majorTickMark val="out"/>
        <c:minorTickMark val="none"/>
        <c:tickLblPos val="nextTo"/>
        <c:txPr>
          <a:bodyPr/>
          <a:lstStyle/>
          <a:p>
            <a:pPr>
              <a:defRPr sz="1800" b="1"/>
            </a:pPr>
            <a:endParaRPr lang="en-US"/>
          </a:p>
        </c:txPr>
        <c:crossAx val="1195402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907562038922818"/>
          <c:y val="0.19511301805837145"/>
          <c:w val="0.84018133723746502"/>
          <c:h val="0.57589740204630113"/>
        </c:manualLayout>
      </c:layout>
      <c:lineChart>
        <c:grouping val="stacked"/>
        <c:varyColors val="0"/>
        <c:ser>
          <c:idx val="0"/>
          <c:order val="0"/>
          <c:dLbls>
            <c:dLbl>
              <c:idx val="0"/>
              <c:layout>
                <c:manualLayout>
                  <c:x val="-6.6774355933606241E-2"/>
                  <c:y val="6.8919798198877877E-2"/>
                </c:manualLayout>
              </c:layout>
              <c:dLblPos val="r"/>
              <c:showLegendKey val="0"/>
              <c:showVal val="1"/>
              <c:showCatName val="0"/>
              <c:showSerName val="0"/>
              <c:showPercent val="0"/>
              <c:showBubbleSize val="0"/>
            </c:dLbl>
            <c:dLbl>
              <c:idx val="1"/>
              <c:layout>
                <c:manualLayout>
                  <c:x val="-4.7388252598043176E-2"/>
                  <c:y val="6.8177849026356693E-2"/>
                </c:manualLayout>
              </c:layout>
              <c:dLblPos val="r"/>
              <c:showLegendKey val="0"/>
              <c:showVal val="1"/>
              <c:showCatName val="0"/>
              <c:showSerName val="0"/>
              <c:showPercent val="0"/>
              <c:showBubbleSize val="0"/>
            </c:dLbl>
            <c:dLbl>
              <c:idx val="2"/>
              <c:layout>
                <c:manualLayout>
                  <c:x val="-4.582515261256144E-2"/>
                  <c:y val="8.2876137488801876E-2"/>
                </c:manualLayout>
              </c:layout>
              <c:dLblPos val="r"/>
              <c:showLegendKey val="0"/>
              <c:showVal val="1"/>
              <c:showCatName val="0"/>
              <c:showSerName val="0"/>
              <c:showPercent val="0"/>
              <c:showBubbleSize val="0"/>
            </c:dLbl>
            <c:dLbl>
              <c:idx val="3"/>
              <c:layout>
                <c:manualLayout>
                  <c:x val="-3.7040008303968676E-2"/>
                  <c:y val="7.5817247394973877E-2"/>
                </c:manualLayout>
              </c:layout>
              <c:dLblPos val="r"/>
              <c:showLegendKey val="0"/>
              <c:showVal val="1"/>
              <c:showCatName val="0"/>
              <c:showSerName val="0"/>
              <c:showPercent val="0"/>
              <c:showBubbleSize val="0"/>
            </c:dLbl>
            <c:dLbl>
              <c:idx val="4"/>
              <c:layout>
                <c:manualLayout>
                  <c:x val="-4.7725770932581818E-2"/>
                  <c:y val="6.6434061011834647E-2"/>
                </c:manualLayout>
              </c:layout>
              <c:dLblPos val="r"/>
              <c:showLegendKey val="0"/>
              <c:showVal val="1"/>
              <c:showCatName val="0"/>
              <c:showSerName val="0"/>
              <c:showPercent val="0"/>
              <c:showBubbleSize val="0"/>
            </c:dLbl>
            <c:dLbl>
              <c:idx val="5"/>
              <c:layout>
                <c:manualLayout>
                  <c:x val="-2.0145495243424735E-2"/>
                  <c:y val="6.0185185185185182E-2"/>
                </c:manualLayout>
              </c:layout>
              <c:dLblPos val="r"/>
              <c:showLegendKey val="0"/>
              <c:showVal val="1"/>
              <c:showCatName val="0"/>
              <c:showSerName val="0"/>
              <c:showPercent val="0"/>
              <c:showBubbleSize val="0"/>
            </c:dLbl>
            <c:dLbl>
              <c:idx val="6"/>
              <c:layout>
                <c:manualLayout>
                  <c:x val="0"/>
                  <c:y val="4.1666666666666664E-2"/>
                </c:manualLayout>
              </c:layout>
              <c:dLblPos val="r"/>
              <c:showLegendKey val="0"/>
              <c:showVal val="1"/>
              <c:showCatName val="0"/>
              <c:showSerName val="0"/>
              <c:showPercent val="0"/>
              <c:showBubbleSize val="0"/>
            </c:dLbl>
            <c:txPr>
              <a:bodyPr/>
              <a:lstStyle/>
              <a:p>
                <a:pPr>
                  <a:defRPr sz="1800" b="1"/>
                </a:pPr>
                <a:endParaRPr lang="en-US"/>
              </a:p>
            </c:txPr>
            <c:showLegendKey val="0"/>
            <c:showVal val="1"/>
            <c:showCatName val="0"/>
            <c:showSerName val="0"/>
            <c:showPercent val="0"/>
            <c:showBubbleSize val="0"/>
            <c:showLeaderLines val="0"/>
          </c:dLbls>
          <c:cat>
            <c:strRef>
              <c:f>Sheet1!$A$25:$A$29</c:f>
              <c:strCache>
                <c:ptCount val="5"/>
                <c:pt idx="0">
                  <c:v>FY 2008</c:v>
                </c:pt>
                <c:pt idx="1">
                  <c:v>FY 2009</c:v>
                </c:pt>
                <c:pt idx="2">
                  <c:v>FY 2010</c:v>
                </c:pt>
                <c:pt idx="3">
                  <c:v>FY 2011</c:v>
                </c:pt>
                <c:pt idx="4">
                  <c:v>FY 2012</c:v>
                </c:pt>
              </c:strCache>
            </c:strRef>
          </c:cat>
          <c:val>
            <c:numRef>
              <c:f>Sheet1!$B$25:$B$29</c:f>
              <c:numCache>
                <c:formatCode>_("$"* #,##0_);_("$"* \(#,##0\);_("$"* "-"_);_(@_)</c:formatCode>
                <c:ptCount val="5"/>
                <c:pt idx="0">
                  <c:v>4035679</c:v>
                </c:pt>
                <c:pt idx="1">
                  <c:v>4359237</c:v>
                </c:pt>
                <c:pt idx="2">
                  <c:v>4057055.29</c:v>
                </c:pt>
                <c:pt idx="3">
                  <c:v>4398829.9800000004</c:v>
                </c:pt>
                <c:pt idx="4">
                  <c:v>4943257.4400000004</c:v>
                </c:pt>
              </c:numCache>
            </c:numRef>
          </c:val>
          <c:smooth val="0"/>
        </c:ser>
        <c:dLbls>
          <c:showLegendKey val="0"/>
          <c:showVal val="0"/>
          <c:showCatName val="0"/>
          <c:showSerName val="0"/>
          <c:showPercent val="0"/>
          <c:showBubbleSize val="0"/>
        </c:dLbls>
        <c:marker val="1"/>
        <c:smooth val="0"/>
        <c:axId val="98037248"/>
        <c:axId val="88217216"/>
      </c:lineChart>
      <c:catAx>
        <c:axId val="98037248"/>
        <c:scaling>
          <c:orientation val="minMax"/>
        </c:scaling>
        <c:delete val="0"/>
        <c:axPos val="b"/>
        <c:numFmt formatCode="General" sourceLinked="1"/>
        <c:majorTickMark val="out"/>
        <c:minorTickMark val="none"/>
        <c:tickLblPos val="nextTo"/>
        <c:txPr>
          <a:bodyPr/>
          <a:lstStyle/>
          <a:p>
            <a:pPr>
              <a:defRPr sz="1800" b="1"/>
            </a:pPr>
            <a:endParaRPr lang="en-US"/>
          </a:p>
        </c:txPr>
        <c:crossAx val="88217216"/>
        <c:crosses val="autoZero"/>
        <c:auto val="1"/>
        <c:lblAlgn val="ctr"/>
        <c:lblOffset val="100"/>
        <c:noMultiLvlLbl val="0"/>
      </c:catAx>
      <c:valAx>
        <c:axId val="88217216"/>
        <c:scaling>
          <c:orientation val="minMax"/>
        </c:scaling>
        <c:delete val="0"/>
        <c:axPos val="l"/>
        <c:majorGridlines/>
        <c:numFmt formatCode="_(&quot;$&quot;* #,##0_);_(&quot;$&quot;* \(#,##0\);_(&quot;$&quot;* &quot;-&quot;_);_(@_)" sourceLinked="1"/>
        <c:majorTickMark val="out"/>
        <c:minorTickMark val="none"/>
        <c:tickLblPos val="nextTo"/>
        <c:txPr>
          <a:bodyPr/>
          <a:lstStyle/>
          <a:p>
            <a:pPr>
              <a:defRPr sz="1800" b="1"/>
            </a:pPr>
            <a:endParaRPr lang="en-US"/>
          </a:p>
        </c:txPr>
        <c:crossAx val="98037248"/>
        <c:crosses val="autoZero"/>
        <c:crossBetween val="between"/>
      </c:valAx>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606480224454702"/>
          <c:y val="0.20023779527559055"/>
          <c:w val="0.84018133723746502"/>
          <c:h val="0.57589740204630113"/>
        </c:manualLayout>
      </c:layout>
      <c:lineChart>
        <c:grouping val="stacked"/>
        <c:varyColors val="0"/>
        <c:ser>
          <c:idx val="0"/>
          <c:order val="0"/>
          <c:dPt>
            <c:idx val="5"/>
            <c:bubble3D val="0"/>
            <c:spPr>
              <a:ln>
                <a:solidFill>
                  <a:srgbClr val="FF0000"/>
                </a:solidFill>
              </a:ln>
            </c:spPr>
          </c:dPt>
          <c:dPt>
            <c:idx val="6"/>
            <c:bubble3D val="0"/>
            <c:spPr>
              <a:ln>
                <a:solidFill>
                  <a:srgbClr val="FF0000"/>
                </a:solidFill>
              </a:ln>
            </c:spPr>
          </c:dPt>
          <c:dPt>
            <c:idx val="7"/>
            <c:bubble3D val="0"/>
            <c:spPr>
              <a:ln>
                <a:solidFill>
                  <a:srgbClr val="FF0000"/>
                </a:solidFill>
              </a:ln>
            </c:spPr>
          </c:dPt>
          <c:dPt>
            <c:idx val="8"/>
            <c:bubble3D val="0"/>
            <c:spPr>
              <a:ln>
                <a:solidFill>
                  <a:srgbClr val="FF0000"/>
                </a:solidFill>
              </a:ln>
            </c:spPr>
          </c:dPt>
          <c:dPt>
            <c:idx val="9"/>
            <c:bubble3D val="0"/>
            <c:spPr>
              <a:ln>
                <a:solidFill>
                  <a:srgbClr val="FF0000"/>
                </a:solidFill>
              </a:ln>
            </c:spPr>
          </c:dPt>
          <c:dLbls>
            <c:dLbl>
              <c:idx val="0"/>
              <c:layout>
                <c:manualLayout>
                  <c:x val="-6.3900805502760463E-2"/>
                  <c:y val="4.6697637795275589E-2"/>
                </c:manualLayout>
              </c:layout>
              <c:dLblPos val="r"/>
              <c:showLegendKey val="0"/>
              <c:showVal val="1"/>
              <c:showCatName val="0"/>
              <c:showSerName val="0"/>
              <c:showPercent val="0"/>
              <c:showBubbleSize val="0"/>
            </c:dLbl>
            <c:dLbl>
              <c:idx val="1"/>
              <c:layout>
                <c:manualLayout>
                  <c:x val="-5.4567494795909131E-2"/>
                  <c:y val="4.0830446194225802E-2"/>
                </c:manualLayout>
              </c:layout>
              <c:dLblPos val="r"/>
              <c:showLegendKey val="0"/>
              <c:showVal val="1"/>
              <c:showCatName val="0"/>
              <c:showSerName val="0"/>
              <c:showPercent val="0"/>
              <c:showBubbleSize val="0"/>
            </c:dLbl>
            <c:dLbl>
              <c:idx val="2"/>
              <c:layout>
                <c:manualLayout>
                  <c:x val="-5.6598787220562947E-2"/>
                  <c:y val="4.5959580052493516E-2"/>
                </c:manualLayout>
              </c:layout>
              <c:dLblPos val="r"/>
              <c:showLegendKey val="0"/>
              <c:showVal val="1"/>
              <c:showCatName val="0"/>
              <c:showSerName val="0"/>
              <c:showPercent val="0"/>
              <c:showBubbleSize val="0"/>
            </c:dLbl>
            <c:dLbl>
              <c:idx val="3"/>
              <c:layout>
                <c:manualLayout>
                  <c:x val="-5.4262902282532152E-2"/>
                  <c:y val="5.6678596993557713E-2"/>
                </c:manualLayout>
              </c:layout>
              <c:dLblPos val="r"/>
              <c:showLegendKey val="0"/>
              <c:showVal val="1"/>
              <c:showCatName val="0"/>
              <c:showSerName val="0"/>
              <c:showPercent val="0"/>
              <c:showBubbleSize val="0"/>
            </c:dLbl>
            <c:dLbl>
              <c:idx val="4"/>
              <c:layout>
                <c:manualLayout>
                  <c:x val="-3.4794777807946417E-2"/>
                  <c:y val="4.6434120734908137E-2"/>
                </c:manualLayout>
              </c:layout>
              <c:dLblPos val="r"/>
              <c:showLegendKey val="0"/>
              <c:showVal val="1"/>
              <c:showCatName val="0"/>
              <c:showSerName val="0"/>
              <c:showPercent val="0"/>
              <c:showBubbleSize val="0"/>
            </c:dLbl>
            <c:dLbl>
              <c:idx val="5"/>
              <c:layout>
                <c:manualLayout>
                  <c:x val="-8.7623088062268081E-2"/>
                  <c:y val="-3.2425196850393745E-2"/>
                </c:manualLayout>
              </c:layout>
              <c:dLblPos val="r"/>
              <c:showLegendKey val="0"/>
              <c:showVal val="1"/>
              <c:showCatName val="0"/>
              <c:showSerName val="0"/>
              <c:showPercent val="0"/>
              <c:showBubbleSize val="0"/>
            </c:dLbl>
            <c:dLbl>
              <c:idx val="6"/>
              <c:layout>
                <c:manualLayout>
                  <c:x val="-3.8021314146076568E-2"/>
                  <c:y val="4.7812423447069118E-2"/>
                </c:manualLayout>
              </c:layout>
              <c:dLblPos val="r"/>
              <c:showLegendKey val="0"/>
              <c:showVal val="1"/>
              <c:showCatName val="0"/>
              <c:showSerName val="0"/>
              <c:showPercent val="0"/>
              <c:showBubbleSize val="0"/>
            </c:dLbl>
            <c:dLbl>
              <c:idx val="7"/>
              <c:layout>
                <c:manualLayout>
                  <c:x val="-1.4293601230880727E-2"/>
                  <c:y val="-4.2200874890638673E-2"/>
                </c:manualLayout>
              </c:layout>
              <c:dLblPos val="r"/>
              <c:showLegendKey val="0"/>
              <c:showVal val="1"/>
              <c:showCatName val="0"/>
              <c:showSerName val="0"/>
              <c:showPercent val="0"/>
              <c:showBubbleSize val="0"/>
            </c:dLbl>
            <c:dLbl>
              <c:idx val="8"/>
              <c:layout>
                <c:manualLayout>
                  <c:x val="-5.1668460710441337E-2"/>
                  <c:y val="5.7416267942583733E-2"/>
                </c:manualLayout>
              </c:layout>
              <c:dLblPos val="r"/>
              <c:showLegendKey val="0"/>
              <c:showVal val="1"/>
              <c:showCatName val="0"/>
              <c:showSerName val="0"/>
              <c:showPercent val="0"/>
              <c:showBubbleSize val="0"/>
            </c:dLbl>
            <c:dLbl>
              <c:idx val="9"/>
              <c:layout>
                <c:manualLayout>
                  <c:x val="-1.7222820236813777E-2"/>
                  <c:y val="-7.1770334928229693E-2"/>
                </c:manualLayout>
              </c:layout>
              <c:dLblPos val="r"/>
              <c:showLegendKey val="0"/>
              <c:showVal val="1"/>
              <c:showCatName val="0"/>
              <c:showSerName val="0"/>
              <c:showPercent val="0"/>
              <c:showBubbleSize val="0"/>
            </c:dLbl>
            <c:txPr>
              <a:bodyPr/>
              <a:lstStyle/>
              <a:p>
                <a:pPr>
                  <a:defRPr sz="1800" b="1"/>
                </a:pPr>
                <a:endParaRPr lang="en-US"/>
              </a:p>
            </c:txPr>
            <c:showLegendKey val="0"/>
            <c:showVal val="1"/>
            <c:showCatName val="0"/>
            <c:showSerName val="0"/>
            <c:showPercent val="0"/>
            <c:showBubbleSize val="0"/>
            <c:showLeaderLines val="0"/>
          </c:dLbls>
          <c:cat>
            <c:strRef>
              <c:f>Sheet1!$A$25:$A$32</c:f>
              <c:strCache>
                <c:ptCount val="8"/>
                <c:pt idx="0">
                  <c:v>FY 2009</c:v>
                </c:pt>
                <c:pt idx="1">
                  <c:v>FY 2010</c:v>
                </c:pt>
                <c:pt idx="2">
                  <c:v>FY 2011</c:v>
                </c:pt>
                <c:pt idx="3">
                  <c:v>FY 2012</c:v>
                </c:pt>
                <c:pt idx="4">
                  <c:v>FY 2013</c:v>
                </c:pt>
                <c:pt idx="5">
                  <c:v>FY 2014</c:v>
                </c:pt>
                <c:pt idx="6">
                  <c:v>FY 2015</c:v>
                </c:pt>
                <c:pt idx="7">
                  <c:v>FY 2016</c:v>
                </c:pt>
              </c:strCache>
            </c:strRef>
          </c:cat>
          <c:val>
            <c:numRef>
              <c:f>Sheet1!$B$25:$B$32</c:f>
              <c:numCache>
                <c:formatCode>_("$"* #,##0_);_("$"* \(#,##0\);_("$"* "-"_);_(@_)</c:formatCode>
                <c:ptCount val="8"/>
                <c:pt idx="0">
                  <c:v>503825</c:v>
                </c:pt>
                <c:pt idx="1">
                  <c:v>487930</c:v>
                </c:pt>
                <c:pt idx="2">
                  <c:v>614025</c:v>
                </c:pt>
                <c:pt idx="3">
                  <c:v>685151</c:v>
                </c:pt>
                <c:pt idx="4">
                  <c:v>689286</c:v>
                </c:pt>
                <c:pt idx="5">
                  <c:v>1081340</c:v>
                </c:pt>
                <c:pt idx="6">
                  <c:v>925915</c:v>
                </c:pt>
                <c:pt idx="7">
                  <c:v>1382335</c:v>
                </c:pt>
              </c:numCache>
            </c:numRef>
          </c:val>
          <c:smooth val="0"/>
        </c:ser>
        <c:dLbls>
          <c:showLegendKey val="0"/>
          <c:showVal val="0"/>
          <c:showCatName val="0"/>
          <c:showSerName val="0"/>
          <c:showPercent val="0"/>
          <c:showBubbleSize val="0"/>
        </c:dLbls>
        <c:marker val="1"/>
        <c:smooth val="0"/>
        <c:axId val="129506304"/>
        <c:axId val="100064000"/>
      </c:lineChart>
      <c:catAx>
        <c:axId val="129506304"/>
        <c:scaling>
          <c:orientation val="minMax"/>
        </c:scaling>
        <c:delete val="0"/>
        <c:axPos val="b"/>
        <c:numFmt formatCode="General" sourceLinked="1"/>
        <c:majorTickMark val="out"/>
        <c:minorTickMark val="none"/>
        <c:tickLblPos val="nextTo"/>
        <c:txPr>
          <a:bodyPr/>
          <a:lstStyle/>
          <a:p>
            <a:pPr>
              <a:defRPr sz="1800" b="1"/>
            </a:pPr>
            <a:endParaRPr lang="en-US"/>
          </a:p>
        </c:txPr>
        <c:crossAx val="100064000"/>
        <c:crosses val="autoZero"/>
        <c:auto val="1"/>
        <c:lblAlgn val="ctr"/>
        <c:lblOffset val="100"/>
        <c:noMultiLvlLbl val="0"/>
      </c:catAx>
      <c:valAx>
        <c:axId val="100064000"/>
        <c:scaling>
          <c:orientation val="minMax"/>
        </c:scaling>
        <c:delete val="0"/>
        <c:axPos val="l"/>
        <c:majorGridlines/>
        <c:numFmt formatCode="_(&quot;$&quot;* #,##0_);_(&quot;$&quot;* \(#,##0\);_(&quot;$&quot;* &quot;-&quot;_);_(@_)" sourceLinked="1"/>
        <c:majorTickMark val="out"/>
        <c:minorTickMark val="none"/>
        <c:tickLblPos val="nextTo"/>
        <c:txPr>
          <a:bodyPr/>
          <a:lstStyle/>
          <a:p>
            <a:pPr>
              <a:defRPr sz="1800" b="1"/>
            </a:pPr>
            <a:endParaRPr lang="en-US"/>
          </a:p>
        </c:txPr>
        <c:crossAx val="129506304"/>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0.25902</cdr:x>
      <cdr:y>0.04058</cdr:y>
    </cdr:from>
    <cdr:to>
      <cdr:x>0.6909</cdr:x>
      <cdr:y>0.21335</cdr:y>
    </cdr:to>
    <cdr:sp macro="" textlink="">
      <cdr:nvSpPr>
        <cdr:cNvPr id="2" name="TextBox 1"/>
        <cdr:cNvSpPr txBox="1"/>
      </cdr:nvSpPr>
      <cdr:spPr>
        <a:xfrm xmlns:a="http://schemas.openxmlformats.org/drawingml/2006/main">
          <a:off x="1527176" y="98425"/>
          <a:ext cx="2546350" cy="4191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All Special </a:t>
          </a:r>
          <a:r>
            <a:rPr lang="en-US" sz="2400" b="1" dirty="0"/>
            <a:t>Event &amp; Visitor Parking Revenue</a:t>
          </a:r>
        </a:p>
      </cdr:txBody>
    </cdr:sp>
  </cdr:relSizeAnchor>
</c:userShapes>
</file>

<file path=ppt/drawings/drawing2.xml><?xml version="1.0" encoding="utf-8"?>
<c:userShapes xmlns:c="http://schemas.openxmlformats.org/drawingml/2006/chart">
  <cdr:relSizeAnchor xmlns:cdr="http://schemas.openxmlformats.org/drawingml/2006/chartDrawing">
    <cdr:from>
      <cdr:x>0.17241</cdr:x>
      <cdr:y>0.02667</cdr:y>
    </cdr:from>
    <cdr:to>
      <cdr:x>0.93966</cdr:x>
      <cdr:y>0.11942</cdr:y>
    </cdr:to>
    <cdr:sp macro="" textlink="">
      <cdr:nvSpPr>
        <cdr:cNvPr id="2" name="TextBox 1"/>
        <cdr:cNvSpPr txBox="1"/>
      </cdr:nvSpPr>
      <cdr:spPr>
        <a:xfrm xmlns:a="http://schemas.openxmlformats.org/drawingml/2006/main">
          <a:off x="1524000" y="152400"/>
          <a:ext cx="6781800" cy="53008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t>Game Day</a:t>
          </a:r>
          <a:r>
            <a:rPr lang="en-US" sz="2400" b="1" baseline="0" dirty="0" smtClean="0"/>
            <a:t> </a:t>
          </a:r>
          <a:r>
            <a:rPr lang="en-US" sz="2400" b="1" baseline="0" dirty="0"/>
            <a:t>Visitor Parking and RV Revenue</a:t>
          </a:r>
          <a:endParaRPr lang="en-US" sz="2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43096A-5B23-4E75-B351-87014165A4AE}" type="datetimeFigureOut">
              <a:rPr lang="en-US" smtClean="0"/>
              <a:t>3/20/2013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DD4E-2698-49E4-9C7A-4AC579A5D58D}" type="slidenum">
              <a:rPr lang="en-US" smtClean="0"/>
              <a:t>‹#›</a:t>
            </a:fld>
            <a:endParaRPr lang="en-US"/>
          </a:p>
        </p:txBody>
      </p:sp>
    </p:spTree>
    <p:extLst>
      <p:ext uri="{BB962C8B-B14F-4D97-AF65-F5344CB8AC3E}">
        <p14:creationId xmlns:p14="http://schemas.microsoft.com/office/powerpoint/2010/main" val="4181489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Operating expense for Special Events shows a steady increase.  This is almost entirely due to game day as other operations have not changed in any material way.</a:t>
            </a:r>
          </a:p>
          <a:p>
            <a:endParaRPr lang="en-US" dirty="0" smtClean="0"/>
          </a:p>
        </p:txBody>
      </p:sp>
      <p:sp>
        <p:nvSpPr>
          <p:cNvPr id="4" name="Slide Number Placeholder 3"/>
          <p:cNvSpPr>
            <a:spLocks noGrp="1"/>
          </p:cNvSpPr>
          <p:nvPr>
            <p:ph type="sldNum" sz="quarter" idx="10"/>
          </p:nvPr>
        </p:nvSpPr>
        <p:spPr/>
        <p:txBody>
          <a:bodyPr/>
          <a:lstStyle/>
          <a:p>
            <a:fld id="{83C6DD4E-2698-49E4-9C7A-4AC579A5D58D}" type="slidenum">
              <a:rPr lang="en-US" smtClean="0"/>
              <a:t>3</a:t>
            </a:fld>
            <a:endParaRPr lang="en-US"/>
          </a:p>
        </p:txBody>
      </p:sp>
    </p:spTree>
    <p:extLst>
      <p:ext uri="{BB962C8B-B14F-4D97-AF65-F5344CB8AC3E}">
        <p14:creationId xmlns:p14="http://schemas.microsoft.com/office/powerpoint/2010/main" val="1805204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a:t>
            </a:r>
            <a:r>
              <a:rPr lang="en-US" baseline="0" dirty="0" smtClean="0"/>
              <a:t>is partial </a:t>
            </a:r>
            <a:r>
              <a:rPr lang="en-US" dirty="0" smtClean="0"/>
              <a:t>list includes some items comprising the game day operating expense increase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Note that the capital expenditures are not included in the operating costs.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Get to the Grid will still be offered at no cost to rider.</a:t>
            </a:r>
            <a:r>
              <a:rPr lang="en-US" baseline="0" dirty="0" smtClean="0"/>
              <a:t> Logistics of belly=bagging make it difficult and need to still offer a </a:t>
            </a:r>
            <a:r>
              <a:rPr lang="en-US" baseline="0" smtClean="0"/>
              <a:t>free solution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83C6DD4E-2698-49E4-9C7A-4AC579A5D58D}" type="slidenum">
              <a:rPr lang="en-US" smtClean="0"/>
              <a:t>4</a:t>
            </a:fld>
            <a:endParaRPr lang="en-US"/>
          </a:p>
        </p:txBody>
      </p:sp>
    </p:spTree>
    <p:extLst>
      <p:ext uri="{BB962C8B-B14F-4D97-AF65-F5344CB8AC3E}">
        <p14:creationId xmlns:p14="http://schemas.microsoft.com/office/powerpoint/2010/main" val="3987671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Revenue was flat then increased as more lots were added to the inventory for game day sales.  However, it has become flat again and will continue this way despite costs continuing to rise without an increase in rates.</a:t>
            </a:r>
          </a:p>
          <a:p>
            <a:endParaRPr lang="en-US" dirty="0"/>
          </a:p>
        </p:txBody>
      </p:sp>
      <p:sp>
        <p:nvSpPr>
          <p:cNvPr id="4" name="Slide Number Placeholder 3"/>
          <p:cNvSpPr>
            <a:spLocks noGrp="1"/>
          </p:cNvSpPr>
          <p:nvPr>
            <p:ph type="sldNum" sz="quarter" idx="10"/>
          </p:nvPr>
        </p:nvSpPr>
        <p:spPr/>
        <p:txBody>
          <a:bodyPr/>
          <a:lstStyle/>
          <a:p>
            <a:fld id="{83C6DD4E-2698-49E4-9C7A-4AC579A5D58D}" type="slidenum">
              <a:rPr lang="en-US" smtClean="0"/>
              <a:t>5</a:t>
            </a:fld>
            <a:endParaRPr lang="en-US"/>
          </a:p>
        </p:txBody>
      </p:sp>
    </p:spTree>
    <p:extLst>
      <p:ext uri="{BB962C8B-B14F-4D97-AF65-F5344CB8AC3E}">
        <p14:creationId xmlns:p14="http://schemas.microsoft.com/office/powerpoint/2010/main" val="975574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Projected revenue</a:t>
            </a:r>
            <a:r>
              <a:rPr lang="en-US" baseline="0" dirty="0" smtClean="0"/>
              <a:t> for future years was calculated using 2012 customer demand figures.</a:t>
            </a:r>
            <a:endParaRPr lang="en-US" dirty="0"/>
          </a:p>
        </p:txBody>
      </p:sp>
      <p:sp>
        <p:nvSpPr>
          <p:cNvPr id="4" name="Slide Number Placeholder 3"/>
          <p:cNvSpPr>
            <a:spLocks noGrp="1"/>
          </p:cNvSpPr>
          <p:nvPr>
            <p:ph type="sldNum" sz="quarter" idx="10"/>
          </p:nvPr>
        </p:nvSpPr>
        <p:spPr/>
        <p:txBody>
          <a:bodyPr/>
          <a:lstStyle/>
          <a:p>
            <a:fld id="{83C6DD4E-2698-49E4-9C7A-4AC579A5D58D}" type="slidenum">
              <a:rPr lang="en-US" smtClean="0"/>
              <a:t>6</a:t>
            </a:fld>
            <a:endParaRPr lang="en-US"/>
          </a:p>
        </p:txBody>
      </p:sp>
    </p:spTree>
    <p:extLst>
      <p:ext uri="{BB962C8B-B14F-4D97-AF65-F5344CB8AC3E}">
        <p14:creationId xmlns:p14="http://schemas.microsoft.com/office/powerpoint/2010/main" val="2411429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 name="Rectangle 19"/>
          <p:cNvSpPr/>
          <p:nvPr/>
        </p:nvSpPr>
        <p:spPr bwMode="grayWhite">
          <a:xfrm>
            <a:off x="0" y="914400"/>
            <a:ext cx="9144000" cy="5943600"/>
          </a:xfrm>
          <a:prstGeom prst="rect">
            <a:avLst/>
          </a:prstGeom>
          <a:solidFill>
            <a:srgbClr val="500000"/>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Rectangle 24"/>
          <p:cNvSpPr/>
          <p:nvPr/>
        </p:nvSpPr>
        <p:spPr>
          <a:xfrm>
            <a:off x="0" y="0"/>
            <a:ext cx="9144000" cy="914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primaryWhiteMaroon.tif"/>
          <p:cNvPicPr>
            <a:picLocks noChangeAspect="1"/>
          </p:cNvPicPr>
          <p:nvPr/>
        </p:nvPicPr>
        <p:blipFill>
          <a:blip r:embed="rId2" cstate="print"/>
          <a:stretch>
            <a:fillRect/>
          </a:stretch>
        </p:blipFill>
        <p:spPr>
          <a:xfrm>
            <a:off x="7299960" y="228600"/>
            <a:ext cx="1844040" cy="457200"/>
          </a:xfrm>
          <a:prstGeom prst="rect">
            <a:avLst/>
          </a:prstGeom>
        </p:spPr>
      </p:pic>
      <p:sp>
        <p:nvSpPr>
          <p:cNvPr id="29" name="Rectangle 28"/>
          <p:cNvSpPr/>
          <p:nvPr/>
        </p:nvSpPr>
        <p:spPr>
          <a:xfrm>
            <a:off x="0" y="6324600"/>
            <a:ext cx="9144000" cy="533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363636"/>
                </a:solidFill>
                <a:latin typeface="Gill Sans MT" pitchFamily="34" charset="0"/>
              </a:rPr>
              <a:t>transport.tamu.edu</a:t>
            </a:r>
            <a:endParaRPr lang="en-US" sz="2400" b="1" dirty="0">
              <a:solidFill>
                <a:srgbClr val="363636"/>
              </a:solidFill>
              <a:latin typeface="Gill Sans MT"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457200"/>
            <a:ext cx="4925161" cy="186522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7A662F-1181-4B19-B398-C4D2D2E3D87A}" type="datetimeFigureOut">
              <a:rPr lang="en-US" smtClean="0"/>
              <a:t>3/20/2013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233314D-293E-41E1-B5A6-0FAB4105E55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2D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8842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p:nvSpPr>
        <p:spPr>
          <a:xfrm>
            <a:off x="0" y="0"/>
            <a:ext cx="9144000" cy="457200"/>
          </a:xfrm>
          <a:prstGeom prst="rect">
            <a:avLst/>
          </a:prstGeom>
          <a:solidFill>
            <a:srgbClr val="5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primaryWhiteMaroon.jpg"/>
          <p:cNvPicPr>
            <a:picLocks noChangeAspect="1"/>
          </p:cNvPicPr>
          <p:nvPr/>
        </p:nvPicPr>
        <p:blipFill>
          <a:blip r:embed="rId13" cstate="print"/>
          <a:srcRect l="1973" t="8607" r="1973" b="7784"/>
          <a:stretch>
            <a:fillRect/>
          </a:stretch>
        </p:blipFill>
        <p:spPr>
          <a:xfrm>
            <a:off x="7696200" y="76200"/>
            <a:ext cx="1335786" cy="294661"/>
          </a:xfrm>
          <a:prstGeom prst="rect">
            <a:avLst/>
          </a:prstGeom>
        </p:spPr>
      </p:pic>
      <p:sp>
        <p:nvSpPr>
          <p:cNvPr id="13" name="TextBox 12"/>
          <p:cNvSpPr txBox="1"/>
          <p:nvPr/>
        </p:nvSpPr>
        <p:spPr>
          <a:xfrm>
            <a:off x="0" y="6488668"/>
            <a:ext cx="9144000" cy="369332"/>
          </a:xfrm>
          <a:prstGeom prst="rect">
            <a:avLst/>
          </a:prstGeom>
          <a:solidFill>
            <a:srgbClr val="500000"/>
          </a:solidFill>
        </p:spPr>
        <p:txBody>
          <a:bodyPr wrap="square" rtlCol="0" anchor="ctr">
            <a:spAutoFit/>
          </a:bodyPr>
          <a:lstStyle/>
          <a:p>
            <a:pPr algn="ctr"/>
            <a:r>
              <a:rPr lang="en-US" dirty="0" smtClean="0">
                <a:solidFill>
                  <a:schemeClr val="bg1"/>
                </a:solidFill>
                <a:latin typeface="Gill Sans MT" pitchFamily="34" charset="0"/>
              </a:rPr>
              <a:t>transport.tamu.edu</a:t>
            </a:r>
            <a:endParaRPr lang="en-US" dirty="0">
              <a:solidFill>
                <a:schemeClr val="bg1"/>
              </a:solidFill>
              <a:latin typeface="Gill Sans MT" pitchFamily="34" charset="0"/>
            </a:endParaRPr>
          </a:p>
        </p:txBody>
      </p:sp>
      <p:pic>
        <p:nvPicPr>
          <p:cNvPr id="4" name="Picture 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52400" y="76200"/>
            <a:ext cx="1601819" cy="31270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Proposed 2013</a:t>
            </a:r>
            <a:br>
              <a:rPr lang="en-US" dirty="0" smtClean="0"/>
            </a:br>
            <a:r>
              <a:rPr lang="en-US" dirty="0" smtClean="0"/>
              <a:t>Football Parking Rates</a:t>
            </a:r>
            <a:endParaRPr lang="en-US" dirty="0"/>
          </a:p>
        </p:txBody>
      </p:sp>
      <p:sp>
        <p:nvSpPr>
          <p:cNvPr id="3" name="Subtitle 2"/>
          <p:cNvSpPr>
            <a:spLocks noGrp="1"/>
          </p:cNvSpPr>
          <p:nvPr>
            <p:ph type="subTitle" idx="1"/>
          </p:nvPr>
        </p:nvSpPr>
        <p:spPr>
          <a:xfrm>
            <a:off x="304800" y="4191000"/>
            <a:ext cx="8458200" cy="1752600"/>
          </a:xfrm>
        </p:spPr>
        <p:txBody>
          <a:bodyPr/>
          <a:lstStyle/>
          <a:p>
            <a:r>
              <a:rPr lang="en-US" dirty="0" smtClean="0"/>
              <a:t>Transportation Services Advisory Committee</a:t>
            </a:r>
          </a:p>
          <a:p>
            <a:r>
              <a:rPr lang="en-US" dirty="0" smtClean="0"/>
              <a:t>March 6, 2013</a:t>
            </a:r>
            <a:endParaRPr lang="en-US" dirty="0"/>
          </a:p>
        </p:txBody>
      </p:sp>
    </p:spTree>
    <p:extLst>
      <p:ext uri="{BB962C8B-B14F-4D97-AF65-F5344CB8AC3E}">
        <p14:creationId xmlns:p14="http://schemas.microsoft.com/office/powerpoint/2010/main" val="1321750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and Cons of Rate Increase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1406175"/>
              </p:ext>
            </p:extLst>
          </p:nvPr>
        </p:nvGraphicFramePr>
        <p:xfrm>
          <a:off x="209550" y="1752600"/>
          <a:ext cx="8763000" cy="4444301"/>
        </p:xfrm>
        <a:graphic>
          <a:graphicData uri="http://schemas.openxmlformats.org/drawingml/2006/table">
            <a:tbl>
              <a:tblPr firstRow="1" firstCol="1" bandRow="1">
                <a:tableStyleId>{5C22544A-7EE6-4342-B048-85BDC9FD1C3A}</a:tableStyleId>
              </a:tblPr>
              <a:tblGrid>
                <a:gridCol w="4380510"/>
                <a:gridCol w="4382490"/>
              </a:tblGrid>
              <a:tr h="608698">
                <a:tc>
                  <a:txBody>
                    <a:bodyPr/>
                    <a:lstStyle/>
                    <a:p>
                      <a:pPr marL="0" marR="0" algn="ctr">
                        <a:lnSpc>
                          <a:spcPct val="115000"/>
                        </a:lnSpc>
                        <a:spcBef>
                          <a:spcPts val="0"/>
                        </a:spcBef>
                        <a:spcAft>
                          <a:spcPts val="0"/>
                        </a:spcAft>
                      </a:pPr>
                      <a:r>
                        <a:rPr lang="en-US" sz="2400" dirty="0">
                          <a:effectLst/>
                        </a:rPr>
                        <a:t>PROS</a:t>
                      </a:r>
                      <a:endParaRPr lang="en-US" sz="2400" dirty="0">
                        <a:effectLst/>
                        <a:latin typeface="Calibri"/>
                        <a:ea typeface="Calibri"/>
                      </a:endParaRPr>
                    </a:p>
                  </a:txBody>
                  <a:tcPr marL="68580" marR="68580" marT="0" marB="0"/>
                </a:tc>
                <a:tc>
                  <a:txBody>
                    <a:bodyPr/>
                    <a:lstStyle/>
                    <a:p>
                      <a:pPr marL="0" marR="0" algn="ctr">
                        <a:lnSpc>
                          <a:spcPct val="115000"/>
                        </a:lnSpc>
                        <a:spcBef>
                          <a:spcPts val="0"/>
                        </a:spcBef>
                        <a:spcAft>
                          <a:spcPts val="0"/>
                        </a:spcAft>
                      </a:pPr>
                      <a:r>
                        <a:rPr lang="en-US" sz="2400">
                          <a:effectLst/>
                        </a:rPr>
                        <a:t>CONS</a:t>
                      </a:r>
                      <a:endParaRPr lang="en-US" sz="2400">
                        <a:effectLst/>
                        <a:latin typeface="Calibri"/>
                        <a:ea typeface="Calibri"/>
                      </a:endParaRPr>
                    </a:p>
                  </a:txBody>
                  <a:tcPr marL="68580" marR="68580" marT="0" marB="0"/>
                </a:tc>
              </a:tr>
              <a:tr h="608698">
                <a:tc>
                  <a:txBody>
                    <a:bodyPr/>
                    <a:lstStyle/>
                    <a:p>
                      <a:pPr marL="0" marR="0">
                        <a:lnSpc>
                          <a:spcPct val="115000"/>
                        </a:lnSpc>
                        <a:spcBef>
                          <a:spcPts val="0"/>
                        </a:spcBef>
                        <a:spcAft>
                          <a:spcPts val="0"/>
                        </a:spcAft>
                      </a:pPr>
                      <a:r>
                        <a:rPr lang="en-US" sz="2400" dirty="0">
                          <a:effectLst/>
                        </a:rPr>
                        <a:t>Aligns with market rate</a:t>
                      </a:r>
                      <a:endParaRPr lang="en-US" sz="2400" dirty="0">
                        <a:effectLst/>
                        <a:latin typeface="Calibri"/>
                        <a:ea typeface="Calibri"/>
                      </a:endParaRPr>
                    </a:p>
                  </a:txBody>
                  <a:tcPr marL="68580" marR="68580" marT="0" marB="0"/>
                </a:tc>
                <a:tc>
                  <a:txBody>
                    <a:bodyPr/>
                    <a:lstStyle/>
                    <a:p>
                      <a:pPr marL="0" marR="0">
                        <a:lnSpc>
                          <a:spcPct val="115000"/>
                        </a:lnSpc>
                        <a:spcBef>
                          <a:spcPts val="0"/>
                        </a:spcBef>
                        <a:spcAft>
                          <a:spcPts val="0"/>
                        </a:spcAft>
                      </a:pPr>
                      <a:r>
                        <a:rPr lang="en-US" sz="2400">
                          <a:effectLst/>
                        </a:rPr>
                        <a:t>Customers prefer no increases in rates</a:t>
                      </a:r>
                      <a:endParaRPr lang="en-US" sz="2400">
                        <a:effectLst/>
                        <a:latin typeface="Calibri"/>
                        <a:ea typeface="Calibri"/>
                      </a:endParaRPr>
                    </a:p>
                  </a:txBody>
                  <a:tcPr marL="68580" marR="68580" marT="0" marB="0"/>
                </a:tc>
              </a:tr>
              <a:tr h="1698955">
                <a:tc>
                  <a:txBody>
                    <a:bodyPr/>
                    <a:lstStyle/>
                    <a:p>
                      <a:pPr marL="0" marR="0">
                        <a:lnSpc>
                          <a:spcPct val="115000"/>
                        </a:lnSpc>
                        <a:spcBef>
                          <a:spcPts val="0"/>
                        </a:spcBef>
                        <a:spcAft>
                          <a:spcPts val="0"/>
                        </a:spcAft>
                      </a:pPr>
                      <a:r>
                        <a:rPr lang="en-US" sz="2400" dirty="0">
                          <a:effectLst/>
                        </a:rPr>
                        <a:t>Regain revenue above current expenses to limit increases in annual permit prices</a:t>
                      </a:r>
                      <a:endParaRPr lang="en-US" sz="2400" dirty="0">
                        <a:effectLst/>
                        <a:latin typeface="Calibri"/>
                        <a:ea typeface="Calibri"/>
                      </a:endParaRPr>
                    </a:p>
                  </a:txBody>
                  <a:tcPr marL="68580" marR="68580" marT="0" marB="0"/>
                </a:tc>
                <a:tc>
                  <a:txBody>
                    <a:bodyPr/>
                    <a:lstStyle/>
                    <a:p>
                      <a:pPr marL="0" marR="0">
                        <a:lnSpc>
                          <a:spcPct val="115000"/>
                        </a:lnSpc>
                        <a:spcBef>
                          <a:spcPts val="0"/>
                        </a:spcBef>
                        <a:spcAft>
                          <a:spcPts val="0"/>
                        </a:spcAft>
                      </a:pPr>
                      <a:r>
                        <a:rPr lang="en-US" sz="2400" dirty="0">
                          <a:effectLst/>
                        </a:rPr>
                        <a:t>Increased game day rates results in quicker rise in money on hand in the field requiring more frequent drops</a:t>
                      </a:r>
                      <a:endParaRPr lang="en-US" sz="2400" dirty="0">
                        <a:effectLst/>
                        <a:latin typeface="Calibri"/>
                        <a:ea typeface="Calibri"/>
                      </a:endParaRPr>
                    </a:p>
                  </a:txBody>
                  <a:tcPr marL="68580" marR="68580" marT="0" marB="0"/>
                </a:tc>
              </a:tr>
              <a:tr h="1295400">
                <a:tc>
                  <a:txBody>
                    <a:bodyPr/>
                    <a:lstStyle/>
                    <a:p>
                      <a:pPr marL="0" marR="0">
                        <a:lnSpc>
                          <a:spcPct val="115000"/>
                        </a:lnSpc>
                        <a:spcBef>
                          <a:spcPts val="0"/>
                        </a:spcBef>
                        <a:spcAft>
                          <a:spcPts val="0"/>
                        </a:spcAft>
                      </a:pPr>
                      <a:r>
                        <a:rPr lang="en-US" sz="2400" dirty="0">
                          <a:effectLst/>
                        </a:rPr>
                        <a:t>Flexibility to continue to add services or expand operation as game day crowds grow</a:t>
                      </a:r>
                      <a:endParaRPr lang="en-US" sz="2400" dirty="0">
                        <a:effectLst/>
                        <a:latin typeface="Calibri"/>
                        <a:ea typeface="Calibri"/>
                      </a:endParaRPr>
                    </a:p>
                  </a:txBody>
                  <a:tcPr marL="68580" marR="68580" marT="0" marB="0"/>
                </a:tc>
                <a:tc>
                  <a:txBody>
                    <a:bodyPr/>
                    <a:lstStyle/>
                    <a:p>
                      <a:pPr marL="0" marR="0">
                        <a:lnSpc>
                          <a:spcPct val="115000"/>
                        </a:lnSpc>
                        <a:spcBef>
                          <a:spcPts val="0"/>
                        </a:spcBef>
                        <a:spcAft>
                          <a:spcPts val="0"/>
                        </a:spcAft>
                      </a:pPr>
                      <a:r>
                        <a:rPr lang="en-US" sz="2400" dirty="0">
                          <a:effectLst/>
                        </a:rPr>
                        <a:t> </a:t>
                      </a:r>
                      <a:endParaRPr lang="en-US" sz="2400" dirty="0">
                        <a:effectLst/>
                        <a:latin typeface="Calibri"/>
                        <a:ea typeface="Calibri"/>
                      </a:endParaRPr>
                    </a:p>
                  </a:txBody>
                  <a:tcPr marL="68580" marR="68580" marT="0" marB="0"/>
                </a:tc>
              </a:tr>
            </a:tbl>
          </a:graphicData>
        </a:graphic>
      </p:graphicFrame>
    </p:spTree>
    <p:extLst>
      <p:ext uri="{BB962C8B-B14F-4D97-AF65-F5344CB8AC3E}">
        <p14:creationId xmlns:p14="http://schemas.microsoft.com/office/powerpoint/2010/main" val="469144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Impacted?</a:t>
            </a:r>
            <a:endParaRPr lang="en-US" dirty="0"/>
          </a:p>
        </p:txBody>
      </p:sp>
      <p:sp>
        <p:nvSpPr>
          <p:cNvPr id="3" name="Content Placeholder 2"/>
          <p:cNvSpPr>
            <a:spLocks noGrp="1"/>
          </p:cNvSpPr>
          <p:nvPr>
            <p:ph idx="1"/>
          </p:nvPr>
        </p:nvSpPr>
        <p:spPr/>
        <p:txBody>
          <a:bodyPr/>
          <a:lstStyle/>
          <a:p>
            <a:pPr lvl="0"/>
            <a:r>
              <a:rPr lang="en-US" dirty="0"/>
              <a:t>Visitors who pay to park on home football game days</a:t>
            </a:r>
          </a:p>
          <a:p>
            <a:r>
              <a:rPr lang="en-US" dirty="0"/>
              <a:t>Permit holders will benefit from avoiding raising annual permit rates</a:t>
            </a:r>
          </a:p>
        </p:txBody>
      </p:sp>
    </p:spTree>
    <p:extLst>
      <p:ext uri="{BB962C8B-B14F-4D97-AF65-F5344CB8AC3E}">
        <p14:creationId xmlns:p14="http://schemas.microsoft.com/office/powerpoint/2010/main" val="2393188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NOT Impacted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12</a:t>
            </a:r>
            <a:r>
              <a:rPr lang="en-US" b="1" baseline="30000" dirty="0" smtClean="0"/>
              <a:t>th</a:t>
            </a:r>
            <a:r>
              <a:rPr lang="en-US" b="1" dirty="0" smtClean="0"/>
              <a:t> Man Parkers </a:t>
            </a:r>
            <a:endParaRPr lang="en-US" dirty="0"/>
          </a:p>
          <a:p>
            <a:pPr lvl="1"/>
            <a:r>
              <a:rPr lang="en-US" dirty="0" smtClean="0"/>
              <a:t>12</a:t>
            </a:r>
            <a:r>
              <a:rPr lang="en-US" baseline="30000" dirty="0" smtClean="0"/>
              <a:t>th</a:t>
            </a:r>
            <a:r>
              <a:rPr lang="en-US" dirty="0" smtClean="0"/>
              <a:t> Man rates are not subject to the changes included in this proposal but instead are regulated by contract between Transportation Services and the 12</a:t>
            </a:r>
            <a:r>
              <a:rPr lang="en-US" baseline="30000" dirty="0" smtClean="0"/>
              <a:t>th</a:t>
            </a:r>
            <a:r>
              <a:rPr lang="en-US" dirty="0" smtClean="0"/>
              <a:t> Man Foundation</a:t>
            </a:r>
          </a:p>
          <a:p>
            <a:r>
              <a:rPr lang="en-US" b="1" dirty="0" smtClean="0"/>
              <a:t>Permit Holders</a:t>
            </a:r>
          </a:p>
          <a:p>
            <a:pPr lvl="1"/>
            <a:r>
              <a:rPr lang="en-US" dirty="0" smtClean="0"/>
              <a:t>Permit holders will still have FREE access to designated parking areas across campus</a:t>
            </a:r>
          </a:p>
          <a:p>
            <a:r>
              <a:rPr lang="en-US" b="1" dirty="0" smtClean="0"/>
              <a:t>Get to the Grid Customers</a:t>
            </a:r>
          </a:p>
          <a:p>
            <a:pPr lvl="1"/>
            <a:r>
              <a:rPr lang="en-US" dirty="0" smtClean="0"/>
              <a:t>Get to the Grid shuttle service between campus and Post Oak Mall will still be offered for FREE</a:t>
            </a:r>
            <a:endParaRPr lang="en-US" dirty="0"/>
          </a:p>
        </p:txBody>
      </p:sp>
    </p:spTree>
    <p:extLst>
      <p:ext uri="{BB962C8B-B14F-4D97-AF65-F5344CB8AC3E}">
        <p14:creationId xmlns:p14="http://schemas.microsoft.com/office/powerpoint/2010/main" val="3233463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39975"/>
            <a:ext cx="7772400" cy="1470025"/>
          </a:xfrm>
        </p:spPr>
        <p:txBody>
          <a:bodyPr/>
          <a:lstStyle/>
          <a:p>
            <a:r>
              <a:rPr lang="en-US" dirty="0" smtClean="0"/>
              <a:t>Questions?</a:t>
            </a:r>
            <a:endParaRPr lang="en-US" dirty="0"/>
          </a:p>
        </p:txBody>
      </p:sp>
    </p:spTree>
    <p:extLst>
      <p:ext uri="{BB962C8B-B14F-4D97-AF65-F5344CB8AC3E}">
        <p14:creationId xmlns:p14="http://schemas.microsoft.com/office/powerpoint/2010/main" val="382511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There have been no across the board football game day rate increases since 2008</a:t>
            </a:r>
          </a:p>
          <a:p>
            <a:r>
              <a:rPr lang="en-US" dirty="0"/>
              <a:t>Special Event parking expenses have increased 74% since 2008 largely due to game day services</a:t>
            </a:r>
          </a:p>
          <a:p>
            <a:r>
              <a:rPr lang="en-US" dirty="0" smtClean="0"/>
              <a:t>Game day revenue has remained flat apart from new lots incorporated into plan</a:t>
            </a:r>
          </a:p>
          <a:p>
            <a:r>
              <a:rPr lang="en-US" dirty="0" smtClean="0"/>
              <a:t>Proposed increases in game day parking rates in most areas</a:t>
            </a:r>
          </a:p>
          <a:p>
            <a:endParaRPr lang="en-US" dirty="0"/>
          </a:p>
        </p:txBody>
      </p:sp>
    </p:spTree>
    <p:extLst>
      <p:ext uri="{BB962C8B-B14F-4D97-AF65-F5344CB8AC3E}">
        <p14:creationId xmlns:p14="http://schemas.microsoft.com/office/powerpoint/2010/main" val="1895458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1158934202"/>
              </p:ext>
            </p:extLst>
          </p:nvPr>
        </p:nvGraphicFramePr>
        <p:xfrm>
          <a:off x="152400" y="381000"/>
          <a:ext cx="8839200" cy="6019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2923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884238"/>
          </a:xfrm>
        </p:spPr>
        <p:txBody>
          <a:bodyPr>
            <a:noAutofit/>
          </a:bodyPr>
          <a:lstStyle/>
          <a:p>
            <a:r>
              <a:rPr lang="en-US" sz="2800" b="1" dirty="0" smtClean="0"/>
              <a:t>Specific Items Purchased that have Increased Due to Football Game day Visitor Parking and RVs</a:t>
            </a:r>
            <a:endParaRPr lang="en-US" sz="2800" b="1" dirty="0"/>
          </a:p>
        </p:txBody>
      </p:sp>
      <p:sp>
        <p:nvSpPr>
          <p:cNvPr id="3" name="Content Placeholder 2"/>
          <p:cNvSpPr>
            <a:spLocks noGrp="1"/>
          </p:cNvSpPr>
          <p:nvPr>
            <p:ph idx="1"/>
          </p:nvPr>
        </p:nvSpPr>
        <p:spPr>
          <a:xfrm>
            <a:off x="457200" y="1828800"/>
            <a:ext cx="8229600" cy="4572000"/>
          </a:xfrm>
        </p:spPr>
        <p:txBody>
          <a:bodyPr>
            <a:normAutofit fontScale="62500" lnSpcReduction="20000"/>
          </a:bodyPr>
          <a:lstStyle/>
          <a:p>
            <a:r>
              <a:rPr lang="en-US" dirty="0" smtClean="0"/>
              <a:t>Examples  Increased Operating Expense</a:t>
            </a:r>
          </a:p>
          <a:p>
            <a:pPr lvl="1"/>
            <a:r>
              <a:rPr lang="en-US" dirty="0" smtClean="0"/>
              <a:t>Trash Cans &amp; Dumpsters / Coal Bins</a:t>
            </a:r>
          </a:p>
          <a:p>
            <a:pPr lvl="1"/>
            <a:r>
              <a:rPr lang="en-US" dirty="0" err="1" smtClean="0"/>
              <a:t>Porta</a:t>
            </a:r>
            <a:r>
              <a:rPr lang="en-US" dirty="0" smtClean="0"/>
              <a:t> Potties</a:t>
            </a:r>
          </a:p>
          <a:p>
            <a:pPr lvl="1"/>
            <a:r>
              <a:rPr lang="en-US" dirty="0" smtClean="0"/>
              <a:t>Increased Staff</a:t>
            </a:r>
          </a:p>
          <a:p>
            <a:pPr lvl="1"/>
            <a:r>
              <a:rPr lang="en-US" dirty="0" smtClean="0"/>
              <a:t>Swing Gate Installations</a:t>
            </a:r>
          </a:p>
          <a:p>
            <a:pPr lvl="1"/>
            <a:r>
              <a:rPr lang="en-US" dirty="0" smtClean="0"/>
              <a:t>Vehicles and Fuel</a:t>
            </a:r>
          </a:p>
          <a:p>
            <a:pPr lvl="1"/>
            <a:r>
              <a:rPr lang="en-US" dirty="0" smtClean="0"/>
              <a:t>Grass Field Parking Markings/Barricades</a:t>
            </a:r>
          </a:p>
          <a:p>
            <a:pPr lvl="1"/>
            <a:r>
              <a:rPr lang="en-US" dirty="0" smtClean="0"/>
              <a:t>Lights, Safety Equipment, Fire Truck Personnel, Constables</a:t>
            </a:r>
          </a:p>
          <a:p>
            <a:pPr lvl="1"/>
            <a:r>
              <a:rPr lang="en-US" dirty="0" smtClean="0"/>
              <a:t>Shuttle Services / Get to the Grid</a:t>
            </a:r>
          </a:p>
          <a:p>
            <a:pPr lvl="1"/>
            <a:r>
              <a:rPr lang="en-US" dirty="0" smtClean="0"/>
              <a:t>Flex Special Event Module and Handhelds</a:t>
            </a:r>
          </a:p>
          <a:p>
            <a:pPr lvl="1"/>
            <a:r>
              <a:rPr lang="en-US" dirty="0" smtClean="0"/>
              <a:t>Marketing Staff and Web Services </a:t>
            </a:r>
          </a:p>
          <a:p>
            <a:r>
              <a:rPr lang="en-US" dirty="0" smtClean="0"/>
              <a:t>Capital Items Not Included in Operating Expense</a:t>
            </a:r>
          </a:p>
          <a:p>
            <a:pPr lvl="1"/>
            <a:r>
              <a:rPr lang="en-US" sz="2900" dirty="0">
                <a:solidFill>
                  <a:prstClr val="black"/>
                </a:solidFill>
              </a:rPr>
              <a:t>Dump stations at </a:t>
            </a:r>
            <a:r>
              <a:rPr lang="en-US" sz="2900" dirty="0" err="1" smtClean="0">
                <a:solidFill>
                  <a:prstClr val="black"/>
                </a:solidFill>
              </a:rPr>
              <a:t>Penberthy</a:t>
            </a:r>
            <a:r>
              <a:rPr lang="en-US" sz="2900" dirty="0" smtClean="0">
                <a:solidFill>
                  <a:prstClr val="black"/>
                </a:solidFill>
              </a:rPr>
              <a:t> ($200,000)</a:t>
            </a:r>
            <a:endParaRPr lang="en-US" sz="2900" dirty="0">
              <a:solidFill>
                <a:prstClr val="black"/>
              </a:solidFill>
            </a:endParaRPr>
          </a:p>
          <a:p>
            <a:pPr lvl="1"/>
            <a:r>
              <a:rPr lang="en-US" dirty="0">
                <a:solidFill>
                  <a:prstClr val="black"/>
                </a:solidFill>
              </a:rPr>
              <a:t>Drive Lanes at Fan </a:t>
            </a:r>
            <a:r>
              <a:rPr lang="en-US" dirty="0" smtClean="0">
                <a:solidFill>
                  <a:prstClr val="black"/>
                </a:solidFill>
              </a:rPr>
              <a:t>Field ($10,000 Each)</a:t>
            </a:r>
            <a:endParaRPr lang="en-US" dirty="0">
              <a:solidFill>
                <a:prstClr val="black"/>
              </a:solidFill>
            </a:endParaRPr>
          </a:p>
          <a:p>
            <a:pPr lvl="1"/>
            <a:r>
              <a:rPr lang="en-US" dirty="0">
                <a:solidFill>
                  <a:prstClr val="black"/>
                </a:solidFill>
              </a:rPr>
              <a:t>New Grills Picnic Tables and </a:t>
            </a:r>
            <a:r>
              <a:rPr lang="en-US" dirty="0" smtClean="0">
                <a:solidFill>
                  <a:prstClr val="black"/>
                </a:solidFill>
              </a:rPr>
              <a:t>Amenities ($5,000 Each)</a:t>
            </a:r>
            <a:endParaRPr lang="en-US" dirty="0">
              <a:solidFill>
                <a:prstClr val="black"/>
              </a:solidFill>
            </a:endParaRPr>
          </a:p>
          <a:p>
            <a:pPr marL="0" indent="0">
              <a:buNone/>
            </a:pPr>
            <a:endParaRPr lang="en-US" dirty="0" smtClean="0"/>
          </a:p>
          <a:p>
            <a:endParaRPr lang="en-US" dirty="0"/>
          </a:p>
        </p:txBody>
      </p:sp>
    </p:spTree>
    <p:extLst>
      <p:ext uri="{BB962C8B-B14F-4D97-AF65-F5344CB8AC3E}">
        <p14:creationId xmlns:p14="http://schemas.microsoft.com/office/powerpoint/2010/main" val="155599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816807541"/>
              </p:ext>
            </p:extLst>
          </p:nvPr>
        </p:nvGraphicFramePr>
        <p:xfrm>
          <a:off x="36007" y="533400"/>
          <a:ext cx="8991600"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1147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477895422"/>
              </p:ext>
            </p:extLst>
          </p:nvPr>
        </p:nvGraphicFramePr>
        <p:xfrm>
          <a:off x="152400" y="533400"/>
          <a:ext cx="88392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0774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Rate Changes</a:t>
            </a:r>
            <a:br>
              <a:rPr lang="en-US" dirty="0" smtClean="0"/>
            </a:br>
            <a:r>
              <a:rPr lang="en-US" sz="1200" dirty="0"/>
              <a:t>(</a:t>
            </a:r>
            <a:r>
              <a:rPr lang="en-US" sz="1200" dirty="0" smtClean="0"/>
              <a:t>Prices are Per Game)</a:t>
            </a:r>
            <a:r>
              <a:rPr lang="en-US" sz="1200" smtClean="0"/>
              <a:t/>
            </a:r>
            <a:br>
              <a:rPr lang="en-US" sz="1200" smtClean="0"/>
            </a:br>
            <a:r>
              <a:rPr lang="en-US" sz="1200" smtClean="0"/>
              <a:t>*Price </a:t>
            </a:r>
            <a:r>
              <a:rPr lang="en-US" sz="1200" dirty="0" smtClean="0"/>
              <a:t>for 6 game season</a:t>
            </a:r>
            <a:endParaRPr lang="en-US" sz="1200" dirty="0"/>
          </a:p>
        </p:txBody>
      </p:sp>
      <p:graphicFrame>
        <p:nvGraphicFramePr>
          <p:cNvPr id="5" name="Table 4"/>
          <p:cNvGraphicFramePr>
            <a:graphicFrameLocks noGrp="1"/>
          </p:cNvGraphicFramePr>
          <p:nvPr>
            <p:extLst>
              <p:ext uri="{D42A27DB-BD31-4B8C-83A1-F6EECF244321}">
                <p14:modId xmlns:p14="http://schemas.microsoft.com/office/powerpoint/2010/main" val="1027109950"/>
              </p:ext>
            </p:extLst>
          </p:nvPr>
        </p:nvGraphicFramePr>
        <p:xfrm>
          <a:off x="0" y="1447800"/>
          <a:ext cx="9220199" cy="5105400"/>
        </p:xfrm>
        <a:graphic>
          <a:graphicData uri="http://schemas.openxmlformats.org/drawingml/2006/table">
            <a:tbl>
              <a:tblPr firstRow="1" bandRow="1">
                <a:tableStyleId>{5C22544A-7EE6-4342-B048-85BDC9FD1C3A}</a:tableStyleId>
              </a:tblPr>
              <a:tblGrid>
                <a:gridCol w="2473712"/>
                <a:gridCol w="1424259"/>
                <a:gridCol w="1649141"/>
                <a:gridCol w="1768088"/>
                <a:gridCol w="1904999"/>
              </a:tblGrid>
              <a:tr h="520065">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Current Rates</a:t>
                      </a:r>
                    </a:p>
                  </a:txBody>
                  <a:tcPr/>
                </a:tc>
                <a:tc>
                  <a:txBody>
                    <a:bodyPr/>
                    <a:lstStyle/>
                    <a:p>
                      <a:pPr algn="ctr"/>
                      <a:r>
                        <a:rPr lang="en-US" dirty="0" smtClean="0"/>
                        <a:t>Proposed 2013 Rates</a:t>
                      </a:r>
                      <a:endParaRPr lang="en-US" dirty="0"/>
                    </a:p>
                  </a:txBody>
                  <a:tcPr/>
                </a:tc>
                <a:tc>
                  <a:txBody>
                    <a:bodyPr/>
                    <a:lstStyle/>
                    <a:p>
                      <a:pPr algn="ctr"/>
                      <a:r>
                        <a:rPr lang="en-US" dirty="0" smtClean="0"/>
                        <a:t>Proposed 2014 Rates</a:t>
                      </a:r>
                      <a:endParaRPr lang="en-US" dirty="0"/>
                    </a:p>
                  </a:txBody>
                  <a:tcPr/>
                </a:tc>
                <a:tc>
                  <a:txBody>
                    <a:bodyPr/>
                    <a:lstStyle/>
                    <a:p>
                      <a:pPr algn="ctr"/>
                      <a:r>
                        <a:rPr lang="en-US" dirty="0" smtClean="0"/>
                        <a:t>Proposed 2015 Rates</a:t>
                      </a:r>
                      <a:endParaRPr lang="en-US" dirty="0"/>
                    </a:p>
                  </a:txBody>
                  <a:tcPr/>
                </a:tc>
              </a:tr>
              <a:tr h="260985">
                <a:tc>
                  <a:txBody>
                    <a:bodyPr/>
                    <a:lstStyle/>
                    <a:p>
                      <a:r>
                        <a:rPr lang="en-US" sz="1700" dirty="0" smtClean="0"/>
                        <a:t>Fan Field</a:t>
                      </a:r>
                      <a:endParaRPr lang="en-US" sz="1700" dirty="0"/>
                    </a:p>
                  </a:txBody>
                  <a:tcPr/>
                </a:tc>
                <a:tc>
                  <a:txBody>
                    <a:bodyPr/>
                    <a:lstStyle/>
                    <a:p>
                      <a:pPr algn="ctr"/>
                      <a:r>
                        <a:rPr lang="en-US" sz="1700" dirty="0" smtClean="0">
                          <a:solidFill>
                            <a:srgbClr val="00B050"/>
                          </a:solidFill>
                        </a:rPr>
                        <a:t>$10</a:t>
                      </a:r>
                      <a:endParaRPr lang="en-US" sz="1700" dirty="0">
                        <a:solidFill>
                          <a:srgbClr val="00B050"/>
                        </a:solidFill>
                      </a:endParaRPr>
                    </a:p>
                  </a:txBody>
                  <a:tcPr/>
                </a:tc>
                <a:tc>
                  <a:txBody>
                    <a:bodyPr/>
                    <a:lstStyle/>
                    <a:p>
                      <a:pPr algn="ctr"/>
                      <a:r>
                        <a:rPr lang="en-US" sz="1700" dirty="0" smtClean="0">
                          <a:solidFill>
                            <a:srgbClr val="00B050"/>
                          </a:solidFill>
                        </a:rPr>
                        <a:t>$10</a:t>
                      </a:r>
                      <a:endParaRPr lang="en-US" sz="1700" dirty="0">
                        <a:solidFill>
                          <a:srgbClr val="00B050"/>
                        </a:solidFill>
                      </a:endParaRPr>
                    </a:p>
                  </a:txBody>
                  <a:tcPr/>
                </a:tc>
                <a:tc>
                  <a:txBody>
                    <a:bodyPr/>
                    <a:lstStyle/>
                    <a:p>
                      <a:pPr algn="ctr"/>
                      <a:r>
                        <a:rPr lang="en-US" sz="1700" dirty="0" smtClean="0">
                          <a:solidFill>
                            <a:srgbClr val="00B050"/>
                          </a:solidFill>
                        </a:rPr>
                        <a:t>$10</a:t>
                      </a:r>
                      <a:endParaRPr lang="en-US" sz="1700" dirty="0">
                        <a:solidFill>
                          <a:srgbClr val="00B050"/>
                        </a:solidFill>
                      </a:endParaRPr>
                    </a:p>
                  </a:txBody>
                  <a:tcPr/>
                </a:tc>
                <a:tc>
                  <a:txBody>
                    <a:bodyPr/>
                    <a:lstStyle/>
                    <a:p>
                      <a:pPr algn="ctr"/>
                      <a:r>
                        <a:rPr lang="en-US" sz="1700" dirty="0" smtClean="0">
                          <a:solidFill>
                            <a:schemeClr val="tx1"/>
                          </a:solidFill>
                        </a:rPr>
                        <a:t>$15</a:t>
                      </a:r>
                      <a:endParaRPr lang="en-US" sz="1700" dirty="0">
                        <a:solidFill>
                          <a:schemeClr val="tx1"/>
                        </a:solidFill>
                      </a:endParaRPr>
                    </a:p>
                  </a:txBody>
                  <a:tcPr/>
                </a:tc>
              </a:tr>
              <a:tr h="291465">
                <a:tc>
                  <a:txBody>
                    <a:bodyPr/>
                    <a:lstStyle/>
                    <a:p>
                      <a:r>
                        <a:rPr lang="en-US" sz="1700" dirty="0" smtClean="0"/>
                        <a:t>Surface </a:t>
                      </a:r>
                      <a:r>
                        <a:rPr lang="en-US" sz="1700" dirty="0" smtClean="0">
                          <a:solidFill>
                            <a:schemeClr val="tx1"/>
                          </a:solidFill>
                        </a:rPr>
                        <a:t>Lots &amp;</a:t>
                      </a:r>
                      <a:r>
                        <a:rPr lang="en-US" sz="1700" baseline="0" dirty="0" smtClean="0">
                          <a:solidFill>
                            <a:schemeClr val="tx1"/>
                          </a:solidFill>
                        </a:rPr>
                        <a:t> NSG</a:t>
                      </a:r>
                      <a:endParaRPr lang="en-US" sz="1700" dirty="0">
                        <a:solidFill>
                          <a:schemeClr val="tx1"/>
                        </a:solidFill>
                      </a:endParaRPr>
                    </a:p>
                  </a:txBody>
                  <a:tcPr/>
                </a:tc>
                <a:tc>
                  <a:txBody>
                    <a:bodyPr/>
                    <a:lstStyle/>
                    <a:p>
                      <a:pPr algn="ctr"/>
                      <a:r>
                        <a:rPr lang="en-US" sz="1700" dirty="0" smtClean="0"/>
                        <a:t>$10</a:t>
                      </a:r>
                      <a:endParaRPr lang="en-US" sz="1700" dirty="0"/>
                    </a:p>
                  </a:txBody>
                  <a:tcPr/>
                </a:tc>
                <a:tc>
                  <a:txBody>
                    <a:bodyPr/>
                    <a:lstStyle/>
                    <a:p>
                      <a:pPr algn="ctr"/>
                      <a:r>
                        <a:rPr lang="en-US" sz="1700" dirty="0" smtClean="0"/>
                        <a:t>$15</a:t>
                      </a:r>
                      <a:endParaRPr lang="en-US" sz="1700" dirty="0"/>
                    </a:p>
                  </a:txBody>
                  <a:tcPr/>
                </a:tc>
                <a:tc>
                  <a:txBody>
                    <a:bodyPr/>
                    <a:lstStyle/>
                    <a:p>
                      <a:pPr algn="ctr"/>
                      <a:r>
                        <a:rPr lang="en-US" sz="1700" dirty="0" smtClean="0">
                          <a:solidFill>
                            <a:srgbClr val="00B050"/>
                          </a:solidFill>
                        </a:rPr>
                        <a:t>$15</a:t>
                      </a:r>
                      <a:endParaRPr lang="en-US" sz="1700" dirty="0">
                        <a:solidFill>
                          <a:srgbClr val="00B050"/>
                        </a:solidFill>
                      </a:endParaRPr>
                    </a:p>
                  </a:txBody>
                  <a:tcPr/>
                </a:tc>
                <a:tc>
                  <a:txBody>
                    <a:bodyPr/>
                    <a:lstStyle/>
                    <a:p>
                      <a:pPr algn="ctr"/>
                      <a:r>
                        <a:rPr lang="en-US" sz="1700" dirty="0" smtClean="0"/>
                        <a:t>$20</a:t>
                      </a:r>
                      <a:endParaRPr lang="en-US" sz="1700" dirty="0"/>
                    </a:p>
                  </a:txBody>
                  <a:tcPr/>
                </a:tc>
              </a:tr>
              <a:tr h="321945">
                <a:tc>
                  <a:txBody>
                    <a:bodyPr/>
                    <a:lstStyle/>
                    <a:p>
                      <a:r>
                        <a:rPr lang="en-US" sz="1700" dirty="0" smtClean="0"/>
                        <a:t>Central Campus Garage</a:t>
                      </a:r>
                      <a:endParaRPr lang="en-US" sz="1700" dirty="0"/>
                    </a:p>
                  </a:txBody>
                  <a:tcPr/>
                </a:tc>
                <a:tc>
                  <a:txBody>
                    <a:bodyPr/>
                    <a:lstStyle/>
                    <a:p>
                      <a:pPr algn="ctr"/>
                      <a:r>
                        <a:rPr lang="en-US" sz="1700" dirty="0" smtClean="0"/>
                        <a:t>$15</a:t>
                      </a:r>
                      <a:endParaRPr lang="en-US" sz="1700" dirty="0"/>
                    </a:p>
                  </a:txBody>
                  <a:tcPr/>
                </a:tc>
                <a:tc>
                  <a:txBody>
                    <a:bodyPr/>
                    <a:lstStyle/>
                    <a:p>
                      <a:pPr algn="ctr"/>
                      <a:r>
                        <a:rPr lang="en-US" sz="1700" dirty="0" smtClean="0"/>
                        <a:t>$20</a:t>
                      </a:r>
                      <a:endParaRPr lang="en-US" sz="1700" dirty="0"/>
                    </a:p>
                  </a:txBody>
                  <a:tcPr/>
                </a:tc>
                <a:tc>
                  <a:txBody>
                    <a:bodyPr/>
                    <a:lstStyle/>
                    <a:p>
                      <a:pPr algn="ctr"/>
                      <a:r>
                        <a:rPr lang="en-US" sz="1700" dirty="0" smtClean="0">
                          <a:solidFill>
                            <a:srgbClr val="00B050"/>
                          </a:solidFill>
                        </a:rPr>
                        <a:t>$20</a:t>
                      </a:r>
                      <a:endParaRPr lang="en-US" sz="1700" dirty="0">
                        <a:solidFill>
                          <a:srgbClr val="00B050"/>
                        </a:solidFill>
                      </a:endParaRPr>
                    </a:p>
                  </a:txBody>
                  <a:tcPr/>
                </a:tc>
                <a:tc>
                  <a:txBody>
                    <a:bodyPr/>
                    <a:lstStyle/>
                    <a:p>
                      <a:pPr algn="ctr"/>
                      <a:r>
                        <a:rPr lang="en-US" sz="1700" dirty="0" smtClean="0"/>
                        <a:t>$25</a:t>
                      </a:r>
                      <a:endParaRPr lang="en-US" sz="1700" dirty="0"/>
                    </a:p>
                  </a:txBody>
                  <a:tcPr/>
                </a:tc>
              </a:tr>
              <a:tr h="276225">
                <a:tc>
                  <a:txBody>
                    <a:bodyPr/>
                    <a:lstStyle/>
                    <a:p>
                      <a:r>
                        <a:rPr lang="en-US" sz="1700" dirty="0" smtClean="0"/>
                        <a:t>UCG (disabled</a:t>
                      </a:r>
                      <a:r>
                        <a:rPr lang="en-US" sz="1700" baseline="0" dirty="0" smtClean="0"/>
                        <a:t> only)</a:t>
                      </a:r>
                      <a:endParaRPr lang="en-US" sz="1700" dirty="0"/>
                    </a:p>
                  </a:txBody>
                  <a:tcPr/>
                </a:tc>
                <a:tc>
                  <a:txBody>
                    <a:bodyPr/>
                    <a:lstStyle/>
                    <a:p>
                      <a:pPr algn="ctr"/>
                      <a:r>
                        <a:rPr lang="en-US" sz="1700" dirty="0" smtClean="0"/>
                        <a:t>$15</a:t>
                      </a:r>
                      <a:endParaRPr lang="en-US" sz="1700" dirty="0"/>
                    </a:p>
                  </a:txBody>
                  <a:tcPr/>
                </a:tc>
                <a:tc>
                  <a:txBody>
                    <a:bodyPr/>
                    <a:lstStyle/>
                    <a:p>
                      <a:pPr algn="ctr"/>
                      <a:r>
                        <a:rPr lang="en-US" sz="1700" dirty="0" smtClean="0"/>
                        <a:t>$20</a:t>
                      </a:r>
                      <a:endParaRPr lang="en-US" sz="1700" dirty="0"/>
                    </a:p>
                  </a:txBody>
                  <a:tcPr/>
                </a:tc>
                <a:tc>
                  <a:txBody>
                    <a:bodyPr/>
                    <a:lstStyle/>
                    <a:p>
                      <a:pPr algn="ctr"/>
                      <a:r>
                        <a:rPr lang="en-US" sz="1700" dirty="0" smtClean="0">
                          <a:solidFill>
                            <a:srgbClr val="00B050"/>
                          </a:solidFill>
                        </a:rPr>
                        <a:t>$20</a:t>
                      </a:r>
                      <a:endParaRPr lang="en-US" sz="1700" dirty="0">
                        <a:solidFill>
                          <a:srgbClr val="00B050"/>
                        </a:solidFill>
                      </a:endParaRPr>
                    </a:p>
                  </a:txBody>
                  <a:tcPr/>
                </a:tc>
                <a:tc>
                  <a:txBody>
                    <a:bodyPr/>
                    <a:lstStyle/>
                    <a:p>
                      <a:pPr algn="ctr"/>
                      <a:r>
                        <a:rPr lang="en-US" sz="1700" dirty="0" smtClean="0"/>
                        <a:t>$25</a:t>
                      </a:r>
                      <a:endParaRPr lang="en-US" sz="1700" dirty="0"/>
                    </a:p>
                  </a:txBody>
                  <a:tcPr/>
                </a:tc>
              </a:tr>
              <a:tr h="306705">
                <a:tc>
                  <a:txBody>
                    <a:bodyPr/>
                    <a:lstStyle/>
                    <a:p>
                      <a:r>
                        <a:rPr lang="en-US" sz="1700" dirty="0" smtClean="0"/>
                        <a:t>West</a:t>
                      </a:r>
                      <a:r>
                        <a:rPr lang="en-US" sz="1700" baseline="0" dirty="0" smtClean="0"/>
                        <a:t> Campus Garage</a:t>
                      </a:r>
                      <a:endParaRPr lang="en-US" sz="1700" dirty="0"/>
                    </a:p>
                  </a:txBody>
                  <a:tcPr/>
                </a:tc>
                <a:tc>
                  <a:txBody>
                    <a:bodyPr/>
                    <a:lstStyle/>
                    <a:p>
                      <a:pPr algn="ctr"/>
                      <a:r>
                        <a:rPr lang="en-US" sz="1700" dirty="0" smtClean="0">
                          <a:solidFill>
                            <a:srgbClr val="00B050"/>
                          </a:solidFill>
                        </a:rPr>
                        <a:t>$20</a:t>
                      </a:r>
                      <a:endParaRPr lang="en-US" sz="1700" dirty="0">
                        <a:solidFill>
                          <a:srgbClr val="00B050"/>
                        </a:solidFill>
                      </a:endParaRPr>
                    </a:p>
                  </a:txBody>
                  <a:tcPr/>
                </a:tc>
                <a:tc>
                  <a:txBody>
                    <a:bodyPr/>
                    <a:lstStyle/>
                    <a:p>
                      <a:pPr algn="ctr"/>
                      <a:r>
                        <a:rPr lang="en-US" sz="1700" dirty="0" smtClean="0">
                          <a:solidFill>
                            <a:srgbClr val="00B050"/>
                          </a:solidFill>
                        </a:rPr>
                        <a:t>$20</a:t>
                      </a:r>
                      <a:endParaRPr lang="en-US" sz="1700" dirty="0">
                        <a:solidFill>
                          <a:srgbClr val="00B050"/>
                        </a:solidFill>
                      </a:endParaRPr>
                    </a:p>
                  </a:txBody>
                  <a:tcPr/>
                </a:tc>
                <a:tc>
                  <a:txBody>
                    <a:bodyPr/>
                    <a:lstStyle/>
                    <a:p>
                      <a:pPr algn="ctr"/>
                      <a:r>
                        <a:rPr lang="en-US" sz="1700" dirty="0" smtClean="0">
                          <a:solidFill>
                            <a:srgbClr val="00B050"/>
                          </a:solidFill>
                        </a:rPr>
                        <a:t>$20</a:t>
                      </a:r>
                      <a:endParaRPr lang="en-US" sz="1700" dirty="0">
                        <a:solidFill>
                          <a:srgbClr val="00B050"/>
                        </a:solidFill>
                      </a:endParaRPr>
                    </a:p>
                  </a:txBody>
                  <a:tcPr/>
                </a:tc>
                <a:tc>
                  <a:txBody>
                    <a:bodyPr/>
                    <a:lstStyle/>
                    <a:p>
                      <a:pPr algn="ctr"/>
                      <a:r>
                        <a:rPr lang="en-US" sz="1700" dirty="0" smtClean="0">
                          <a:solidFill>
                            <a:schemeClr val="tx1"/>
                          </a:solidFill>
                        </a:rPr>
                        <a:t>$25</a:t>
                      </a:r>
                      <a:endParaRPr lang="en-US" sz="1700" dirty="0">
                        <a:solidFill>
                          <a:schemeClr val="tx1"/>
                        </a:solidFill>
                      </a:endParaRPr>
                    </a:p>
                  </a:txBody>
                  <a:tcPr/>
                </a:tc>
              </a:tr>
              <a:tr h="565785">
                <a:tc>
                  <a:txBody>
                    <a:bodyPr/>
                    <a:lstStyle/>
                    <a:p>
                      <a:r>
                        <a:rPr lang="en-US" sz="1700" dirty="0" smtClean="0"/>
                        <a:t>Presold Season Passes</a:t>
                      </a:r>
                      <a:r>
                        <a:rPr lang="en-US" sz="1700" baseline="0" dirty="0" smtClean="0"/>
                        <a:t> (UCG; WCG)</a:t>
                      </a:r>
                      <a:endParaRPr lang="en-US" sz="1700" dirty="0"/>
                    </a:p>
                  </a:txBody>
                  <a:tcPr/>
                </a:tc>
                <a:tc>
                  <a:txBody>
                    <a:bodyPr/>
                    <a:lstStyle/>
                    <a:p>
                      <a:pPr algn="ctr"/>
                      <a:r>
                        <a:rPr lang="en-US" sz="1700" dirty="0" smtClean="0"/>
                        <a:t>$15</a:t>
                      </a:r>
                      <a:endParaRPr lang="en-US" sz="1700" dirty="0"/>
                    </a:p>
                  </a:txBody>
                  <a:tcPr/>
                </a:tc>
                <a:tc>
                  <a:txBody>
                    <a:bodyPr/>
                    <a:lstStyle/>
                    <a:p>
                      <a:pPr algn="ctr"/>
                      <a:r>
                        <a:rPr lang="en-US" sz="1700" dirty="0" smtClean="0"/>
                        <a:t>$25</a:t>
                      </a:r>
                      <a:endParaRPr lang="en-US" sz="1700" dirty="0"/>
                    </a:p>
                  </a:txBody>
                  <a:tcPr/>
                </a:tc>
                <a:tc>
                  <a:txBody>
                    <a:bodyPr/>
                    <a:lstStyle/>
                    <a:p>
                      <a:pPr algn="ctr"/>
                      <a:r>
                        <a:rPr lang="en-US" sz="1700" dirty="0" smtClean="0">
                          <a:solidFill>
                            <a:srgbClr val="00B050"/>
                          </a:solidFill>
                        </a:rPr>
                        <a:t>$25</a:t>
                      </a:r>
                      <a:endParaRPr lang="en-US" sz="1700" dirty="0">
                        <a:solidFill>
                          <a:srgbClr val="00B050"/>
                        </a:solidFill>
                      </a:endParaRPr>
                    </a:p>
                  </a:txBody>
                  <a:tcPr/>
                </a:tc>
                <a:tc>
                  <a:txBody>
                    <a:bodyPr/>
                    <a:lstStyle/>
                    <a:p>
                      <a:pPr algn="ctr"/>
                      <a:r>
                        <a:rPr lang="en-US" sz="1700" dirty="0" smtClean="0"/>
                        <a:t>$30</a:t>
                      </a:r>
                      <a:endParaRPr lang="en-US" sz="1700" dirty="0"/>
                    </a:p>
                  </a:txBody>
                  <a:tcPr/>
                </a:tc>
              </a:tr>
              <a:tr h="337185">
                <a:tc>
                  <a:txBody>
                    <a:bodyPr/>
                    <a:lstStyle/>
                    <a:p>
                      <a:r>
                        <a:rPr lang="en-US" sz="1700" dirty="0" smtClean="0"/>
                        <a:t>Tailgate Season Passes</a:t>
                      </a:r>
                      <a:endParaRPr lang="en-US" sz="1700" dirty="0"/>
                    </a:p>
                  </a:txBody>
                  <a:tcPr/>
                </a:tc>
                <a:tc>
                  <a:txBody>
                    <a:bodyPr/>
                    <a:lstStyle/>
                    <a:p>
                      <a:pPr algn="ctr"/>
                      <a:r>
                        <a:rPr lang="en-US" sz="1700" dirty="0" smtClean="0"/>
                        <a:t>$25</a:t>
                      </a:r>
                      <a:endParaRPr lang="en-US" sz="1700" dirty="0"/>
                    </a:p>
                  </a:txBody>
                  <a:tcPr/>
                </a:tc>
                <a:tc>
                  <a:txBody>
                    <a:bodyPr/>
                    <a:lstStyle/>
                    <a:p>
                      <a:pPr algn="ctr"/>
                      <a:r>
                        <a:rPr lang="en-US" sz="1700" dirty="0" smtClean="0">
                          <a:solidFill>
                            <a:schemeClr val="tx1"/>
                          </a:solidFill>
                        </a:rPr>
                        <a:t>$30</a:t>
                      </a:r>
                      <a:endParaRPr lang="en-US" sz="1700" dirty="0">
                        <a:solidFill>
                          <a:schemeClr val="tx1"/>
                        </a:solidFill>
                      </a:endParaRPr>
                    </a:p>
                  </a:txBody>
                  <a:tcPr/>
                </a:tc>
                <a:tc>
                  <a:txBody>
                    <a:bodyPr/>
                    <a:lstStyle/>
                    <a:p>
                      <a:pPr algn="ctr"/>
                      <a:r>
                        <a:rPr lang="en-US" sz="1700" dirty="0" smtClean="0">
                          <a:solidFill>
                            <a:srgbClr val="00B050"/>
                          </a:solidFill>
                        </a:rPr>
                        <a:t>$30</a:t>
                      </a:r>
                      <a:endParaRPr lang="en-US" sz="1700" dirty="0">
                        <a:solidFill>
                          <a:srgbClr val="00B050"/>
                        </a:solidFill>
                      </a:endParaRPr>
                    </a:p>
                  </a:txBody>
                  <a:tcPr/>
                </a:tc>
                <a:tc>
                  <a:txBody>
                    <a:bodyPr/>
                    <a:lstStyle/>
                    <a:p>
                      <a:pPr algn="ctr"/>
                      <a:r>
                        <a:rPr lang="en-US" sz="1700" dirty="0" smtClean="0">
                          <a:solidFill>
                            <a:schemeClr val="tx1"/>
                          </a:solidFill>
                        </a:rPr>
                        <a:t>$35</a:t>
                      </a:r>
                      <a:endParaRPr lang="en-US" sz="1700" dirty="0">
                        <a:solidFill>
                          <a:schemeClr val="tx1"/>
                        </a:solidFill>
                      </a:endParaRPr>
                    </a:p>
                  </a:txBody>
                  <a:tcPr/>
                </a:tc>
              </a:tr>
              <a:tr h="291465">
                <a:tc>
                  <a:txBody>
                    <a:bodyPr/>
                    <a:lstStyle/>
                    <a:p>
                      <a:r>
                        <a:rPr lang="en-US" sz="1700" dirty="0" smtClean="0"/>
                        <a:t>RV Dry Lots</a:t>
                      </a:r>
                      <a:endParaRPr lang="en-US" sz="1700" dirty="0"/>
                    </a:p>
                  </a:txBody>
                  <a:tcPr/>
                </a:tc>
                <a:tc>
                  <a:txBody>
                    <a:bodyPr/>
                    <a:lstStyle/>
                    <a:p>
                      <a:pPr algn="ctr"/>
                      <a:r>
                        <a:rPr lang="en-US" sz="1700" dirty="0" smtClean="0"/>
                        <a:t>$60/$75/$90</a:t>
                      </a:r>
                      <a:endParaRPr lang="en-US" sz="1700" dirty="0"/>
                    </a:p>
                  </a:txBody>
                  <a:tcPr/>
                </a:tc>
                <a:tc>
                  <a:txBody>
                    <a:bodyPr/>
                    <a:lstStyle/>
                    <a:p>
                      <a:pPr algn="ctr"/>
                      <a:r>
                        <a:rPr lang="en-US" sz="1700" dirty="0" smtClean="0">
                          <a:solidFill>
                            <a:schemeClr val="tx1"/>
                          </a:solidFill>
                        </a:rPr>
                        <a:t>$80/$100/$120</a:t>
                      </a:r>
                      <a:endParaRPr lang="en-US" sz="1700" dirty="0">
                        <a:solidFill>
                          <a:schemeClr val="tx1"/>
                        </a:solidFill>
                      </a:endParaRPr>
                    </a:p>
                  </a:txBody>
                  <a:tcPr/>
                </a:tc>
                <a:tc>
                  <a:txBody>
                    <a:bodyPr/>
                    <a:lstStyle/>
                    <a:p>
                      <a:pPr algn="ctr"/>
                      <a:r>
                        <a:rPr lang="en-US" sz="1700" dirty="0" smtClean="0">
                          <a:solidFill>
                            <a:schemeClr val="tx1"/>
                          </a:solidFill>
                        </a:rPr>
                        <a:t>$100/$125/$150</a:t>
                      </a:r>
                      <a:endParaRPr lang="en-US" sz="1700" dirty="0">
                        <a:solidFill>
                          <a:schemeClr val="tx1"/>
                        </a:solidFill>
                      </a:endParaRPr>
                    </a:p>
                  </a:txBody>
                  <a:tcPr/>
                </a:tc>
                <a:tc>
                  <a:txBody>
                    <a:bodyPr/>
                    <a:lstStyle/>
                    <a:p>
                      <a:pPr algn="ctr"/>
                      <a:r>
                        <a:rPr lang="en-US" sz="1700" dirty="0" smtClean="0"/>
                        <a:t>$120/$150/$180</a:t>
                      </a:r>
                      <a:endParaRPr lang="en-US" sz="1700" dirty="0"/>
                    </a:p>
                  </a:txBody>
                  <a:tcPr/>
                </a:tc>
              </a:tr>
              <a:tr h="245745">
                <a:tc>
                  <a:txBody>
                    <a:bodyPr/>
                    <a:lstStyle/>
                    <a:p>
                      <a:r>
                        <a:rPr lang="en-US" sz="1700" dirty="0" smtClean="0"/>
                        <a:t>Olsen/Penberthy</a:t>
                      </a:r>
                      <a:r>
                        <a:rPr lang="en-US" sz="1700" baseline="0" dirty="0" smtClean="0"/>
                        <a:t> RV</a:t>
                      </a:r>
                      <a:endParaRPr lang="en-US" sz="1700" dirty="0"/>
                    </a:p>
                  </a:txBody>
                  <a:tcPr/>
                </a:tc>
                <a:tc>
                  <a:txBody>
                    <a:bodyPr/>
                    <a:lstStyle/>
                    <a:p>
                      <a:pPr algn="ctr"/>
                      <a:r>
                        <a:rPr lang="en-US" sz="1700" dirty="0" smtClean="0"/>
                        <a:t>$150/$125</a:t>
                      </a:r>
                      <a:endParaRPr lang="en-US" sz="1700" dirty="0"/>
                    </a:p>
                  </a:txBody>
                  <a:tcPr/>
                </a:tc>
                <a:tc>
                  <a:txBody>
                    <a:bodyPr/>
                    <a:lstStyle/>
                    <a:p>
                      <a:pPr algn="ctr"/>
                      <a:r>
                        <a:rPr lang="en-US" sz="1700" dirty="0" smtClean="0">
                          <a:solidFill>
                            <a:schemeClr val="tx1"/>
                          </a:solidFill>
                        </a:rPr>
                        <a:t>$175/$160</a:t>
                      </a:r>
                      <a:endParaRPr lang="en-US" sz="1700" dirty="0">
                        <a:solidFill>
                          <a:schemeClr val="tx1"/>
                        </a:solidFill>
                      </a:endParaRPr>
                    </a:p>
                  </a:txBody>
                  <a:tcPr/>
                </a:tc>
                <a:tc>
                  <a:txBody>
                    <a:bodyPr/>
                    <a:lstStyle/>
                    <a:p>
                      <a:pPr algn="ctr"/>
                      <a:r>
                        <a:rPr lang="en-US" sz="1700" dirty="0" smtClean="0">
                          <a:solidFill>
                            <a:schemeClr val="tx1"/>
                          </a:solidFill>
                        </a:rPr>
                        <a:t>$195</a:t>
                      </a:r>
                      <a:endParaRPr lang="en-US" sz="1700" dirty="0">
                        <a:solidFill>
                          <a:schemeClr val="tx1"/>
                        </a:solidFill>
                      </a:endParaRPr>
                    </a:p>
                  </a:txBody>
                  <a:tcPr/>
                </a:tc>
                <a:tc>
                  <a:txBody>
                    <a:bodyPr/>
                    <a:lstStyle/>
                    <a:p>
                      <a:pPr algn="ctr"/>
                      <a:r>
                        <a:rPr lang="en-US" sz="1700" dirty="0" smtClean="0"/>
                        <a:t>$215</a:t>
                      </a:r>
                      <a:endParaRPr lang="en-US" sz="1700" dirty="0"/>
                    </a:p>
                  </a:txBody>
                  <a:tcPr/>
                </a:tc>
              </a:tr>
              <a:tr h="276225">
                <a:tc>
                  <a:txBody>
                    <a:bodyPr/>
                    <a:lstStyle/>
                    <a:p>
                      <a:r>
                        <a:rPr lang="en-US" sz="1700" dirty="0" smtClean="0"/>
                        <a:t>Equine</a:t>
                      </a:r>
                      <a:r>
                        <a:rPr lang="en-US" sz="1700" baseline="0" dirty="0" smtClean="0"/>
                        <a:t> Complex RV</a:t>
                      </a:r>
                      <a:endParaRPr lang="en-US" sz="1700" dirty="0"/>
                    </a:p>
                  </a:txBody>
                  <a:tcPr/>
                </a:tc>
                <a:tc>
                  <a:txBody>
                    <a:bodyPr/>
                    <a:lstStyle/>
                    <a:p>
                      <a:pPr algn="ctr"/>
                      <a:r>
                        <a:rPr lang="en-US" sz="1700" dirty="0" smtClean="0"/>
                        <a:t>-</a:t>
                      </a:r>
                      <a:endParaRPr lang="en-US" sz="1700" dirty="0"/>
                    </a:p>
                  </a:txBody>
                  <a:tcPr/>
                </a:tc>
                <a:tc>
                  <a:txBody>
                    <a:bodyPr/>
                    <a:lstStyle/>
                    <a:p>
                      <a:pPr algn="ctr"/>
                      <a:r>
                        <a:rPr lang="en-US" sz="1700" dirty="0" smtClean="0">
                          <a:solidFill>
                            <a:schemeClr val="tx1"/>
                          </a:solidFill>
                        </a:rPr>
                        <a:t>-</a:t>
                      </a:r>
                      <a:endParaRPr lang="en-US" sz="1700" dirty="0">
                        <a:solidFill>
                          <a:schemeClr val="tx1"/>
                        </a:solidFill>
                      </a:endParaRPr>
                    </a:p>
                  </a:txBody>
                  <a:tcPr/>
                </a:tc>
                <a:tc>
                  <a:txBody>
                    <a:bodyPr/>
                    <a:lstStyle/>
                    <a:p>
                      <a:pPr algn="ctr"/>
                      <a:r>
                        <a:rPr lang="en-US" sz="1700" dirty="0" smtClean="0">
                          <a:solidFill>
                            <a:schemeClr val="tx1"/>
                          </a:solidFill>
                        </a:rPr>
                        <a:t>$230 (2014)</a:t>
                      </a:r>
                      <a:endParaRPr lang="en-US" sz="1700" dirty="0">
                        <a:solidFill>
                          <a:schemeClr val="tx1"/>
                        </a:solidFill>
                      </a:endParaRPr>
                    </a:p>
                  </a:txBody>
                  <a:tcPr/>
                </a:tc>
                <a:tc>
                  <a:txBody>
                    <a:bodyPr/>
                    <a:lstStyle/>
                    <a:p>
                      <a:pPr algn="ctr"/>
                      <a:r>
                        <a:rPr lang="en-US" sz="1700" dirty="0" smtClean="0">
                          <a:solidFill>
                            <a:srgbClr val="00B050"/>
                          </a:solidFill>
                        </a:rPr>
                        <a:t>$230</a:t>
                      </a:r>
                      <a:endParaRPr lang="en-US" sz="1700" dirty="0">
                        <a:solidFill>
                          <a:srgbClr val="00B050"/>
                        </a:solidFill>
                      </a:endParaRPr>
                    </a:p>
                  </a:txBody>
                  <a:tcPr/>
                </a:tc>
              </a:tr>
              <a:tr h="335280">
                <a:tc>
                  <a:txBody>
                    <a:bodyPr/>
                    <a:lstStyle/>
                    <a:p>
                      <a:r>
                        <a:rPr lang="en-US" sz="1700" dirty="0" smtClean="0"/>
                        <a:t>Party Bus </a:t>
                      </a:r>
                      <a:r>
                        <a:rPr lang="en-US" sz="1700" baseline="0" dirty="0" smtClean="0"/>
                        <a:t>Season Passes</a:t>
                      </a:r>
                      <a:endParaRPr lang="en-US" sz="1700" dirty="0"/>
                    </a:p>
                  </a:txBody>
                  <a:tcPr/>
                </a:tc>
                <a:tc>
                  <a:txBody>
                    <a:bodyPr/>
                    <a:lstStyle/>
                    <a:p>
                      <a:pPr algn="ctr"/>
                      <a:r>
                        <a:rPr lang="en-US" sz="1700" dirty="0" smtClean="0"/>
                        <a:t>$50/58.33*</a:t>
                      </a:r>
                      <a:endParaRPr lang="en-US" sz="1700" dirty="0"/>
                    </a:p>
                  </a:txBody>
                  <a:tcPr/>
                </a:tc>
                <a:tc>
                  <a:txBody>
                    <a:bodyPr/>
                    <a:lstStyle/>
                    <a:p>
                      <a:pPr algn="ctr"/>
                      <a:r>
                        <a:rPr lang="en-US" sz="1700" dirty="0" smtClean="0">
                          <a:solidFill>
                            <a:schemeClr val="tx1"/>
                          </a:solidFill>
                        </a:rPr>
                        <a:t>$100</a:t>
                      </a:r>
                      <a:endParaRPr lang="en-US" sz="1700" dirty="0">
                        <a:solidFill>
                          <a:schemeClr val="tx1"/>
                        </a:solidFill>
                      </a:endParaRPr>
                    </a:p>
                  </a:txBody>
                  <a:tcPr/>
                </a:tc>
                <a:tc>
                  <a:txBody>
                    <a:bodyPr/>
                    <a:lstStyle/>
                    <a:p>
                      <a:pPr algn="ctr"/>
                      <a:r>
                        <a:rPr lang="en-US" sz="1700" dirty="0" smtClean="0">
                          <a:solidFill>
                            <a:schemeClr val="tx1"/>
                          </a:solidFill>
                        </a:rPr>
                        <a:t>$125</a:t>
                      </a:r>
                      <a:endParaRPr lang="en-US" sz="1700" dirty="0">
                        <a:solidFill>
                          <a:schemeClr val="tx1"/>
                        </a:solidFill>
                      </a:endParaRPr>
                    </a:p>
                  </a:txBody>
                  <a:tcPr/>
                </a:tc>
                <a:tc>
                  <a:txBody>
                    <a:bodyPr/>
                    <a:lstStyle/>
                    <a:p>
                      <a:pPr algn="ctr"/>
                      <a:r>
                        <a:rPr lang="en-US" sz="1700" dirty="0" smtClean="0"/>
                        <a:t>$150</a:t>
                      </a:r>
                      <a:endParaRPr lang="en-US" sz="1700" dirty="0"/>
                    </a:p>
                  </a:txBody>
                  <a:tcPr/>
                </a:tc>
              </a:tr>
              <a:tr h="260985">
                <a:tc>
                  <a:txBody>
                    <a:bodyPr/>
                    <a:lstStyle/>
                    <a:p>
                      <a:r>
                        <a:rPr lang="en-US" sz="1700" dirty="0" smtClean="0"/>
                        <a:t>Bus</a:t>
                      </a:r>
                      <a:endParaRPr lang="en-US" sz="1700" dirty="0"/>
                    </a:p>
                  </a:txBody>
                  <a:tcPr/>
                </a:tc>
                <a:tc>
                  <a:txBody>
                    <a:bodyPr/>
                    <a:lstStyle/>
                    <a:p>
                      <a:pPr algn="ctr"/>
                      <a:r>
                        <a:rPr lang="en-US" sz="1700" dirty="0" smtClean="0"/>
                        <a:t>$25</a:t>
                      </a:r>
                      <a:endParaRPr lang="en-US" sz="1700" dirty="0"/>
                    </a:p>
                  </a:txBody>
                  <a:tcPr/>
                </a:tc>
                <a:tc>
                  <a:txBody>
                    <a:bodyPr/>
                    <a:lstStyle/>
                    <a:p>
                      <a:pPr algn="ctr"/>
                      <a:r>
                        <a:rPr lang="en-US" sz="1700" dirty="0" smtClean="0">
                          <a:solidFill>
                            <a:srgbClr val="00B050"/>
                          </a:solidFill>
                        </a:rPr>
                        <a:t>$25</a:t>
                      </a:r>
                      <a:endParaRPr lang="en-US" sz="1700" dirty="0">
                        <a:solidFill>
                          <a:srgbClr val="00B050"/>
                        </a:solidFill>
                      </a:endParaRPr>
                    </a:p>
                  </a:txBody>
                  <a:tcPr/>
                </a:tc>
                <a:tc>
                  <a:txBody>
                    <a:bodyPr/>
                    <a:lstStyle/>
                    <a:p>
                      <a:pPr algn="ctr"/>
                      <a:r>
                        <a:rPr lang="en-US" sz="1700" dirty="0" smtClean="0"/>
                        <a:t>$30</a:t>
                      </a:r>
                      <a:endParaRPr lang="en-US" sz="1700" dirty="0"/>
                    </a:p>
                  </a:txBody>
                  <a:tcPr/>
                </a:tc>
                <a:tc>
                  <a:txBody>
                    <a:bodyPr/>
                    <a:lstStyle/>
                    <a:p>
                      <a:pPr algn="ctr"/>
                      <a:r>
                        <a:rPr lang="en-US" sz="1700" dirty="0" smtClean="0"/>
                        <a:t>$40</a:t>
                      </a:r>
                      <a:endParaRPr lang="en-US" sz="1700" dirty="0"/>
                    </a:p>
                  </a:txBody>
                  <a:tcPr/>
                </a:tc>
              </a:tr>
            </a:tbl>
          </a:graphicData>
        </a:graphic>
      </p:graphicFrame>
    </p:spTree>
    <p:extLst>
      <p:ext uri="{BB962C8B-B14F-4D97-AF65-F5344CB8AC3E}">
        <p14:creationId xmlns:p14="http://schemas.microsoft.com/office/powerpoint/2010/main" val="2281496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for New Rate Structure</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Rates increase over time and to levels deemed politically </a:t>
            </a:r>
            <a:r>
              <a:rPr lang="en-US" dirty="0"/>
              <a:t>acceptable</a:t>
            </a:r>
          </a:p>
          <a:p>
            <a:pPr lvl="0"/>
            <a:r>
              <a:rPr lang="en-US" dirty="0" smtClean="0"/>
              <a:t>Rates increase to level believed to be tolerable by customers </a:t>
            </a:r>
            <a:r>
              <a:rPr lang="en-US" dirty="0"/>
              <a:t>and </a:t>
            </a:r>
            <a:r>
              <a:rPr lang="en-US" dirty="0" smtClean="0"/>
              <a:t>one that avoids causing </a:t>
            </a:r>
            <a:r>
              <a:rPr lang="en-US" dirty="0"/>
              <a:t>significant demand shift to bus routes, Get to the </a:t>
            </a:r>
            <a:r>
              <a:rPr lang="en-US" dirty="0" smtClean="0"/>
              <a:t>Grid, or becoming </a:t>
            </a:r>
            <a:r>
              <a:rPr lang="en-US" dirty="0"/>
              <a:t>a detriment to surrounding communities by having fans violate on-street parking ordinances</a:t>
            </a:r>
          </a:p>
          <a:p>
            <a:pPr lvl="0"/>
            <a:r>
              <a:rPr lang="en-US" dirty="0" smtClean="0"/>
              <a:t>New visitor rates align </a:t>
            </a:r>
            <a:r>
              <a:rPr lang="en-US" dirty="0"/>
              <a:t>with SEC and other schools with comparable game day parking operations (LSU: $40; USC: $40; Alabama: $25; Mississippi State, Georgia and Kentucky: $20)</a:t>
            </a:r>
          </a:p>
          <a:p>
            <a:pPr lvl="0"/>
            <a:r>
              <a:rPr lang="en-US" dirty="0"/>
              <a:t>Proposed RV and HOV parking rates align with premium per space price in premium game day vehicle areas (WCG, UCG and CCG)</a:t>
            </a:r>
          </a:p>
          <a:p>
            <a:pPr lvl="0"/>
            <a:r>
              <a:rPr lang="en-US" dirty="0"/>
              <a:t>$5 increments in prices assist in money management for making change in the field during this high volume events</a:t>
            </a:r>
          </a:p>
          <a:p>
            <a:pPr lvl="0"/>
            <a:r>
              <a:rPr lang="en-US" dirty="0" smtClean="0"/>
              <a:t>Final increase </a:t>
            </a:r>
            <a:r>
              <a:rPr lang="en-US" dirty="0"/>
              <a:t>in </a:t>
            </a:r>
            <a:r>
              <a:rPr lang="en-US" dirty="0" smtClean="0"/>
              <a:t>rates brings revenue </a:t>
            </a:r>
            <a:r>
              <a:rPr lang="en-US" dirty="0"/>
              <a:t>per game </a:t>
            </a:r>
            <a:r>
              <a:rPr lang="en-US" dirty="0" smtClean="0"/>
              <a:t>in alignment </a:t>
            </a:r>
            <a:r>
              <a:rPr lang="en-US" dirty="0"/>
              <a:t>with the 74% increase in expenses we have seen over the last 5 </a:t>
            </a:r>
            <a:r>
              <a:rPr lang="en-US" dirty="0" smtClean="0"/>
              <a:t>years</a:t>
            </a:r>
            <a:endParaRPr lang="en-US" dirty="0"/>
          </a:p>
        </p:txBody>
      </p:sp>
    </p:spTree>
    <p:extLst>
      <p:ext uri="{BB962C8B-B14F-4D97-AF65-F5344CB8AC3E}">
        <p14:creationId xmlns:p14="http://schemas.microsoft.com/office/powerpoint/2010/main" val="159863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Not Increasing Rates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No longer able to use game day visitor parking revenue to stabilize annual permit prices for students, faculty and staff</a:t>
            </a:r>
          </a:p>
          <a:p>
            <a:pPr lvl="0"/>
            <a:r>
              <a:rPr lang="en-US" dirty="0"/>
              <a:t>Limited available resources to expand game day operation as stadium size and tailgate crowd grows</a:t>
            </a:r>
          </a:p>
          <a:p>
            <a:r>
              <a:rPr lang="en-US" dirty="0"/>
              <a:t>Long term inability to raise rates would require scaling back game day operation as expenses outgrow income. This could result in reduced on-campus bus service or removing outlying parking lots from the game day management plan. This would create downward spiral as paid parkers </a:t>
            </a:r>
          </a:p>
        </p:txBody>
      </p:sp>
    </p:spTree>
    <p:extLst>
      <p:ext uri="{BB962C8B-B14F-4D97-AF65-F5344CB8AC3E}">
        <p14:creationId xmlns:p14="http://schemas.microsoft.com/office/powerpoint/2010/main" val="619576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Stemplate">
  <a:themeElements>
    <a:clrScheme name="A&amp;M Pallette">
      <a:dk1>
        <a:sysClr val="windowText" lastClr="000000"/>
      </a:dk1>
      <a:lt1>
        <a:srgbClr val="FFF2D4"/>
      </a:lt1>
      <a:dk2>
        <a:srgbClr val="003D4D"/>
      </a:dk2>
      <a:lt2>
        <a:srgbClr val="E7DED0"/>
      </a:lt2>
      <a:accent1>
        <a:srgbClr val="836E2C"/>
      </a:accent1>
      <a:accent2>
        <a:srgbClr val="6C491D"/>
      </a:accent2>
      <a:accent3>
        <a:srgbClr val="4F552A"/>
      </a:accent3>
      <a:accent4>
        <a:srgbClr val="B7A66D"/>
      </a:accent4>
      <a:accent5>
        <a:srgbClr val="293E6B"/>
      </a:accent5>
      <a:accent6>
        <a:srgbClr val="BABCBE"/>
      </a:accent6>
      <a:hlink>
        <a:srgbClr val="500000"/>
      </a:hlink>
      <a:folHlink>
        <a:srgbClr val="595959"/>
      </a:folHlink>
    </a:clrScheme>
    <a:fontScheme name="Custom 1">
      <a:majorFont>
        <a:latin typeface="Gill Sans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TStemplate</Template>
  <TotalTime>705</TotalTime>
  <Words>975</Words>
  <Application>Microsoft Office PowerPoint</Application>
  <PresentationFormat>On-screen Show (4:3)</PresentationFormat>
  <Paragraphs>151</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TStemplate</vt:lpstr>
      <vt:lpstr>Proposed 2013 Football Parking Rates</vt:lpstr>
      <vt:lpstr>Overview</vt:lpstr>
      <vt:lpstr>PowerPoint Presentation</vt:lpstr>
      <vt:lpstr>Specific Items Purchased that have Increased Due to Football Game day Visitor Parking and RVs</vt:lpstr>
      <vt:lpstr>PowerPoint Presentation</vt:lpstr>
      <vt:lpstr>PowerPoint Presentation</vt:lpstr>
      <vt:lpstr>Proposed Rate Changes (Prices are Per Game) *Price for 6 game season</vt:lpstr>
      <vt:lpstr>Methodology for New Rate Structure</vt:lpstr>
      <vt:lpstr>Impact of Not Increasing Rates</vt:lpstr>
      <vt:lpstr>Pros and Cons of Rate Increase</vt:lpstr>
      <vt:lpstr>Who is Impacted?</vt:lpstr>
      <vt:lpstr>Who is NOT Impacted</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Kimball, Kenny M</dc:creator>
  <cp:lastModifiedBy>dhoffmann</cp:lastModifiedBy>
  <cp:revision>35</cp:revision>
  <cp:lastPrinted>2013-03-20T16:35:15Z</cp:lastPrinted>
  <dcterms:created xsi:type="dcterms:W3CDTF">2013-02-22T16:59:26Z</dcterms:created>
  <dcterms:modified xsi:type="dcterms:W3CDTF">2013-03-20T19:02:18Z</dcterms:modified>
</cp:coreProperties>
</file>