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3" r:id="rId10"/>
    <p:sldId id="270" r:id="rId11"/>
    <p:sldId id="264" r:id="rId12"/>
    <p:sldId id="265" r:id="rId13"/>
    <p:sldId id="268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24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457200"/>
            <a:ext cx="4925161" cy="18652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2CC470-F771-4ACE-A7AE-084C88CFFA32}" type="datetimeFigureOut">
              <a:rPr lang="en-US" smtClean="0"/>
              <a:t>3/7/2012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5C5DF-D68D-4501-B1CA-232139C7088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1601819" cy="312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 Game Day Parking Survey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Transportation Services Customer Advisory Committee</a:t>
            </a:r>
          </a:p>
          <a:p>
            <a:r>
              <a:rPr lang="en-US" dirty="0" smtClean="0"/>
              <a:t>March 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Public Paid RV Parking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90736"/>
              </p:ext>
            </p:extLst>
          </p:nvPr>
        </p:nvGraphicFramePr>
        <p:xfrm>
          <a:off x="152400" y="1828800"/>
          <a:ext cx="88392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024"/>
                <a:gridCol w="1928010"/>
                <a:gridCol w="1777522"/>
                <a:gridCol w="1526302"/>
                <a:gridCol w="1373671"/>
                <a:gridCol w="1373671"/>
              </a:tblGrid>
              <a:tr h="47235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Louisiana State University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Mississippi State University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University of Alabama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University of Florida</a:t>
                      </a:r>
                      <a:endParaRPr lang="en-US" sz="1200" b="1" i="0" u="none" strike="noStrike" dirty="0" smtClean="0"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Georgia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Spaces/Cost</a:t>
                      </a:r>
                      <a:r>
                        <a:rPr lang="en-US" sz="1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: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200/$100 per night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 (off-campus; private)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(off-campus;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private)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470/$450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 season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70/$100 per night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Details: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4-5 vehicle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spaces; no hook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Hook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40’x17’; no hook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“just fit”; no hookups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77317"/>
              </p:ext>
            </p:extLst>
          </p:nvPr>
        </p:nvGraphicFramePr>
        <p:xfrm>
          <a:off x="152401" y="3886200"/>
          <a:ext cx="8839199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07"/>
                <a:gridCol w="1493356"/>
                <a:gridCol w="2395444"/>
                <a:gridCol w="1881615"/>
                <a:gridCol w="2083177"/>
              </a:tblGrid>
              <a:tr h="5424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Kentucky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Mississippi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South Carolina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  <a:latin typeface="Calibri"/>
                        </a:rPr>
                        <a:t>Texas A&amp;M University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</a:rPr>
                        <a:t>Spaces/Cost</a:t>
                      </a:r>
                      <a:r>
                        <a:rPr lang="en-US" sz="12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: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35-40/free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Unknown/$50 per night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(off-campus; private)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383/ $90-150 per game weekend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</a:rPr>
                        <a:t>Details:</a:t>
                      </a:r>
                      <a:endParaRPr lang="en-US" sz="12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 vehicle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spaces; no hook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Vacated Wal-Mart &amp; Whirlpool parking lots; no hook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4-6 vehicle spaces; 97 w/ hook ups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2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</a:t>
            </a:r>
            <a:r>
              <a:rPr lang="en-US" dirty="0" smtClean="0"/>
              <a:t>Transit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6 of 12 schools offer free on-campus shuttle service; varying from golf carts for disabled only to limited bus service from most remote locations. A&amp;M has the most comprehensive on-campus shuttle service with 5 routes</a:t>
            </a:r>
          </a:p>
          <a:p>
            <a:r>
              <a:rPr lang="en-US" dirty="0" smtClean="0"/>
              <a:t>Only A&amp;M runs off-campus game day routes other than park-and-ride (3 others offer park and ride shuttle service)</a:t>
            </a:r>
          </a:p>
          <a:p>
            <a:r>
              <a:rPr lang="en-US" dirty="0" smtClean="0"/>
              <a:t>Shuttle service funded by:</a:t>
            </a:r>
          </a:p>
          <a:p>
            <a:pPr lvl="1"/>
            <a:r>
              <a:rPr lang="en-US" dirty="0" smtClean="0"/>
              <a:t>Transportation Dept. (6)	-- Athletics (3)</a:t>
            </a:r>
          </a:p>
          <a:p>
            <a:pPr lvl="1"/>
            <a:r>
              <a:rPr lang="en-US" dirty="0" smtClean="0"/>
              <a:t>City or local transit authority (3)</a:t>
            </a:r>
          </a:p>
          <a:p>
            <a:r>
              <a:rPr lang="en-US" dirty="0" smtClean="0"/>
              <a:t>Tennessee has shuttle service from RV parking area via rail car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86800" cy="584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53587"/>
            <a:ext cx="7226263" cy="540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6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11 of 12 (USC stadium is off-campus) schools require vacating lots but offer no or very limited arrangements for university employee or student parking on game day (UT  assures parking in resident areas and some employee lots; A&amp;M accommodates all students and employees with permits)</a:t>
            </a:r>
          </a:p>
          <a:p>
            <a:r>
              <a:rPr lang="en-US" dirty="0" smtClean="0"/>
              <a:t>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smtClean="0"/>
              <a:t>12 </a:t>
            </a:r>
            <a:r>
              <a:rPr lang="en-US" dirty="0"/>
              <a:t>schools </a:t>
            </a:r>
            <a:r>
              <a:rPr lang="en-US" dirty="0" smtClean="0"/>
              <a:t>report communication to university employees or students regarding vacating lots for game day via signs, flyers or PMB’s (A&amp;M and Auburn only ones using email)</a:t>
            </a:r>
          </a:p>
          <a:p>
            <a:r>
              <a:rPr lang="en-US" dirty="0" smtClean="0"/>
              <a:t>All schools report towing some number of cars the night before and/or on game day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Threads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allow vehicles </a:t>
            </a:r>
            <a:r>
              <a:rPr lang="en-US" dirty="0"/>
              <a:t>only</a:t>
            </a:r>
            <a:r>
              <a:rPr lang="en-US" dirty="0" smtClean="0"/>
              <a:t> in parking areas; no tents or other tailgate equipment</a:t>
            </a:r>
          </a:p>
          <a:p>
            <a:r>
              <a:rPr lang="en-US" dirty="0" smtClean="0"/>
              <a:t>Most manage post-game traffic collaboratively and comprehensively, including traffic-direction and changing the direction of travel from usual configuration</a:t>
            </a:r>
          </a:p>
          <a:p>
            <a:r>
              <a:rPr lang="en-US" dirty="0" smtClean="0"/>
              <a:t>Most lock down roads near stadium several hours before kick off</a:t>
            </a:r>
          </a:p>
        </p:txBody>
      </p:sp>
    </p:spTree>
    <p:extLst>
      <p:ext uri="{BB962C8B-B14F-4D97-AF65-F5344CB8AC3E}">
        <p14:creationId xmlns:p14="http://schemas.microsoft.com/office/powerpoint/2010/main" val="33119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Low-powered radio station (5-9 miles) broadcasting game day parking info; station ID on signs and published in game day info – Kentucky</a:t>
            </a:r>
          </a:p>
          <a:p>
            <a:r>
              <a:rPr lang="en-US" dirty="0" smtClean="0"/>
              <a:t>High-definition aerial photo taken of 1-mile radius from stadium; disc shared with athletics, police, parking ($3500) – Kentucky</a:t>
            </a:r>
          </a:p>
          <a:p>
            <a:r>
              <a:rPr lang="en-US" dirty="0" smtClean="0"/>
              <a:t>Shuttle fans in from off-site- A&amp;M (free); Alabama ($10); Kentucky ($2); Tennessee ($5)</a:t>
            </a:r>
          </a:p>
          <a:p>
            <a:r>
              <a:rPr lang="en-US" dirty="0" smtClean="0"/>
              <a:t>Trailers are restricted to one area only - LSU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Arkansas’ transportation department charged all costs (including per space fee plus wages and food for workers) back to Athletics</a:t>
            </a:r>
          </a:p>
          <a:p>
            <a:r>
              <a:rPr lang="en-US" dirty="0" smtClean="0"/>
              <a:t>Ole Miss RV parking is managed by Physical Plant and location is off-campus at vacated Wal-Mart and Whirlpool buildings</a:t>
            </a:r>
          </a:p>
          <a:p>
            <a:r>
              <a:rPr lang="en-US" dirty="0" smtClean="0"/>
              <a:t>South Carolina stadium is off-campus at fairgrounds</a:t>
            </a:r>
          </a:p>
          <a:p>
            <a:r>
              <a:rPr lang="en-US" dirty="0" smtClean="0"/>
              <a:t>Arkansas confiscates parking pass if donor arrives before posted time then administers one game or up to  season-long suspension</a:t>
            </a:r>
          </a:p>
        </p:txBody>
      </p:sp>
    </p:spTree>
    <p:extLst>
      <p:ext uri="{BB962C8B-B14F-4D97-AF65-F5344CB8AC3E}">
        <p14:creationId xmlns:p14="http://schemas.microsoft.com/office/powerpoint/2010/main" val="25085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</a:t>
            </a:r>
            <a:r>
              <a:rPr lang="en-US" dirty="0" smtClean="0"/>
              <a:t>Aspects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Tennessee has marina tailgate parking</a:t>
            </a:r>
          </a:p>
          <a:p>
            <a:r>
              <a:rPr lang="en-US" dirty="0" smtClean="0"/>
              <a:t>Florida requires customers in donor RV lots to attend 4 of 7 home games to be eligible to renew</a:t>
            </a:r>
          </a:p>
          <a:p>
            <a:r>
              <a:rPr lang="en-US" dirty="0" smtClean="0"/>
              <a:t>“Don’t feed the Gators!” - Florida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9442" cy="59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" y="690685"/>
            <a:ext cx="8817289" cy="571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2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 Game Day Parking Survey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Transportation Services Customer Advisory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Schools Surveyed</a:t>
            </a:r>
          </a:p>
          <a:p>
            <a:r>
              <a:rPr lang="en-US" dirty="0" smtClean="0"/>
              <a:t>Highlights of Data</a:t>
            </a:r>
          </a:p>
          <a:p>
            <a:pPr lvl="1"/>
            <a:r>
              <a:rPr lang="en-US" dirty="0" smtClean="0"/>
              <a:t>Parking</a:t>
            </a:r>
          </a:p>
          <a:p>
            <a:pPr lvl="1"/>
            <a:r>
              <a:rPr lang="en-US" dirty="0" smtClean="0"/>
              <a:t>RV</a:t>
            </a:r>
          </a:p>
          <a:p>
            <a:pPr lvl="1"/>
            <a:r>
              <a:rPr lang="en-US" dirty="0" smtClean="0"/>
              <a:t>Transit</a:t>
            </a:r>
          </a:p>
          <a:p>
            <a:r>
              <a:rPr lang="en-US" dirty="0" smtClean="0"/>
              <a:t>Common Threads</a:t>
            </a:r>
          </a:p>
          <a:p>
            <a:r>
              <a:rPr lang="en-US" dirty="0" smtClean="0"/>
              <a:t>Good Ideas</a:t>
            </a:r>
            <a:endParaRPr lang="en-US" dirty="0" smtClean="0"/>
          </a:p>
          <a:p>
            <a:r>
              <a:rPr lang="en-US" dirty="0" smtClean="0"/>
              <a:t>Unique Aspects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1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Schools Surveyed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Not yet able to interview Missouri or Vanderbilt.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804"/>
            <a:ext cx="4800600" cy="468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Parking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Athletic Dept. manages donor parking areas at 10 </a:t>
            </a:r>
            <a:r>
              <a:rPr lang="en-US" dirty="0"/>
              <a:t>of 12 </a:t>
            </a:r>
            <a:r>
              <a:rPr lang="en-US" dirty="0" smtClean="0"/>
              <a:t>schools (not at A&amp;M or Alabama)</a:t>
            </a:r>
          </a:p>
          <a:p>
            <a:r>
              <a:rPr lang="en-US" dirty="0" smtClean="0"/>
              <a:t>Friday night set up/parking allowed in donor lots at 8 schools (A&amp;M allows after 5PM)</a:t>
            </a:r>
          </a:p>
          <a:p>
            <a:r>
              <a:rPr lang="en-US" dirty="0" smtClean="0"/>
              <a:t>Non-donor parking areas managed by:</a:t>
            </a:r>
          </a:p>
          <a:p>
            <a:pPr lvl="1"/>
            <a:r>
              <a:rPr lang="en-US" dirty="0" smtClean="0"/>
              <a:t>No one (3)		-- Police Dept. (1)</a:t>
            </a:r>
          </a:p>
          <a:p>
            <a:pPr lvl="1"/>
            <a:r>
              <a:rPr lang="en-US" dirty="0" smtClean="0"/>
              <a:t>Parking Dept. (7)	-- Fairgrounds (1)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Highlights of Parking Data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Paid public parking ranges from $10 (A&amp;M) - $50 (USC) per game; 4 schools have no paid public parking (free if not parking in donor lots)</a:t>
            </a:r>
          </a:p>
          <a:p>
            <a:r>
              <a:rPr lang="en-US" dirty="0" smtClean="0"/>
              <a:t>Number of paid parking spaces available ranges from 200 (LSU) – 8400 (A&amp;M)</a:t>
            </a:r>
          </a:p>
          <a:p>
            <a:r>
              <a:rPr lang="en-US" dirty="0"/>
              <a:t>Entry to paid public parking lots restricted to Game Day at all schools that have paid </a:t>
            </a:r>
            <a:r>
              <a:rPr lang="en-US" dirty="0" smtClean="0"/>
              <a:t>parking</a:t>
            </a:r>
          </a:p>
          <a:p>
            <a:r>
              <a:rPr lang="en-US" dirty="0" smtClean="0"/>
              <a:t>6 schools allow game day parking on grass (even in inclement weather)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Parking Data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 allows overflow parking on intramural softball fields and have intentions of selling entire campus in 2 yrs. (currently all free outside of donor parking)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r>
              <a:rPr lang="en-US" dirty="0"/>
              <a:t>of </a:t>
            </a:r>
            <a:r>
              <a:rPr lang="en-US" dirty="0" smtClean="0"/>
              <a:t>Public Paid Parking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735678"/>
              </p:ext>
            </p:extLst>
          </p:nvPr>
        </p:nvGraphicFramePr>
        <p:xfrm>
          <a:off x="76200" y="1828800"/>
          <a:ext cx="8997679" cy="1316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289"/>
                <a:gridCol w="2376798"/>
                <a:gridCol w="1881584"/>
                <a:gridCol w="1881584"/>
                <a:gridCol w="1693424"/>
              </a:tblGrid>
              <a:tr h="39777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Auburn University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Louisiana </a:t>
                      </a:r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State University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Mississippi State University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University of Alabama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Cost: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$40 </a:t>
                      </a:r>
                      <a:r>
                        <a:rPr lang="en-US" sz="1600" u="none" strike="noStrike" dirty="0" smtClean="0">
                          <a:effectLst/>
                        </a:rPr>
                        <a:t>(200)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 </a:t>
                      </a:r>
                      <a:r>
                        <a:rPr lang="en-US" sz="1600" u="none" strike="noStrike" dirty="0" smtClean="0">
                          <a:effectLst/>
                        </a:rPr>
                        <a:t>(5400)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Managed By: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 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Athletics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72411"/>
              </p:ext>
            </p:extLst>
          </p:nvPr>
        </p:nvGraphicFramePr>
        <p:xfrm>
          <a:off x="76200" y="3352800"/>
          <a:ext cx="8994391" cy="1349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289"/>
                <a:gridCol w="2339640"/>
                <a:gridCol w="1878542"/>
                <a:gridCol w="1882810"/>
                <a:gridCol w="1729110"/>
              </a:tblGrid>
              <a:tr h="44052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University of Arkansas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University of Florida</a:t>
                      </a:r>
                      <a:endParaRPr lang="en-US" sz="16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Georgia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Kentucky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Cost: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Managed By: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 One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56891"/>
              </p:ext>
            </p:extLst>
          </p:nvPr>
        </p:nvGraphicFramePr>
        <p:xfrm>
          <a:off x="76200" y="4876801"/>
          <a:ext cx="8994393" cy="148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4289"/>
                <a:gridCol w="2339640"/>
                <a:gridCol w="1878542"/>
                <a:gridCol w="1882811"/>
                <a:gridCol w="1729111"/>
              </a:tblGrid>
              <a:tr h="42130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Mississippi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South Carolina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University of Tennessee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Texas A&amp;M University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Cost: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Unknown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$30-$50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$25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$10, $15 and $</a:t>
                      </a:r>
                      <a:r>
                        <a:rPr lang="en-US" sz="1600" u="none" strike="noStrike" dirty="0" smtClean="0">
                          <a:effectLst/>
                        </a:rPr>
                        <a:t>20 (8400)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990000"/>
                          </a:solidFill>
                          <a:effectLst/>
                        </a:rPr>
                        <a:t>Managed By:</a:t>
                      </a:r>
                      <a:endParaRPr lang="en-US" sz="1600" b="1" i="0" u="none" strike="noStrike" baseline="0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Approved Fundraising Groups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Fairgrounds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Parking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Transportation Services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52" marR="7152" marT="71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6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884238"/>
          </a:xfrm>
        </p:spPr>
        <p:txBody>
          <a:bodyPr>
            <a:normAutofit/>
          </a:bodyPr>
          <a:lstStyle/>
          <a:p>
            <a:r>
              <a:rPr lang="en-US" sz="3800" dirty="0"/>
              <a:t>Highlights of </a:t>
            </a:r>
            <a:r>
              <a:rPr lang="en-US" sz="3800" dirty="0" smtClean="0"/>
              <a:t>Donor </a:t>
            </a:r>
            <a:r>
              <a:rPr lang="en-US" sz="3800" dirty="0"/>
              <a:t>RV</a:t>
            </a:r>
            <a:r>
              <a:rPr lang="en-US" sz="3800" dirty="0" smtClean="0"/>
              <a:t> Parking Data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10 of 12 school provide RV parking for donors (UA &amp; USC)</a:t>
            </a:r>
          </a:p>
          <a:p>
            <a:r>
              <a:rPr lang="en-US" dirty="0"/>
              <a:t>Athletic Dept. manages </a:t>
            </a:r>
            <a:r>
              <a:rPr lang="en-US" dirty="0" smtClean="0"/>
              <a:t>RV donor </a:t>
            </a:r>
            <a:r>
              <a:rPr lang="en-US" dirty="0"/>
              <a:t>parking areas at </a:t>
            </a:r>
            <a:r>
              <a:rPr lang="en-US" dirty="0" smtClean="0"/>
              <a:t>6 </a:t>
            </a:r>
            <a:r>
              <a:rPr lang="en-US" dirty="0"/>
              <a:t>of 12 schools </a:t>
            </a:r>
            <a:r>
              <a:rPr lang="en-US" dirty="0" smtClean="0"/>
              <a:t>(Parking-3; Physical Plant-1; Fairgrounds-1)</a:t>
            </a:r>
          </a:p>
          <a:p>
            <a:r>
              <a:rPr lang="en-US" dirty="0" smtClean="0"/>
              <a:t>Auburn allows Thursday arrivals due to dedicated RV area; all others report no arrivals allowed before Friday in donor RV lots (9AM; 10AM; 2PM; 5 PM; 5:30PM; 6PM (3); 6:30PM)</a:t>
            </a:r>
          </a:p>
          <a:p>
            <a:r>
              <a:rPr lang="en-US" dirty="0" smtClean="0"/>
              <a:t>All but Tennessee report strict application of arrival time policies</a:t>
            </a:r>
          </a:p>
          <a:p>
            <a:r>
              <a:rPr lang="en-US" dirty="0" smtClean="0"/>
              <a:t>3 of 12 schools have hook ups in some donor RV parking spaces (MSU-82; USC-300; UT-50)</a:t>
            </a:r>
          </a:p>
          <a:p>
            <a:r>
              <a:rPr lang="en-US" dirty="0" smtClean="0"/>
              <a:t>Georgia – RV’s are “just a blip on the radar” (40 spaces)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7283"/>
            <a:ext cx="7315200" cy="546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067800" cy="884238"/>
          </a:xfrm>
        </p:spPr>
        <p:txBody>
          <a:bodyPr>
            <a:normAutofit/>
          </a:bodyPr>
          <a:lstStyle/>
          <a:p>
            <a:r>
              <a:rPr lang="en-US" dirty="0"/>
              <a:t>Highlights of </a:t>
            </a:r>
            <a:r>
              <a:rPr lang="en-US" dirty="0" smtClean="0"/>
              <a:t>Public RV Parking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6 of 12 schools offer public RV parking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arrivals allowed before </a:t>
            </a:r>
            <a:r>
              <a:rPr lang="en-US" dirty="0" smtClean="0"/>
              <a:t>Friday at on-campus RV parks</a:t>
            </a:r>
            <a:endParaRPr lang="en-US" dirty="0"/>
          </a:p>
          <a:p>
            <a:r>
              <a:rPr lang="en-US" dirty="0" smtClean="0"/>
              <a:t>A&amp;M and Miss. State </a:t>
            </a:r>
            <a:r>
              <a:rPr lang="en-US" dirty="0"/>
              <a:t>have hook ups in some </a:t>
            </a:r>
            <a:r>
              <a:rPr lang="en-US" dirty="0" smtClean="0"/>
              <a:t>public RV </a:t>
            </a:r>
            <a:r>
              <a:rPr lang="en-US" dirty="0"/>
              <a:t>parking spaces </a:t>
            </a:r>
            <a:r>
              <a:rPr lang="en-US" dirty="0" smtClean="0"/>
              <a:t>(A&amp;M-97, on-campus; MSU-150, off-campus)</a:t>
            </a:r>
          </a:p>
          <a:p>
            <a:r>
              <a:rPr lang="en-US" dirty="0" smtClean="0"/>
              <a:t>Arkansas has NO on-campus RV operation; all off-campus and privately-owned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TStemplate</Template>
  <TotalTime>535</TotalTime>
  <Words>1062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TStemplate</vt:lpstr>
      <vt:lpstr>SEC Game Day Parking Survey Overview</vt:lpstr>
      <vt:lpstr>Content</vt:lpstr>
      <vt:lpstr>12 Schools Surveyed</vt:lpstr>
      <vt:lpstr>Highlights of Parking Data</vt:lpstr>
      <vt:lpstr>Highlights of Parking Data Cont.</vt:lpstr>
      <vt:lpstr>Highlights of Parking Data Cont.</vt:lpstr>
      <vt:lpstr>Summary of Public Paid Parking</vt:lpstr>
      <vt:lpstr>Highlights of Donor RV Parking Data</vt:lpstr>
      <vt:lpstr>Highlights of Public RV Parking Data</vt:lpstr>
      <vt:lpstr>Summary of Public Paid RV Parking</vt:lpstr>
      <vt:lpstr>Highlights of Transit Data</vt:lpstr>
      <vt:lpstr>Common Threads</vt:lpstr>
      <vt:lpstr>Common Threads Cont.</vt:lpstr>
      <vt:lpstr>Good Ideas</vt:lpstr>
      <vt:lpstr>Unique Aspects</vt:lpstr>
      <vt:lpstr>Unique Aspects Cont.</vt:lpstr>
      <vt:lpstr>SEC Game Day Parking Survey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dhoffmann</dc:creator>
  <cp:lastModifiedBy>dhoffmann</cp:lastModifiedBy>
  <cp:revision>34</cp:revision>
  <dcterms:created xsi:type="dcterms:W3CDTF">2012-03-06T15:50:13Z</dcterms:created>
  <dcterms:modified xsi:type="dcterms:W3CDTF">2012-03-07T17:12:27Z</dcterms:modified>
</cp:coreProperties>
</file>