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4" r:id="rId4"/>
    <p:sldId id="285" r:id="rId5"/>
    <p:sldId id="286" r:id="rId6"/>
    <p:sldId id="295" r:id="rId7"/>
    <p:sldId id="296" r:id="rId8"/>
    <p:sldId id="287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61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636"/>
    <a:srgbClr val="FFF2D4"/>
    <a:srgbClr val="500000"/>
    <a:srgbClr val="BABCBE"/>
    <a:srgbClr val="E7D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>
        <p:scale>
          <a:sx n="80" d="100"/>
          <a:sy n="80" d="100"/>
        </p:scale>
        <p:origin x="-864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796D-2EFB-467A-9E0D-785F48DC4690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3D10-395E-42A9-874E-97252B4AE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93D10-395E-42A9-874E-97252B4AEC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8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 bwMode="grayWhite">
          <a:xfrm>
            <a:off x="0" y="914400"/>
            <a:ext cx="9144000" cy="59436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rimaryWhiteMaroon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99960" y="228600"/>
            <a:ext cx="1844040" cy="4572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363636"/>
                </a:solidFill>
                <a:latin typeface="Gill Sans MT" pitchFamily="34" charset="0"/>
              </a:rPr>
              <a:t>transport.tamu.edu</a:t>
            </a:r>
            <a:endParaRPr lang="en-US" sz="2400" b="1" dirty="0">
              <a:solidFill>
                <a:srgbClr val="363636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457200"/>
            <a:ext cx="4925161" cy="1865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imaryWhiteMaroon.jpg"/>
          <p:cNvPicPr>
            <a:picLocks noChangeAspect="1"/>
          </p:cNvPicPr>
          <p:nvPr/>
        </p:nvPicPr>
        <p:blipFill>
          <a:blip r:embed="rId13" cstate="print"/>
          <a:srcRect l="1973" t="8607" r="1973" b="7784"/>
          <a:stretch>
            <a:fillRect/>
          </a:stretch>
        </p:blipFill>
        <p:spPr>
          <a:xfrm>
            <a:off x="7696200" y="76200"/>
            <a:ext cx="1335786" cy="294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5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transport.tamu.edu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601819" cy="312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smtClean="0"/>
              <a:t>Parking </a:t>
            </a:r>
            <a:r>
              <a:rPr lang="en-US" sz="6000" smtClean="0"/>
              <a:t>Garage Feasibility </a:t>
            </a:r>
            <a:r>
              <a:rPr lang="en-US" sz="6000" dirty="0" smtClean="0"/>
              <a:t>Study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TSAC</a:t>
            </a:r>
          </a:p>
          <a:p>
            <a:r>
              <a:rPr lang="en-US" sz="2400" dirty="0" smtClean="0"/>
              <a:t>December 5, 2012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47 Garage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371600"/>
            <a:ext cx="8277225" cy="5029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124200" y="3581400"/>
            <a:ext cx="1905000" cy="30480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71800" y="3581400"/>
            <a:ext cx="152400" cy="114300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76800" y="3886200"/>
            <a:ext cx="152400" cy="114300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67037" y="4733925"/>
            <a:ext cx="1905000" cy="30480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1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47 Garage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65790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47 Garage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1,116 </a:t>
            </a:r>
            <a:r>
              <a:rPr lang="en-US" sz="3800" dirty="0"/>
              <a:t>spaces, 336 </a:t>
            </a:r>
            <a:r>
              <a:rPr lang="en-US" sz="3800" dirty="0" err="1"/>
              <a:t>sf</a:t>
            </a:r>
            <a:r>
              <a:rPr lang="en-US" sz="3800" dirty="0"/>
              <a:t>/space, 5- levels above grade, 4-bay Parking Structure with ± 27,250 SF of proposed office space.  </a:t>
            </a:r>
            <a:r>
              <a:rPr lang="en-US" sz="3800" b="1" i="1" u="sng" dirty="0"/>
              <a:t>674</a:t>
            </a:r>
            <a:r>
              <a:rPr lang="en-US" sz="3800" i="1" u="sng" dirty="0"/>
              <a:t> net spaces are provided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sz="3300" u="sng" dirty="0" smtClean="0"/>
              <a:t>Summary </a:t>
            </a:r>
            <a:r>
              <a:rPr lang="en-US" sz="3300" u="sng" dirty="0"/>
              <a:t>of Lot 47 Structure:</a:t>
            </a:r>
            <a:endParaRPr lang="en-US" sz="3300" dirty="0"/>
          </a:p>
          <a:p>
            <a:pPr lvl="0"/>
            <a:r>
              <a:rPr lang="en-US" sz="3300" dirty="0"/>
              <a:t>Five parking levels at and above existing Lot 47 and a portion of Lot </a:t>
            </a:r>
            <a:r>
              <a:rPr lang="en-US" sz="3300" dirty="0" smtClean="0"/>
              <a:t>51</a:t>
            </a:r>
            <a:endParaRPr lang="en-US" sz="3300" dirty="0"/>
          </a:p>
          <a:p>
            <a:pPr lvl="0"/>
            <a:r>
              <a:rPr lang="en-US" sz="3300" dirty="0"/>
              <a:t>Four 58-ft wide parking bays (double loaded</a:t>
            </a:r>
            <a:r>
              <a:rPr lang="en-US" sz="3300" dirty="0" smtClean="0"/>
              <a:t>)</a:t>
            </a:r>
            <a:endParaRPr lang="en-US" sz="3300" dirty="0"/>
          </a:p>
          <a:p>
            <a:pPr lvl="0"/>
            <a:r>
              <a:rPr lang="en-US" sz="3300" dirty="0"/>
              <a:t>Two-way head </a:t>
            </a:r>
            <a:r>
              <a:rPr lang="en-US" sz="3300" dirty="0" smtClean="0"/>
              <a:t>parking in first floor bay utilizing </a:t>
            </a:r>
            <a:r>
              <a:rPr lang="en-US" sz="3300" dirty="0"/>
              <a:t>10’ wide spaces</a:t>
            </a:r>
          </a:p>
          <a:p>
            <a:pPr lvl="0"/>
            <a:r>
              <a:rPr lang="en-US" sz="3300" dirty="0"/>
              <a:t>One-way angled controlled access </a:t>
            </a:r>
            <a:r>
              <a:rPr lang="en-US" sz="3300" dirty="0" smtClean="0"/>
              <a:t>parking</a:t>
            </a:r>
            <a:endParaRPr lang="en-US" sz="3300" dirty="0"/>
          </a:p>
          <a:p>
            <a:pPr lvl="0"/>
            <a:r>
              <a:rPr lang="en-US" sz="3300" dirty="0"/>
              <a:t>Segregated </a:t>
            </a:r>
            <a:r>
              <a:rPr lang="en-US" sz="3300" dirty="0" smtClean="0"/>
              <a:t>first floor bay entry </a:t>
            </a:r>
            <a:r>
              <a:rPr lang="en-US" sz="3300" dirty="0"/>
              <a:t>/ exit from the North and South loop </a:t>
            </a:r>
            <a:r>
              <a:rPr lang="en-US" sz="3300" dirty="0" smtClean="0"/>
              <a:t>roads</a:t>
            </a:r>
            <a:endParaRPr lang="en-US" sz="3300" dirty="0"/>
          </a:p>
          <a:p>
            <a:pPr lvl="0"/>
            <a:r>
              <a:rPr lang="en-US" sz="3300" dirty="0"/>
              <a:t>Single controlled access entry /exit from the North loop </a:t>
            </a:r>
            <a:r>
              <a:rPr lang="en-US" sz="3300" dirty="0" smtClean="0"/>
              <a:t>road</a:t>
            </a:r>
            <a:endParaRPr lang="en-US" sz="3300" dirty="0"/>
          </a:p>
          <a:p>
            <a:pPr lvl="0"/>
            <a:r>
              <a:rPr lang="en-US" sz="3300" dirty="0"/>
              <a:t>Parking on the ramp with flat end bay </a:t>
            </a:r>
            <a:r>
              <a:rPr lang="en-US" sz="3300" dirty="0" smtClean="0"/>
              <a:t>parking</a:t>
            </a:r>
            <a:endParaRPr lang="en-US" sz="3300" dirty="0"/>
          </a:p>
          <a:p>
            <a:pPr marL="0" indent="0">
              <a:buNone/>
            </a:pPr>
            <a:r>
              <a:rPr lang="en-US" sz="3300" u="sng" dirty="0"/>
              <a:t>“Pros” of Lot 47 Structure:</a:t>
            </a:r>
            <a:endParaRPr lang="en-US" sz="3300" dirty="0"/>
          </a:p>
          <a:p>
            <a:pPr lvl="0"/>
            <a:r>
              <a:rPr lang="en-US" sz="3300" dirty="0"/>
              <a:t>Provides efficient long-span construction parking that meets the future deficiency </a:t>
            </a:r>
            <a:r>
              <a:rPr lang="en-US" sz="3300" dirty="0" smtClean="0"/>
              <a:t>needs</a:t>
            </a:r>
            <a:endParaRPr lang="en-US" sz="3300" dirty="0"/>
          </a:p>
          <a:p>
            <a:pPr lvl="0"/>
            <a:r>
              <a:rPr lang="en-US" sz="3300" dirty="0"/>
              <a:t>Entry / exit location is off two-way loop roads and adjacent to the existing engineering area surface </a:t>
            </a:r>
            <a:r>
              <a:rPr lang="en-US" sz="3300" dirty="0" smtClean="0"/>
              <a:t>lots</a:t>
            </a:r>
            <a:endParaRPr lang="en-US" sz="3300" dirty="0"/>
          </a:p>
          <a:p>
            <a:pPr lvl="0"/>
            <a:r>
              <a:rPr lang="en-US" sz="3300" dirty="0"/>
              <a:t>Allows for a flexible and usable office space component on the ground </a:t>
            </a:r>
            <a:r>
              <a:rPr lang="en-US" sz="3300" dirty="0" smtClean="0"/>
              <a:t>floor</a:t>
            </a:r>
            <a:endParaRPr lang="en-US" sz="3300" dirty="0"/>
          </a:p>
          <a:p>
            <a:pPr lvl="0"/>
            <a:r>
              <a:rPr lang="en-US" sz="3300" dirty="0"/>
              <a:t>Provides for segregated and separately controlled </a:t>
            </a:r>
            <a:r>
              <a:rPr lang="en-US" sz="3300" dirty="0" smtClean="0"/>
              <a:t>first floor bay</a:t>
            </a:r>
          </a:p>
          <a:p>
            <a:pPr lvl="0"/>
            <a:r>
              <a:rPr lang="en-US" sz="3300" dirty="0" smtClean="0"/>
              <a:t>Provides visitor parking in excess of what is currently provided</a:t>
            </a:r>
            <a:endParaRPr lang="en-US" sz="3300" dirty="0"/>
          </a:p>
          <a:p>
            <a:pPr lvl="0"/>
            <a:r>
              <a:rPr lang="en-US" sz="3300" dirty="0"/>
              <a:t>Apparent consistency with the University Master </a:t>
            </a:r>
            <a:r>
              <a:rPr lang="en-US" sz="3300" dirty="0" smtClean="0"/>
              <a:t>Plan</a:t>
            </a:r>
            <a:endParaRPr lang="en-US" sz="3300" dirty="0"/>
          </a:p>
          <a:p>
            <a:pPr lvl="0"/>
            <a:r>
              <a:rPr lang="en-US" sz="3300" dirty="0"/>
              <a:t>Avoids major existing </a:t>
            </a:r>
            <a:r>
              <a:rPr lang="en-US" sz="3300" dirty="0" smtClean="0"/>
              <a:t>utilities</a:t>
            </a:r>
            <a:endParaRPr lang="en-US" sz="3300" dirty="0"/>
          </a:p>
          <a:p>
            <a:pPr marL="0" indent="0">
              <a:buNone/>
            </a:pPr>
            <a:r>
              <a:rPr lang="en-US" sz="3300" u="sng" dirty="0" smtClean="0"/>
              <a:t>“Cons” of Lot 47 Structure:</a:t>
            </a:r>
            <a:endParaRPr lang="en-US" sz="3300" dirty="0" smtClean="0"/>
          </a:p>
          <a:p>
            <a:pPr lvl="0"/>
            <a:r>
              <a:rPr lang="en-US" sz="3300" dirty="0" smtClean="0"/>
              <a:t>Potential </a:t>
            </a:r>
            <a:r>
              <a:rPr lang="en-US" sz="3300" dirty="0"/>
              <a:t>pedestrian/vehicular conflict at the entry / exit </a:t>
            </a:r>
            <a:r>
              <a:rPr lang="en-US" sz="3300" dirty="0" smtClean="0"/>
              <a:t>gates</a:t>
            </a:r>
            <a:endParaRPr lang="en-US" sz="3300" dirty="0"/>
          </a:p>
          <a:p>
            <a:pPr lvl="0"/>
            <a:r>
              <a:rPr lang="en-US" sz="3300" dirty="0"/>
              <a:t>Parking on sloped </a:t>
            </a:r>
            <a:r>
              <a:rPr lang="en-US" sz="3300" dirty="0" smtClean="0"/>
              <a:t>ramps</a:t>
            </a:r>
            <a:endParaRPr lang="en-US" sz="3300" dirty="0"/>
          </a:p>
          <a:p>
            <a:pPr lvl="0"/>
            <a:r>
              <a:rPr lang="en-US" sz="3300" dirty="0"/>
              <a:t>Integrating office space into existing parking area is more costly than standalone office space in another building </a:t>
            </a:r>
            <a:r>
              <a:rPr lang="en-US" sz="3300" dirty="0" smtClean="0"/>
              <a:t>type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72677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8264128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30d Garage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43600" y="4038600"/>
            <a:ext cx="0" cy="121920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62400" y="5257800"/>
            <a:ext cx="1981200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62400" y="4047460"/>
            <a:ext cx="1981200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87209" y="4047460"/>
            <a:ext cx="0" cy="121920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41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30d Garage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68017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4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30d Garage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dirty="0"/>
              <a:t>1,082 spaces, 331 </a:t>
            </a:r>
            <a:r>
              <a:rPr lang="en-US" sz="3800" dirty="0" err="1"/>
              <a:t>sf</a:t>
            </a:r>
            <a:r>
              <a:rPr lang="en-US" sz="3800" dirty="0"/>
              <a:t>/space, 4- levels above grade, 4-bay Parking Structure. </a:t>
            </a:r>
            <a:r>
              <a:rPr lang="en-US" sz="3800" dirty="0" smtClean="0"/>
              <a:t>               </a:t>
            </a:r>
            <a:r>
              <a:rPr lang="en-US" sz="3800" b="1" i="1" u="sng" dirty="0" smtClean="0"/>
              <a:t>870</a:t>
            </a:r>
            <a:r>
              <a:rPr lang="en-US" sz="3800" i="1" u="sng" dirty="0" smtClean="0"/>
              <a:t> </a:t>
            </a:r>
            <a:r>
              <a:rPr lang="en-US" sz="3800" i="1" u="sng" dirty="0"/>
              <a:t>net spaces are provided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/>
              <a:t>Summary of Lot 30d Structure:</a:t>
            </a:r>
            <a:endParaRPr lang="en-US" dirty="0"/>
          </a:p>
          <a:p>
            <a:pPr lvl="0"/>
            <a:r>
              <a:rPr lang="en-US" dirty="0"/>
              <a:t>Four parking levels at and above existing Lot 30d and a portion of Lot </a:t>
            </a:r>
            <a:r>
              <a:rPr lang="en-US" dirty="0" smtClean="0"/>
              <a:t>30c</a:t>
            </a:r>
            <a:endParaRPr lang="en-US" dirty="0"/>
          </a:p>
          <a:p>
            <a:pPr lvl="0"/>
            <a:r>
              <a:rPr lang="en-US" dirty="0"/>
              <a:t>Four 58-ft wide parking bays (double loaded</a:t>
            </a:r>
            <a:r>
              <a:rPr lang="en-US" dirty="0" smtClean="0"/>
              <a:t>)</a:t>
            </a:r>
            <a:endParaRPr lang="en-US" dirty="0"/>
          </a:p>
          <a:p>
            <a:pPr lvl="0"/>
            <a:r>
              <a:rPr lang="en-US" dirty="0"/>
              <a:t>One-way angled controlled access </a:t>
            </a:r>
            <a:r>
              <a:rPr lang="en-US" dirty="0" smtClean="0"/>
              <a:t>parking</a:t>
            </a:r>
            <a:endParaRPr lang="en-US" dirty="0"/>
          </a:p>
          <a:p>
            <a:pPr lvl="0"/>
            <a:r>
              <a:rPr lang="en-US" dirty="0"/>
              <a:t>Single controlled access entry /exit from the </a:t>
            </a:r>
            <a:r>
              <a:rPr lang="en-US" dirty="0" smtClean="0"/>
              <a:t>South </a:t>
            </a:r>
            <a:r>
              <a:rPr lang="en-US" dirty="0"/>
              <a:t>loop </a:t>
            </a:r>
            <a:r>
              <a:rPr lang="en-US" dirty="0" smtClean="0"/>
              <a:t>road</a:t>
            </a:r>
            <a:endParaRPr lang="en-US" dirty="0"/>
          </a:p>
          <a:p>
            <a:pPr lvl="0"/>
            <a:r>
              <a:rPr lang="en-US" dirty="0"/>
              <a:t>Parking on the ramp with flat end bay </a:t>
            </a:r>
            <a:r>
              <a:rPr lang="en-US" dirty="0" smtClean="0"/>
              <a:t>parking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“Pros” of Lot 30d Structure:</a:t>
            </a:r>
            <a:endParaRPr lang="en-US" dirty="0"/>
          </a:p>
          <a:p>
            <a:pPr lvl="0"/>
            <a:r>
              <a:rPr lang="en-US" dirty="0"/>
              <a:t>Provides efficient long-span construction parking that meets the future deficiency </a:t>
            </a:r>
            <a:r>
              <a:rPr lang="en-US" dirty="0" smtClean="0"/>
              <a:t>needs</a:t>
            </a:r>
            <a:endParaRPr lang="en-US" dirty="0"/>
          </a:p>
          <a:p>
            <a:pPr lvl="0"/>
            <a:r>
              <a:rPr lang="en-US" dirty="0"/>
              <a:t>Entry / exit location is off two-way loop roads and adjacent to the existing Northside area surface </a:t>
            </a:r>
            <a:r>
              <a:rPr lang="en-US" dirty="0" smtClean="0"/>
              <a:t>lots</a:t>
            </a:r>
            <a:endParaRPr lang="en-US" dirty="0"/>
          </a:p>
          <a:p>
            <a:pPr lvl="0"/>
            <a:r>
              <a:rPr lang="en-US" dirty="0"/>
              <a:t>Provides parking on the perimeter of </a:t>
            </a:r>
            <a:r>
              <a:rPr lang="en-US" dirty="0" smtClean="0"/>
              <a:t>campus</a:t>
            </a:r>
            <a:endParaRPr lang="en-US" dirty="0"/>
          </a:p>
          <a:p>
            <a:pPr lvl="0"/>
            <a:r>
              <a:rPr lang="en-US" dirty="0"/>
              <a:t>Apparent consistency with the University Master </a:t>
            </a:r>
            <a:r>
              <a:rPr lang="en-US" dirty="0" smtClean="0"/>
              <a:t>Plan</a:t>
            </a:r>
            <a:endParaRPr lang="en-US" dirty="0"/>
          </a:p>
          <a:p>
            <a:pPr lvl="0"/>
            <a:r>
              <a:rPr lang="en-US" dirty="0"/>
              <a:t>Avoids major existing </a:t>
            </a:r>
            <a:r>
              <a:rPr lang="en-US" dirty="0" smtClean="0"/>
              <a:t>utilities</a:t>
            </a:r>
          </a:p>
          <a:p>
            <a:r>
              <a:rPr lang="en-US" dirty="0" smtClean="0"/>
              <a:t>No pedestrian/vehicular </a:t>
            </a:r>
            <a:r>
              <a:rPr lang="en-US" dirty="0"/>
              <a:t>conflict at the entry / exit gates</a:t>
            </a:r>
          </a:p>
          <a:p>
            <a:pPr marL="0" indent="0">
              <a:buNone/>
            </a:pPr>
            <a:r>
              <a:rPr lang="en-US" u="sng" dirty="0" smtClean="0"/>
              <a:t>“</a:t>
            </a:r>
            <a:r>
              <a:rPr lang="en-US" u="sng" dirty="0"/>
              <a:t>Cons” of Lot 30d Structure:</a:t>
            </a:r>
            <a:endParaRPr lang="en-US" dirty="0"/>
          </a:p>
          <a:p>
            <a:pPr lvl="0"/>
            <a:r>
              <a:rPr lang="en-US" dirty="0"/>
              <a:t>Minor utilities (water, storm sewer, and sanitary sewer will need to be relocated</a:t>
            </a:r>
            <a:r>
              <a:rPr lang="en-US" dirty="0" smtClean="0"/>
              <a:t>)</a:t>
            </a:r>
            <a:endParaRPr lang="en-US" dirty="0"/>
          </a:p>
          <a:p>
            <a:pPr lvl="0"/>
            <a:r>
              <a:rPr lang="en-US" dirty="0"/>
              <a:t>Existing trees will need to be </a:t>
            </a:r>
            <a:r>
              <a:rPr lang="en-US" dirty="0" smtClean="0"/>
              <a:t>removed</a:t>
            </a:r>
            <a:endParaRPr lang="en-US" dirty="0"/>
          </a:p>
          <a:p>
            <a:pPr lvl="0"/>
            <a:r>
              <a:rPr lang="en-US" dirty="0"/>
              <a:t>The existing storm drainage area will need to be “structured” and “spanned” by the proposed </a:t>
            </a:r>
            <a:r>
              <a:rPr lang="en-US" dirty="0" smtClean="0"/>
              <a:t>garage</a:t>
            </a:r>
            <a:endParaRPr lang="en-US" dirty="0"/>
          </a:p>
          <a:p>
            <a:pPr lvl="0"/>
            <a:r>
              <a:rPr lang="en-US" dirty="0" smtClean="0"/>
              <a:t>Parking </a:t>
            </a:r>
            <a:r>
              <a:rPr lang="en-US" dirty="0"/>
              <a:t>on sloped </a:t>
            </a:r>
            <a:r>
              <a:rPr lang="en-US" dirty="0" smtClean="0"/>
              <a:t>ramps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9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Masterplan</a:t>
            </a:r>
            <a:endParaRPr lang="en-US" dirty="0"/>
          </a:p>
        </p:txBody>
      </p:sp>
      <p:pic>
        <p:nvPicPr>
          <p:cNvPr id="1026" name="Picture 2" descr="C:\Users\blake.hodge\Desktop\potential_par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82471"/>
            <a:ext cx="6705600" cy="50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756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Opinions of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2971800"/>
            <a:ext cx="3358763" cy="2209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 smtClean="0"/>
              <a:t>$21,171,986</a:t>
            </a:r>
          </a:p>
          <a:p>
            <a:pPr marL="0" indent="0" algn="ctr">
              <a:buNone/>
            </a:pPr>
            <a:r>
              <a:rPr lang="en-US" sz="2800" dirty="0" smtClean="0"/>
              <a:t>+</a:t>
            </a:r>
          </a:p>
          <a:p>
            <a:pPr marL="0" indent="0" algn="ctr">
              <a:buNone/>
            </a:pPr>
            <a:r>
              <a:rPr lang="en-US" sz="2800" dirty="0" smtClean="0"/>
              <a:t>$15,840,683</a:t>
            </a:r>
          </a:p>
          <a:p>
            <a:pPr marL="0" indent="0" algn="ctr">
              <a:buNone/>
            </a:pPr>
            <a:r>
              <a:rPr lang="en-US" sz="2800" dirty="0" smtClean="0"/>
              <a:t>=</a:t>
            </a:r>
          </a:p>
          <a:p>
            <a:pPr marL="0" indent="0" algn="ctr">
              <a:buNone/>
            </a:pPr>
            <a:r>
              <a:rPr lang="en-US" sz="2800" b="1" i="1" dirty="0" smtClean="0"/>
              <a:t>$37,012,669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32236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05" y="1371600"/>
            <a:ext cx="327409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90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 project programming</a:t>
            </a:r>
          </a:p>
          <a:p>
            <a:r>
              <a:rPr lang="en-US" dirty="0" smtClean="0"/>
              <a:t>Begin conceptual and final design for projects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858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$32,500,000 garage </a:t>
            </a:r>
            <a:r>
              <a:rPr lang="en-US" dirty="0"/>
              <a:t>p</a:t>
            </a:r>
            <a:r>
              <a:rPr lang="en-US" dirty="0" smtClean="0"/>
              <a:t>roject in the 2015 System Capital Plan</a:t>
            </a:r>
          </a:p>
          <a:p>
            <a:r>
              <a:rPr lang="en-US" dirty="0" smtClean="0"/>
              <a:t>Existing Masterplan</a:t>
            </a:r>
          </a:p>
          <a:p>
            <a:r>
              <a:rPr lang="en-US" dirty="0"/>
              <a:t>How big should the garage be?</a:t>
            </a:r>
          </a:p>
          <a:p>
            <a:r>
              <a:rPr lang="en-US" dirty="0" smtClean="0"/>
              <a:t>Where should garage be placed?</a:t>
            </a:r>
          </a:p>
        </p:txBody>
      </p:sp>
      <p:pic>
        <p:nvPicPr>
          <p:cNvPr id="1026" name="Picture 2" descr="C:\Users\blake.hodge\Desktop\existing_par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60" y="1433512"/>
            <a:ext cx="4788040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12" y="5181600"/>
            <a:ext cx="5786438" cy="11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5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24000"/>
            <a:ext cx="434340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Campus supply / demand</a:t>
            </a:r>
          </a:p>
          <a:p>
            <a:r>
              <a:rPr lang="en-US" dirty="0" smtClean="0"/>
              <a:t>Site assessment studies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58" y="2895600"/>
            <a:ext cx="6715125" cy="330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5240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Opinions of cost</a:t>
            </a:r>
          </a:p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9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Masterplan</a:t>
            </a:r>
            <a:endParaRPr lang="en-US" dirty="0"/>
          </a:p>
        </p:txBody>
      </p:sp>
      <p:pic>
        <p:nvPicPr>
          <p:cNvPr id="1026" name="Picture 2" descr="C:\Users\blake.hodge\Desktop\potential_par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82471"/>
            <a:ext cx="6705600" cy="50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5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/ Demand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267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Park+ model</a:t>
            </a:r>
          </a:p>
          <a:p>
            <a:r>
              <a:rPr lang="en-US" dirty="0" smtClean="0"/>
              <a:t>Existing deficiencies</a:t>
            </a:r>
          </a:p>
          <a:p>
            <a:r>
              <a:rPr lang="en-US" dirty="0" smtClean="0"/>
              <a:t>Latent demand</a:t>
            </a:r>
          </a:p>
          <a:p>
            <a:r>
              <a:rPr lang="en-US" dirty="0" smtClean="0"/>
              <a:t>Five year planning horizon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46" y="1905000"/>
            <a:ext cx="4635874" cy="260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26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/ Demand Study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1905000"/>
            <a:ext cx="4380230" cy="36645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2209800"/>
            <a:ext cx="1194435" cy="7277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33153" y="1682115"/>
            <a:ext cx="3942715" cy="178308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354418" y="3886200"/>
            <a:ext cx="394271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85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/ Demand Study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7000"/>
            <a:ext cx="5896758" cy="348900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3540125" cy="29349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055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Site Assessments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2285"/>
            <a:ext cx="8077200" cy="518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08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Site Assessments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91500" cy="496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15621"/>
      </p:ext>
    </p:extLst>
  </p:cSld>
  <p:clrMapOvr>
    <a:masterClrMapping/>
  </p:clrMapOvr>
</p:sld>
</file>

<file path=ppt/theme/theme1.xml><?xml version="1.0" encoding="utf-8"?>
<a:theme xmlns:a="http://schemas.openxmlformats.org/drawingml/2006/main" name="TStemplate">
  <a:themeElements>
    <a:clrScheme name="A&amp;M Pallette">
      <a:dk1>
        <a:sysClr val="windowText" lastClr="000000"/>
      </a:dk1>
      <a:lt1>
        <a:srgbClr val="FFF2D4"/>
      </a:lt1>
      <a:dk2>
        <a:srgbClr val="003D4D"/>
      </a:dk2>
      <a:lt2>
        <a:srgbClr val="E7DED0"/>
      </a:lt2>
      <a:accent1>
        <a:srgbClr val="836E2C"/>
      </a:accent1>
      <a:accent2>
        <a:srgbClr val="6C491D"/>
      </a:accent2>
      <a:accent3>
        <a:srgbClr val="4F552A"/>
      </a:accent3>
      <a:accent4>
        <a:srgbClr val="B7A66D"/>
      </a:accent4>
      <a:accent5>
        <a:srgbClr val="293E6B"/>
      </a:accent5>
      <a:accent6>
        <a:srgbClr val="BABCBE"/>
      </a:accent6>
      <a:hlink>
        <a:srgbClr val="500000"/>
      </a:hlink>
      <a:folHlink>
        <a:srgbClr val="595959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TStemplate</Template>
  <TotalTime>1805</TotalTime>
  <Words>546</Words>
  <Application>Microsoft Office PowerPoint</Application>
  <PresentationFormat>On-screen Show (4:3)</PresentationFormat>
  <Paragraphs>83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TStemplate</vt:lpstr>
      <vt:lpstr>Parking Garage Feasibility Study</vt:lpstr>
      <vt:lpstr>Study Elements</vt:lpstr>
      <vt:lpstr>Study Elements</vt:lpstr>
      <vt:lpstr>Campus Masterplan</vt:lpstr>
      <vt:lpstr>Supply / Demand Study</vt:lpstr>
      <vt:lpstr>Supply / Demand Study</vt:lpstr>
      <vt:lpstr>Supply / Demand Study</vt:lpstr>
      <vt:lpstr>Site Assessments</vt:lpstr>
      <vt:lpstr>Site Assessments</vt:lpstr>
      <vt:lpstr>Lot 47 Garage</vt:lpstr>
      <vt:lpstr>Lot 47 Garage</vt:lpstr>
      <vt:lpstr>Lot 47 Garage</vt:lpstr>
      <vt:lpstr>Lot 30d Garage</vt:lpstr>
      <vt:lpstr>Lot 30d Garage</vt:lpstr>
      <vt:lpstr>Lot 30d Garage</vt:lpstr>
      <vt:lpstr>Campus Masterplan</vt:lpstr>
      <vt:lpstr>Opinions of Cost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Bike Update</dc:title>
  <dc:creator>Ronald E. Steedly</dc:creator>
  <cp:lastModifiedBy>jlegrevellec</cp:lastModifiedBy>
  <cp:revision>77</cp:revision>
  <dcterms:created xsi:type="dcterms:W3CDTF">2011-10-17T15:46:34Z</dcterms:created>
  <dcterms:modified xsi:type="dcterms:W3CDTF">2012-12-05T20:20:23Z</dcterms:modified>
</cp:coreProperties>
</file>