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71" r:id="rId7"/>
    <p:sldId id="264" r:id="rId8"/>
    <p:sldId id="269" r:id="rId9"/>
    <p:sldId id="260" r:id="rId10"/>
    <p:sldId id="270"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41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0" name="Rectangle 19"/>
          <p:cNvSpPr/>
          <p:nvPr/>
        </p:nvSpPr>
        <p:spPr bwMode="grayWhite">
          <a:xfrm>
            <a:off x="0" y="914400"/>
            <a:ext cx="9144000" cy="5943600"/>
          </a:xfrm>
          <a:prstGeom prst="rect">
            <a:avLst/>
          </a:prstGeom>
          <a:solidFill>
            <a:srgbClr val="500000"/>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Rectangle 24"/>
          <p:cNvSpPr/>
          <p:nvPr/>
        </p:nvSpPr>
        <p:spPr>
          <a:xfrm>
            <a:off x="0" y="0"/>
            <a:ext cx="9144000" cy="914400"/>
          </a:xfrm>
          <a:prstGeom prst="rect">
            <a:avLst/>
          </a:prstGeom>
          <a:solidFill>
            <a:srgbClr val="FFF2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descr="TSlogo3in.tif"/>
          <p:cNvPicPr>
            <a:picLocks noChangeAspect="1"/>
          </p:cNvPicPr>
          <p:nvPr/>
        </p:nvPicPr>
        <p:blipFill>
          <a:blip r:embed="rId2" cstate="print"/>
          <a:srcRect l="2271" t="16173" b="16173"/>
          <a:stretch>
            <a:fillRect/>
          </a:stretch>
        </p:blipFill>
        <p:spPr>
          <a:xfrm>
            <a:off x="39928" y="76200"/>
            <a:ext cx="3541472" cy="688533"/>
          </a:xfrm>
          <a:prstGeom prst="rect">
            <a:avLst/>
          </a:prstGeom>
        </p:spPr>
      </p:pic>
      <p:pic>
        <p:nvPicPr>
          <p:cNvPr id="28" name="Picture 27" descr="primaryWhiteMaroon.tif"/>
          <p:cNvPicPr>
            <a:picLocks noChangeAspect="1"/>
          </p:cNvPicPr>
          <p:nvPr/>
        </p:nvPicPr>
        <p:blipFill>
          <a:blip r:embed="rId3" cstate="print"/>
          <a:stretch>
            <a:fillRect/>
          </a:stretch>
        </p:blipFill>
        <p:spPr>
          <a:xfrm>
            <a:off x="7299960" y="228600"/>
            <a:ext cx="1844040" cy="457200"/>
          </a:xfrm>
          <a:prstGeom prst="rect">
            <a:avLst/>
          </a:prstGeom>
        </p:spPr>
      </p:pic>
      <p:sp>
        <p:nvSpPr>
          <p:cNvPr id="29" name="Rectangle 28"/>
          <p:cNvSpPr/>
          <p:nvPr/>
        </p:nvSpPr>
        <p:spPr>
          <a:xfrm>
            <a:off x="0" y="6324600"/>
            <a:ext cx="9144000" cy="533400"/>
          </a:xfrm>
          <a:prstGeom prst="rect">
            <a:avLst/>
          </a:prstGeom>
          <a:solidFill>
            <a:srgbClr val="FFF2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363636"/>
                </a:solidFill>
                <a:latin typeface="Gill Sans MT" pitchFamily="34" charset="0"/>
              </a:rPr>
              <a:t>transport.tamu.edu</a:t>
            </a:r>
            <a:endParaRPr lang="en-US" sz="2400" b="1" dirty="0">
              <a:solidFill>
                <a:srgbClr val="363636"/>
              </a:solidFill>
              <a:latin typeface="Gill Sans MT"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3DDA32A-E2CB-45D3-BFBA-0E5A4223A160}" type="datetimeFigureOut">
              <a:rPr lang="en-US" smtClean="0"/>
              <a:t>9/24/2012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B68A56D-D47D-4442-BBB3-73FF00630D2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2D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8842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p:nvSpPr>
        <p:spPr>
          <a:xfrm>
            <a:off x="0" y="0"/>
            <a:ext cx="9144000" cy="457200"/>
          </a:xfrm>
          <a:prstGeom prst="rect">
            <a:avLst/>
          </a:prstGeom>
          <a:solidFill>
            <a:srgbClr val="5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primaryWhiteMaroon.jpg"/>
          <p:cNvPicPr>
            <a:picLocks noChangeAspect="1"/>
          </p:cNvPicPr>
          <p:nvPr/>
        </p:nvPicPr>
        <p:blipFill>
          <a:blip r:embed="rId13" cstate="print"/>
          <a:srcRect l="1973" t="8607" r="1973" b="7784"/>
          <a:stretch>
            <a:fillRect/>
          </a:stretch>
        </p:blipFill>
        <p:spPr>
          <a:xfrm>
            <a:off x="7696200" y="76200"/>
            <a:ext cx="1335786" cy="294661"/>
          </a:xfrm>
          <a:prstGeom prst="rect">
            <a:avLst/>
          </a:prstGeom>
        </p:spPr>
      </p:pic>
      <p:sp>
        <p:nvSpPr>
          <p:cNvPr id="13" name="TextBox 12"/>
          <p:cNvSpPr txBox="1"/>
          <p:nvPr/>
        </p:nvSpPr>
        <p:spPr>
          <a:xfrm>
            <a:off x="0" y="6488668"/>
            <a:ext cx="9144000" cy="369332"/>
          </a:xfrm>
          <a:prstGeom prst="rect">
            <a:avLst/>
          </a:prstGeom>
          <a:solidFill>
            <a:srgbClr val="500000"/>
          </a:solidFill>
        </p:spPr>
        <p:txBody>
          <a:bodyPr wrap="square" rtlCol="0" anchor="ctr">
            <a:spAutoFit/>
          </a:bodyPr>
          <a:lstStyle/>
          <a:p>
            <a:pPr algn="ctr"/>
            <a:r>
              <a:rPr lang="en-US" dirty="0" smtClean="0">
                <a:solidFill>
                  <a:schemeClr val="bg1"/>
                </a:solidFill>
                <a:latin typeface="Gill Sans MT" pitchFamily="34" charset="0"/>
              </a:rPr>
              <a:t>transport.tamu.edu</a:t>
            </a:r>
            <a:endParaRPr lang="en-US" dirty="0">
              <a:solidFill>
                <a:schemeClr val="bg1"/>
              </a:solidFill>
              <a:latin typeface="Gill Sans MT" pitchFamily="34" charset="0"/>
            </a:endParaRPr>
          </a:p>
        </p:txBody>
      </p:sp>
      <p:pic>
        <p:nvPicPr>
          <p:cNvPr id="17" name="Picture 16" descr="tswhite.jpg"/>
          <p:cNvPicPr>
            <a:picLocks noChangeAspect="1"/>
          </p:cNvPicPr>
          <p:nvPr/>
        </p:nvPicPr>
        <p:blipFill>
          <a:blip r:embed="rId14" cstate="print"/>
          <a:srcRect l="1447" t="6261" r="1447" b="6261"/>
          <a:stretch>
            <a:fillRect/>
          </a:stretch>
        </p:blipFill>
        <p:spPr>
          <a:xfrm>
            <a:off x="27432" y="46482"/>
            <a:ext cx="1840612" cy="38328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Gill Sans M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OSU Parking Privatization Overview</a:t>
            </a:r>
            <a:br>
              <a:rPr lang="en-US" dirty="0" smtClean="0"/>
            </a:br>
            <a:endParaRPr lang="en-US" dirty="0"/>
          </a:p>
        </p:txBody>
      </p:sp>
      <p:sp>
        <p:nvSpPr>
          <p:cNvPr id="3" name="Subtitle 2"/>
          <p:cNvSpPr>
            <a:spLocks noGrp="1"/>
          </p:cNvSpPr>
          <p:nvPr>
            <p:ph type="subTitle" idx="1"/>
          </p:nvPr>
        </p:nvSpPr>
        <p:spPr/>
        <p:txBody>
          <a:bodyPr/>
          <a:lstStyle/>
          <a:p>
            <a:r>
              <a:rPr lang="en-US" dirty="0" smtClean="0"/>
              <a:t>Texas </a:t>
            </a:r>
            <a:r>
              <a:rPr lang="en-US" dirty="0" smtClean="0"/>
              <a:t>A&amp;M University Transportation Services</a:t>
            </a:r>
            <a:endParaRPr lang="en-US" dirty="0"/>
          </a:p>
        </p:txBody>
      </p:sp>
    </p:spTree>
    <p:extLst>
      <p:ext uri="{BB962C8B-B14F-4D97-AF65-F5344CB8AC3E}">
        <p14:creationId xmlns:p14="http://schemas.microsoft.com/office/powerpoint/2010/main" val="42576688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763000" cy="914400"/>
          </a:xfrm>
        </p:spPr>
        <p:txBody>
          <a:bodyPr>
            <a:noAutofit/>
          </a:bodyPr>
          <a:lstStyle/>
          <a:p>
            <a:r>
              <a:rPr lang="en-US" sz="4000" dirty="0" smtClean="0"/>
              <a:t>How does the economy impact this deal?</a:t>
            </a:r>
            <a:endParaRPr lang="en-US" sz="4000" dirty="0"/>
          </a:p>
        </p:txBody>
      </p:sp>
      <p:sp>
        <p:nvSpPr>
          <p:cNvPr id="3" name="Content Placeholder 2"/>
          <p:cNvSpPr>
            <a:spLocks noGrp="1"/>
          </p:cNvSpPr>
          <p:nvPr>
            <p:ph idx="1"/>
          </p:nvPr>
        </p:nvSpPr>
        <p:spPr/>
        <p:txBody>
          <a:bodyPr>
            <a:normAutofit fontScale="92500" lnSpcReduction="20000"/>
          </a:bodyPr>
          <a:lstStyle/>
          <a:p>
            <a:r>
              <a:rPr lang="en-US" dirty="0" smtClean="0"/>
              <a:t>Some economists are predicting another wall street meltdown in the next few years and a period of high inflation.</a:t>
            </a:r>
          </a:p>
          <a:p>
            <a:r>
              <a:rPr lang="en-US" dirty="0" smtClean="0"/>
              <a:t>OSU’s endowment is vulnerable to wall street slides.  Parking revenue is relatively stable.</a:t>
            </a:r>
          </a:p>
          <a:p>
            <a:r>
              <a:rPr lang="en-US" dirty="0" smtClean="0"/>
              <a:t>Salaries rarely keep up with inflation, yet the vendor will be able to increase prices up to the inflation rate.  What happens to OSU if values and earnings in the endowment fall, yet rates rise according to high inflation while employee salaries remain static due an economic downturn?</a:t>
            </a:r>
            <a:endParaRPr lang="en-US" dirty="0"/>
          </a:p>
        </p:txBody>
      </p:sp>
    </p:spTree>
    <p:extLst>
      <p:ext uri="{BB962C8B-B14F-4D97-AF65-F5344CB8AC3E}">
        <p14:creationId xmlns:p14="http://schemas.microsoft.com/office/powerpoint/2010/main" val="233643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TS Plan</a:t>
            </a:r>
            <a:endParaRPr lang="en-US" dirty="0"/>
          </a:p>
        </p:txBody>
      </p:sp>
      <p:sp>
        <p:nvSpPr>
          <p:cNvPr id="3" name="Content Placeholder 2"/>
          <p:cNvSpPr>
            <a:spLocks noGrp="1"/>
          </p:cNvSpPr>
          <p:nvPr>
            <p:ph idx="1"/>
          </p:nvPr>
        </p:nvSpPr>
        <p:spPr/>
        <p:txBody>
          <a:bodyPr>
            <a:normAutofit fontScale="77500" lnSpcReduction="20000"/>
          </a:bodyPr>
          <a:lstStyle/>
          <a:p>
            <a:r>
              <a:rPr lang="en-US" dirty="0"/>
              <a:t>Service </a:t>
            </a:r>
            <a:r>
              <a:rPr lang="en-US" dirty="0" smtClean="0"/>
              <a:t>to remained </a:t>
            </a:r>
            <a:r>
              <a:rPr lang="en-US" dirty="0"/>
              <a:t>focused on supporting the University</a:t>
            </a:r>
          </a:p>
          <a:p>
            <a:r>
              <a:rPr lang="en-US" dirty="0"/>
              <a:t>$1.5 – $3 million spent on capital repairs and maintenance annually, $628k paid in annual TAMU assessments, $885k paid annually for </a:t>
            </a:r>
            <a:r>
              <a:rPr lang="en-US" dirty="0" err="1"/>
              <a:t>Welborn</a:t>
            </a:r>
            <a:r>
              <a:rPr lang="en-US" dirty="0"/>
              <a:t> Road Passageway debt</a:t>
            </a:r>
          </a:p>
          <a:p>
            <a:r>
              <a:rPr lang="en-US" dirty="0"/>
              <a:t>Construct a garage of 1500 space in 2016 (for convenience)</a:t>
            </a:r>
          </a:p>
          <a:p>
            <a:r>
              <a:rPr lang="en-US" dirty="0"/>
              <a:t>Construct a garage of 1500 space in 2024 (for convenience)</a:t>
            </a:r>
          </a:p>
          <a:p>
            <a:r>
              <a:rPr lang="en-US" dirty="0"/>
              <a:t>No rate increases forecast until 2024 and 2025 and those will only be 2%</a:t>
            </a:r>
          </a:p>
          <a:p>
            <a:r>
              <a:rPr lang="en-US" dirty="0"/>
              <a:t>Inflationary increases will be needed in out years beginning 2028 of 3%</a:t>
            </a:r>
          </a:p>
          <a:p>
            <a:r>
              <a:rPr lang="en-US" dirty="0"/>
              <a:t>Minimum required reserves always maintained.</a:t>
            </a:r>
          </a:p>
          <a:p>
            <a:r>
              <a:rPr lang="en-US" dirty="0"/>
              <a:t>Operate at break even - there is no additional value unless changes are made to service and rates</a:t>
            </a:r>
          </a:p>
          <a:p>
            <a:endParaRPr lang="en-US" dirty="0"/>
          </a:p>
        </p:txBody>
      </p:sp>
    </p:spTree>
    <p:extLst>
      <p:ext uri="{BB962C8B-B14F-4D97-AF65-F5344CB8AC3E}">
        <p14:creationId xmlns:p14="http://schemas.microsoft.com/office/powerpoint/2010/main" val="2842198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84238"/>
          </a:xfrm>
        </p:spPr>
        <p:txBody>
          <a:bodyPr>
            <a:noAutofit/>
          </a:bodyPr>
          <a:lstStyle/>
          <a:p>
            <a:r>
              <a:rPr lang="en-US" sz="3600" dirty="0" smtClean="0"/>
              <a:t>What does OSU say they have done?</a:t>
            </a:r>
            <a:endParaRPr lang="en-US" sz="3600" dirty="0"/>
          </a:p>
        </p:txBody>
      </p:sp>
      <p:sp>
        <p:nvSpPr>
          <p:cNvPr id="3" name="Content Placeholder 2"/>
          <p:cNvSpPr>
            <a:spLocks noGrp="1"/>
          </p:cNvSpPr>
          <p:nvPr>
            <p:ph idx="1"/>
          </p:nvPr>
        </p:nvSpPr>
        <p:spPr>
          <a:xfrm>
            <a:off x="457200" y="1828800"/>
            <a:ext cx="8229600" cy="4800600"/>
          </a:xfrm>
        </p:spPr>
        <p:txBody>
          <a:bodyPr/>
          <a:lstStyle/>
          <a:p>
            <a:r>
              <a:rPr lang="en-US" dirty="0" smtClean="0"/>
              <a:t>Privatized parking and “sold” an asset with the following results:</a:t>
            </a:r>
          </a:p>
          <a:p>
            <a:pPr lvl="1"/>
            <a:r>
              <a:rPr lang="en-US" dirty="0" smtClean="0"/>
              <a:t>Outsourced operations to a private vendor creating efficiencies.</a:t>
            </a:r>
          </a:p>
          <a:p>
            <a:pPr lvl="1"/>
            <a:r>
              <a:rPr lang="en-US" dirty="0" smtClean="0"/>
              <a:t>Received a substantial up front payment in cash (483 million) in return for this 50 year revenue stream plus increases.</a:t>
            </a:r>
          </a:p>
          <a:p>
            <a:pPr lvl="1"/>
            <a:r>
              <a:rPr lang="en-US" dirty="0" smtClean="0"/>
              <a:t>Invested the up front payment in an endowment that will hopefully average a 9% ROI annually over this term to fund various initiatives.</a:t>
            </a:r>
            <a:endParaRPr lang="en-US" dirty="0"/>
          </a:p>
        </p:txBody>
      </p:sp>
    </p:spTree>
    <p:extLst>
      <p:ext uri="{BB962C8B-B14F-4D97-AF65-F5344CB8AC3E}">
        <p14:creationId xmlns:p14="http://schemas.microsoft.com/office/powerpoint/2010/main" val="3797711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2" end="2"/>
                                            </p:txEl>
                                          </p:spTgt>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has this never been done before?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reluctance to tax faculty, staff and students for non parking items.</a:t>
            </a:r>
          </a:p>
          <a:p>
            <a:r>
              <a:rPr lang="en-US" dirty="0" smtClean="0"/>
              <a:t>Turnover is what makes parking profitable.</a:t>
            </a:r>
          </a:p>
          <a:p>
            <a:r>
              <a:rPr lang="en-US" dirty="0" smtClean="0"/>
              <a:t>In a permitted environment profit per space is much lower in comparison and sales are difficult to increase.</a:t>
            </a:r>
            <a:endParaRPr lang="en-US" dirty="0"/>
          </a:p>
          <a:p>
            <a:r>
              <a:rPr lang="en-US" dirty="0" smtClean="0"/>
              <a:t>A campus environment provides a distinct group of customers in close proximity.</a:t>
            </a:r>
          </a:p>
          <a:p>
            <a:r>
              <a:rPr lang="en-US" dirty="0" smtClean="0"/>
              <a:t>The revenue stream is already there, all steps taken to make this possible could have been done internally.  </a:t>
            </a:r>
          </a:p>
          <a:p>
            <a:r>
              <a:rPr lang="en-US" dirty="0" smtClean="0"/>
              <a:t>There are cheaper sources of funds.</a:t>
            </a:r>
            <a:endParaRPr lang="en-US" dirty="0"/>
          </a:p>
        </p:txBody>
      </p:sp>
    </p:spTree>
    <p:extLst>
      <p:ext uri="{BB962C8B-B14F-4D97-AF65-F5344CB8AC3E}">
        <p14:creationId xmlns:p14="http://schemas.microsoft.com/office/powerpoint/2010/main" val="98957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84238"/>
          </a:xfrm>
        </p:spPr>
        <p:txBody>
          <a:bodyPr>
            <a:normAutofit fontScale="90000"/>
          </a:bodyPr>
          <a:lstStyle/>
          <a:p>
            <a:r>
              <a:rPr lang="en-US" dirty="0" smtClean="0"/>
              <a:t>What is really happening?</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Giving vendor a defined revenue stream with specific increases over a 50 year term.</a:t>
            </a:r>
          </a:p>
          <a:p>
            <a:r>
              <a:rPr lang="en-US" dirty="0" smtClean="0"/>
              <a:t>Proceeds received at the beginning of the contract.</a:t>
            </a:r>
          </a:p>
          <a:p>
            <a:r>
              <a:rPr lang="en-US" dirty="0" smtClean="0"/>
              <a:t>Vendor has ability to ensure revenue stream, OSU can continue to make decisions on lots &amp; garages etc. </a:t>
            </a:r>
          </a:p>
          <a:p>
            <a:r>
              <a:rPr lang="en-US" dirty="0" smtClean="0"/>
              <a:t>At end of agreement, vendor walks away, OSU is returned revenue stream and full control of parking assets.</a:t>
            </a:r>
          </a:p>
          <a:p>
            <a:r>
              <a:rPr lang="en-US" b="1" dirty="0" smtClean="0"/>
              <a:t>This is a LOAN!</a:t>
            </a:r>
            <a:endParaRPr lang="en-US" b="1" dirty="0"/>
          </a:p>
        </p:txBody>
      </p:sp>
    </p:spTree>
    <p:extLst>
      <p:ext uri="{BB962C8B-B14F-4D97-AF65-F5344CB8AC3E}">
        <p14:creationId xmlns:p14="http://schemas.microsoft.com/office/powerpoint/2010/main" val="55005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80">
                                          <p:stCondLst>
                                            <p:cond delay="0"/>
                                          </p:stCondLst>
                                        </p:cTn>
                                        <p:tgtEl>
                                          <p:spTgt spid="3">
                                            <p:txEl>
                                              <p:pRg st="4" end="4"/>
                                            </p:txEl>
                                          </p:spTgt>
                                        </p:tgtEl>
                                      </p:cBhvr>
                                    </p:animEffect>
                                    <p:anim calcmode="lin" valueType="num">
                                      <p:cBhvr>
                                        <p:cTn id="2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4" end="4"/>
                                            </p:txEl>
                                          </p:spTgt>
                                        </p:tgtEl>
                                      </p:cBhvr>
                                      <p:to x="100000" y="60000"/>
                                    </p:animScale>
                                    <p:animScale>
                                      <p:cBhvr>
                                        <p:cTn id="34" dur="166" decel="50000">
                                          <p:stCondLst>
                                            <p:cond delay="676"/>
                                          </p:stCondLst>
                                        </p:cTn>
                                        <p:tgtEl>
                                          <p:spTgt spid="3">
                                            <p:txEl>
                                              <p:pRg st="4" end="4"/>
                                            </p:txEl>
                                          </p:spTgt>
                                        </p:tgtEl>
                                      </p:cBhvr>
                                      <p:to x="100000" y="100000"/>
                                    </p:animScale>
                                    <p:animScale>
                                      <p:cBhvr>
                                        <p:cTn id="35" dur="26">
                                          <p:stCondLst>
                                            <p:cond delay="1312"/>
                                          </p:stCondLst>
                                        </p:cTn>
                                        <p:tgtEl>
                                          <p:spTgt spid="3">
                                            <p:txEl>
                                              <p:pRg st="4" end="4"/>
                                            </p:txEl>
                                          </p:spTgt>
                                        </p:tgtEl>
                                      </p:cBhvr>
                                      <p:to x="100000" y="80000"/>
                                    </p:animScale>
                                    <p:animScale>
                                      <p:cBhvr>
                                        <p:cTn id="36" dur="166" decel="50000">
                                          <p:stCondLst>
                                            <p:cond delay="1338"/>
                                          </p:stCondLst>
                                        </p:cTn>
                                        <p:tgtEl>
                                          <p:spTgt spid="3">
                                            <p:txEl>
                                              <p:pRg st="4" end="4"/>
                                            </p:txEl>
                                          </p:spTgt>
                                        </p:tgtEl>
                                      </p:cBhvr>
                                      <p:to x="100000" y="100000"/>
                                    </p:animScale>
                                    <p:animScale>
                                      <p:cBhvr>
                                        <p:cTn id="37" dur="26">
                                          <p:stCondLst>
                                            <p:cond delay="1642"/>
                                          </p:stCondLst>
                                        </p:cTn>
                                        <p:tgtEl>
                                          <p:spTgt spid="3">
                                            <p:txEl>
                                              <p:pRg st="4" end="4"/>
                                            </p:txEl>
                                          </p:spTgt>
                                        </p:tgtEl>
                                      </p:cBhvr>
                                      <p:to x="100000" y="90000"/>
                                    </p:animScale>
                                    <p:animScale>
                                      <p:cBhvr>
                                        <p:cTn id="38" dur="166" decel="50000">
                                          <p:stCondLst>
                                            <p:cond delay="1668"/>
                                          </p:stCondLst>
                                        </p:cTn>
                                        <p:tgtEl>
                                          <p:spTgt spid="3">
                                            <p:txEl>
                                              <p:pRg st="4" end="4"/>
                                            </p:txEl>
                                          </p:spTgt>
                                        </p:tgtEl>
                                      </p:cBhvr>
                                      <p:to x="100000" y="100000"/>
                                    </p:animScale>
                                    <p:animScale>
                                      <p:cBhvr>
                                        <p:cTn id="39" dur="26">
                                          <p:stCondLst>
                                            <p:cond delay="1808"/>
                                          </p:stCondLst>
                                        </p:cTn>
                                        <p:tgtEl>
                                          <p:spTgt spid="3">
                                            <p:txEl>
                                              <p:pRg st="4" end="4"/>
                                            </p:txEl>
                                          </p:spTgt>
                                        </p:tgtEl>
                                      </p:cBhvr>
                                      <p:to x="100000" y="95000"/>
                                    </p:animScale>
                                    <p:animScale>
                                      <p:cBhvr>
                                        <p:cTn id="40"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OSU Financials as a Glance</a:t>
            </a:r>
            <a:br>
              <a:rPr lang="en-US" dirty="0" smtClean="0"/>
            </a:br>
            <a:r>
              <a:rPr lang="en-US" sz="3600" dirty="0" smtClean="0"/>
              <a:t>What makes this possible?</a:t>
            </a:r>
            <a:endParaRPr lang="en-US" sz="36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752600"/>
            <a:ext cx="5845751" cy="4603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1764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makes this attractive to investor?</a:t>
            </a:r>
            <a:endParaRPr lang="en-US" dirty="0"/>
          </a:p>
        </p:txBody>
      </p:sp>
      <p:sp>
        <p:nvSpPr>
          <p:cNvPr id="3" name="Content Placeholder 2"/>
          <p:cNvSpPr>
            <a:spLocks noGrp="1"/>
          </p:cNvSpPr>
          <p:nvPr>
            <p:ph idx="1"/>
          </p:nvPr>
        </p:nvSpPr>
        <p:spPr/>
        <p:txBody>
          <a:bodyPr/>
          <a:lstStyle/>
          <a:p>
            <a:r>
              <a:rPr lang="en-US" dirty="0" smtClean="0"/>
              <a:t>Moving 8 million in Transit costs elsewhere</a:t>
            </a:r>
          </a:p>
          <a:p>
            <a:r>
              <a:rPr lang="en-US" dirty="0" smtClean="0"/>
              <a:t>Moving 9.5 million in debt service elsewhere</a:t>
            </a:r>
          </a:p>
          <a:p>
            <a:r>
              <a:rPr lang="en-US" dirty="0" smtClean="0"/>
              <a:t>Absorbing parking functions the vendor does not want (Traffic Control, Event Coordination, Communications) </a:t>
            </a:r>
          </a:p>
          <a:p>
            <a:r>
              <a:rPr lang="en-US" dirty="0" smtClean="0"/>
              <a:t>Freeing up approximately 18 million in revenue without related costs</a:t>
            </a:r>
          </a:p>
          <a:p>
            <a:r>
              <a:rPr lang="en-US" dirty="0" smtClean="0"/>
              <a:t>Outsourcing is not the driver of this deal</a:t>
            </a:r>
            <a:endParaRPr lang="en-US" dirty="0"/>
          </a:p>
        </p:txBody>
      </p:sp>
    </p:spTree>
    <p:extLst>
      <p:ext uri="{BB962C8B-B14F-4D97-AF65-F5344CB8AC3E}">
        <p14:creationId xmlns:p14="http://schemas.microsoft.com/office/powerpoint/2010/main" val="4512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it’s a loan, what’s OSU’s rate?</a:t>
            </a:r>
            <a:endParaRPr lang="en-US" dirty="0"/>
          </a:p>
        </p:txBody>
      </p:sp>
      <p:sp>
        <p:nvSpPr>
          <p:cNvPr id="3" name="Content Placeholder 2"/>
          <p:cNvSpPr>
            <a:spLocks noGrp="1"/>
          </p:cNvSpPr>
          <p:nvPr>
            <p:ph idx="1"/>
          </p:nvPr>
        </p:nvSpPr>
        <p:spPr/>
        <p:txBody>
          <a:bodyPr>
            <a:normAutofit lnSpcReduction="10000"/>
          </a:bodyPr>
          <a:lstStyle/>
          <a:p>
            <a:r>
              <a:rPr lang="en-US" dirty="0" smtClean="0"/>
              <a:t>We know the revenue given up first year is 28 million annually.</a:t>
            </a:r>
          </a:p>
          <a:p>
            <a:r>
              <a:rPr lang="en-US" dirty="0" smtClean="0"/>
              <a:t>We know the increases that are allowed.</a:t>
            </a:r>
          </a:p>
          <a:p>
            <a:r>
              <a:rPr lang="en-US" dirty="0" smtClean="0"/>
              <a:t>We know the expenses taken on by the vendor are 9.8 million.</a:t>
            </a:r>
          </a:p>
          <a:p>
            <a:r>
              <a:rPr lang="en-US" dirty="0" smtClean="0"/>
              <a:t>Original proceeds 483 million.</a:t>
            </a:r>
          </a:p>
          <a:p>
            <a:r>
              <a:rPr lang="en-US" dirty="0" smtClean="0"/>
              <a:t>Without cuts to service effective rate is 16.5%.</a:t>
            </a:r>
          </a:p>
          <a:p>
            <a:r>
              <a:rPr lang="en-US" dirty="0" smtClean="0"/>
              <a:t>With a 10 % cut in service effective rate is 16.9%.</a:t>
            </a:r>
            <a:endParaRPr lang="en-US" dirty="0"/>
          </a:p>
        </p:txBody>
      </p:sp>
    </p:spTree>
    <p:extLst>
      <p:ext uri="{BB962C8B-B14F-4D97-AF65-F5344CB8AC3E}">
        <p14:creationId xmlns:p14="http://schemas.microsoft.com/office/powerpoint/2010/main" val="88958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this the whole picture of cost?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about the funds to pay off debt?  Wouldn’t they  be earning something otherwise?</a:t>
            </a:r>
          </a:p>
          <a:p>
            <a:r>
              <a:rPr lang="en-US" dirty="0" smtClean="0"/>
              <a:t>What about having to find other sources of revenue to fund Transit?  Won’t this be growing due to the rising parking fees?</a:t>
            </a:r>
          </a:p>
          <a:p>
            <a:r>
              <a:rPr lang="en-US" dirty="0" smtClean="0"/>
              <a:t>What about services the vendor does not want?  Where does that money come from?</a:t>
            </a:r>
          </a:p>
          <a:p>
            <a:r>
              <a:rPr lang="en-US" dirty="0" smtClean="0"/>
              <a:t>The cost of this transaction is much more than the loan interest….</a:t>
            </a:r>
          </a:p>
          <a:p>
            <a:r>
              <a:rPr lang="en-US" dirty="0" smtClean="0"/>
              <a:t>What about potential chargebacks?</a:t>
            </a:r>
            <a:endParaRPr lang="en-US" dirty="0"/>
          </a:p>
        </p:txBody>
      </p:sp>
    </p:spTree>
    <p:extLst>
      <p:ext uri="{BB962C8B-B14F-4D97-AF65-F5344CB8AC3E}">
        <p14:creationId xmlns:p14="http://schemas.microsoft.com/office/powerpoint/2010/main" val="48403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884238"/>
          </a:xfrm>
        </p:spPr>
        <p:txBody>
          <a:bodyPr>
            <a:normAutofit fontScale="90000"/>
          </a:bodyPr>
          <a:lstStyle/>
          <a:p>
            <a:r>
              <a:rPr lang="en-US" dirty="0" smtClean="0"/>
              <a:t>What Concessions is OSU to make for $483,000,000?</a:t>
            </a:r>
            <a:endParaRPr lang="en-US" dirty="0"/>
          </a:p>
        </p:txBody>
      </p:sp>
      <p:sp>
        <p:nvSpPr>
          <p:cNvPr id="3" name="Content Placeholder 2"/>
          <p:cNvSpPr>
            <a:spLocks noGrp="1"/>
          </p:cNvSpPr>
          <p:nvPr>
            <p:ph idx="1"/>
          </p:nvPr>
        </p:nvSpPr>
        <p:spPr>
          <a:xfrm>
            <a:off x="457200" y="1676400"/>
            <a:ext cx="8229600" cy="5562600"/>
          </a:xfrm>
        </p:spPr>
        <p:txBody>
          <a:bodyPr>
            <a:noAutofit/>
          </a:bodyPr>
          <a:lstStyle/>
          <a:p>
            <a:r>
              <a:rPr lang="en-US" sz="2800" dirty="0" smtClean="0"/>
              <a:t>Borrowing money at 17% to invest at 9%</a:t>
            </a:r>
          </a:p>
          <a:p>
            <a:r>
              <a:rPr lang="en-US" sz="2800" dirty="0" smtClean="0"/>
              <a:t>Accept a demand based model for construction.</a:t>
            </a:r>
          </a:p>
          <a:p>
            <a:r>
              <a:rPr lang="en-US" sz="2800" dirty="0"/>
              <a:t>I</a:t>
            </a:r>
            <a:r>
              <a:rPr lang="en-US" sz="2800" dirty="0" smtClean="0"/>
              <a:t>ncreases of 5.5% each year for ten years and 4% or inflation after that for the rest of the term, 40 years  on all charges; fines, visitor parking and permit prices.</a:t>
            </a:r>
          </a:p>
          <a:p>
            <a:r>
              <a:rPr lang="en-US" sz="2800" dirty="0" smtClean="0"/>
              <a:t>The University agrees to pay the company back for any lost revenue due to university actions. </a:t>
            </a:r>
          </a:p>
          <a:p>
            <a:r>
              <a:rPr lang="en-US" sz="2800" dirty="0" smtClean="0"/>
              <a:t>OSU cannot eliminate more than 2200 spaces without being charged.</a:t>
            </a:r>
            <a:endParaRPr lang="en-US" sz="2800" dirty="0"/>
          </a:p>
        </p:txBody>
      </p:sp>
    </p:spTree>
    <p:extLst>
      <p:ext uri="{BB962C8B-B14F-4D97-AF65-F5344CB8AC3E}">
        <p14:creationId xmlns:p14="http://schemas.microsoft.com/office/powerpoint/2010/main" val="2424119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Stemplate">
  <a:themeElements>
    <a:clrScheme name="A&amp;M Pallette">
      <a:dk1>
        <a:sysClr val="windowText" lastClr="000000"/>
      </a:dk1>
      <a:lt1>
        <a:srgbClr val="FFF2D4"/>
      </a:lt1>
      <a:dk2>
        <a:srgbClr val="003D4D"/>
      </a:dk2>
      <a:lt2>
        <a:srgbClr val="E7DED0"/>
      </a:lt2>
      <a:accent1>
        <a:srgbClr val="836E2C"/>
      </a:accent1>
      <a:accent2>
        <a:srgbClr val="6C491D"/>
      </a:accent2>
      <a:accent3>
        <a:srgbClr val="4F552A"/>
      </a:accent3>
      <a:accent4>
        <a:srgbClr val="B7A66D"/>
      </a:accent4>
      <a:accent5>
        <a:srgbClr val="293E6B"/>
      </a:accent5>
      <a:accent6>
        <a:srgbClr val="BABCBE"/>
      </a:accent6>
      <a:hlink>
        <a:srgbClr val="500000"/>
      </a:hlink>
      <a:folHlink>
        <a:srgbClr val="595959"/>
      </a:folHlink>
    </a:clrScheme>
    <a:fontScheme name="Custom 1">
      <a:majorFont>
        <a:latin typeface="Gill Sans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TStemplate</Template>
  <TotalTime>2236</TotalTime>
  <Words>768</Words>
  <Application>Microsoft Office PowerPoint</Application>
  <PresentationFormat>On-screen Show (4:3)</PresentationFormat>
  <Paragraphs>59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TStemplate</vt:lpstr>
      <vt:lpstr>OSU Parking Privatization Overview </vt:lpstr>
      <vt:lpstr>What does OSU say they have done?</vt:lpstr>
      <vt:lpstr>Why has this never been done before?</vt:lpstr>
      <vt:lpstr>What is really happening? </vt:lpstr>
      <vt:lpstr>OSU Financials as a Glance What makes this possible?</vt:lpstr>
      <vt:lpstr>What makes this attractive to investor?</vt:lpstr>
      <vt:lpstr>If it’s a loan, what’s OSU’s rate?</vt:lpstr>
      <vt:lpstr>Is this the whole picture of cost?</vt:lpstr>
      <vt:lpstr>What Concessions is OSU to make for $483,000,000?</vt:lpstr>
      <vt:lpstr>How does the economy impact this deal?</vt:lpstr>
      <vt:lpstr>Current TS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OSU Parking Privatization Overview</dc:title>
  <dc:creator>Kimball, Kenny M</dc:creator>
  <cp:lastModifiedBy>jlegrevellec</cp:lastModifiedBy>
  <cp:revision>52</cp:revision>
  <dcterms:created xsi:type="dcterms:W3CDTF">2012-05-29T16:37:48Z</dcterms:created>
  <dcterms:modified xsi:type="dcterms:W3CDTF">2012-09-24T19:56:07Z</dcterms:modified>
</cp:coreProperties>
</file>