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3636"/>
    <a:srgbClr val="FFF2D4"/>
    <a:srgbClr val="500000"/>
    <a:srgbClr val="BABCBE"/>
    <a:srgbClr val="E7D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132" autoAdjust="0"/>
  </p:normalViewPr>
  <p:slideViewPr>
    <p:cSldViewPr>
      <p:cViewPr>
        <p:scale>
          <a:sx n="90" d="100"/>
          <a:sy n="90" d="100"/>
        </p:scale>
        <p:origin x="-5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8796D-2EFB-467A-9E0D-785F48DC4690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93D10-395E-42A9-874E-97252B4AEC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1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93D10-395E-42A9-874E-97252B4AEC0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93D10-395E-42A9-874E-97252B4AEC0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29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Addition of a northbound bike lane caused concern for the inability of cars parked along Ireland to simultaneously handle northbound bike traffic and back into south bound auto traffic along Ireland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93D10-395E-42A9-874E-97252B4AEC0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62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 bwMode="grayWhite">
          <a:xfrm>
            <a:off x="0" y="914400"/>
            <a:ext cx="9144000" cy="5943600"/>
          </a:xfrm>
          <a:prstGeom prst="rect">
            <a:avLst/>
          </a:prstGeom>
          <a:solidFill>
            <a:srgbClr val="50000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FFF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primaryWhiteMaroon.t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99960" y="228600"/>
            <a:ext cx="1844040" cy="45720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rgbClr val="FFF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363636"/>
                </a:solidFill>
                <a:latin typeface="Gill Sans MT" pitchFamily="34" charset="0"/>
              </a:rPr>
              <a:t>transport.tamu.edu</a:t>
            </a:r>
            <a:endParaRPr lang="en-US" sz="2400" b="1" dirty="0">
              <a:solidFill>
                <a:srgbClr val="363636"/>
              </a:solidFill>
              <a:latin typeface="Gill Sans M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457200"/>
            <a:ext cx="4925161" cy="18652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A74255-B705-4501-BE57-554206D8167C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A51EFD-A89C-42CD-BD03-F1C31F480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A74255-B705-4501-BE57-554206D8167C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A51EFD-A89C-42CD-BD03-F1C31F480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A74255-B705-4501-BE57-554206D8167C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A51EFD-A89C-42CD-BD03-F1C31F480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A74255-B705-4501-BE57-554206D8167C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A51EFD-A89C-42CD-BD03-F1C31F480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A74255-B705-4501-BE57-554206D8167C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A51EFD-A89C-42CD-BD03-F1C31F480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A74255-B705-4501-BE57-554206D8167C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A51EFD-A89C-42CD-BD03-F1C31F480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A74255-B705-4501-BE57-554206D8167C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A51EFD-A89C-42CD-BD03-F1C31F480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A74255-B705-4501-BE57-554206D8167C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A51EFD-A89C-42CD-BD03-F1C31F480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A74255-B705-4501-BE57-554206D8167C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A51EFD-A89C-42CD-BD03-F1C31F480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A74255-B705-4501-BE57-554206D8167C}" type="datetimeFigureOut">
              <a:rPr lang="en-US" smtClean="0"/>
              <a:pPr/>
              <a:t>6/4/2013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A51EFD-A89C-42CD-BD03-F1C31F480D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5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primaryWhiteMaroon.jpg"/>
          <p:cNvPicPr>
            <a:picLocks noChangeAspect="1"/>
          </p:cNvPicPr>
          <p:nvPr/>
        </p:nvPicPr>
        <p:blipFill>
          <a:blip r:embed="rId13" cstate="print"/>
          <a:srcRect l="1973" t="8607" r="1973" b="7784"/>
          <a:stretch>
            <a:fillRect/>
          </a:stretch>
        </p:blipFill>
        <p:spPr>
          <a:xfrm>
            <a:off x="7696200" y="76200"/>
            <a:ext cx="1335786" cy="2946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rgbClr val="50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Gill Sans MT" pitchFamily="34" charset="0"/>
              </a:rPr>
              <a:t>transport.tamu.edu</a:t>
            </a:r>
            <a:endParaRPr lang="en-US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601819" cy="3127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ill Sans M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000" dirty="0" smtClean="0"/>
              <a:t>Bike </a:t>
            </a:r>
            <a:r>
              <a:rPr lang="en-US" sz="6000" smtClean="0"/>
              <a:t>Lane Improvements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TSAC, November 7, 2012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390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33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8335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4921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8719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8708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491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Bicycles traveling northbound on Ireland create problems.  Based on feedback from UPD, EHS and others we engaged professional engineers to study the problem.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81519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9" t="19295" r="20839" b="32813"/>
          <a:stretch/>
        </p:blipFill>
        <p:spPr>
          <a:xfrm>
            <a:off x="0" y="457200"/>
            <a:ext cx="9144000" cy="6025896"/>
          </a:xfrm>
        </p:spPr>
      </p:pic>
      <p:sp>
        <p:nvSpPr>
          <p:cNvPr id="11" name="TextBox 10"/>
          <p:cNvSpPr txBox="1"/>
          <p:nvPr/>
        </p:nvSpPr>
        <p:spPr>
          <a:xfrm>
            <a:off x="0" y="457200"/>
            <a:ext cx="3429000" cy="492443"/>
          </a:xfrm>
          <a:prstGeom prst="rect">
            <a:avLst/>
          </a:prstGeom>
          <a:solidFill>
            <a:schemeClr val="bg1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Parallel Parking Option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-2520000">
            <a:off x="5074053" y="1491952"/>
            <a:ext cx="148012" cy="1143000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-2520000">
            <a:off x="7073380" y="3032454"/>
            <a:ext cx="178840" cy="2534476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93826" y="1589225"/>
            <a:ext cx="278817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Replace angle parking with parallel parking</a:t>
            </a:r>
            <a:endParaRPr lang="en-US" sz="2000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710653" y="1752600"/>
            <a:ext cx="3671347" cy="4038600"/>
          </a:xfrm>
          <a:prstGeom prst="line">
            <a:avLst/>
          </a:prstGeom>
          <a:ln w="57150">
            <a:solidFill>
              <a:srgbClr val="00B050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58000" y="2819400"/>
            <a:ext cx="2133600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Add northbound bicycle lane</a:t>
            </a:r>
            <a:endParaRPr lang="en-US" sz="2000" b="1" dirty="0"/>
          </a:p>
        </p:txBody>
      </p:sp>
      <p:sp>
        <p:nvSpPr>
          <p:cNvPr id="12" name="Rectangle 11"/>
          <p:cNvSpPr/>
          <p:nvPr/>
        </p:nvSpPr>
        <p:spPr>
          <a:xfrm rot="3000000">
            <a:off x="1757376" y="908493"/>
            <a:ext cx="268611" cy="4387393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19200" y="3945749"/>
            <a:ext cx="21336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Convert New St to 2-way traffic 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81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4" t="19325" r="20819" b="32787"/>
          <a:stretch/>
        </p:blipFill>
        <p:spPr>
          <a:xfrm>
            <a:off x="0" y="457200"/>
            <a:ext cx="9144000" cy="6023811"/>
          </a:xfrm>
        </p:spPr>
      </p:pic>
      <p:sp>
        <p:nvSpPr>
          <p:cNvPr id="19" name="TextBox 18"/>
          <p:cNvSpPr txBox="1"/>
          <p:nvPr/>
        </p:nvSpPr>
        <p:spPr>
          <a:xfrm>
            <a:off x="0" y="457200"/>
            <a:ext cx="3429000" cy="492443"/>
          </a:xfrm>
          <a:prstGeom prst="rect">
            <a:avLst/>
          </a:prstGeom>
          <a:solidFill>
            <a:schemeClr val="bg1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Sidewalk Option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-2520000">
            <a:off x="5074053" y="1491952"/>
            <a:ext cx="148012" cy="1143000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-2520000">
            <a:off x="7073380" y="3032454"/>
            <a:ext cx="178840" cy="2534476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593826" y="1589225"/>
            <a:ext cx="1905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Eliminate angle parking</a:t>
            </a:r>
            <a:endParaRPr lang="en-US" sz="20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710653" y="1752600"/>
            <a:ext cx="3671347" cy="4038600"/>
          </a:xfrm>
          <a:prstGeom prst="line">
            <a:avLst/>
          </a:prstGeom>
          <a:ln w="57150">
            <a:solidFill>
              <a:srgbClr val="00B050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58000" y="2819400"/>
            <a:ext cx="2133600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Add northbound bicycle lane</a:t>
            </a:r>
            <a:endParaRPr lang="en-US" sz="2000" b="1" dirty="0"/>
          </a:p>
        </p:txBody>
      </p:sp>
      <p:sp>
        <p:nvSpPr>
          <p:cNvPr id="12" name="Rectangle 11"/>
          <p:cNvSpPr/>
          <p:nvPr/>
        </p:nvSpPr>
        <p:spPr>
          <a:xfrm rot="3000000">
            <a:off x="1757376" y="908493"/>
            <a:ext cx="268611" cy="4387393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19200" y="3945749"/>
            <a:ext cx="21336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Convert New St to 2-way traffic 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06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4" grpId="0" animBg="1"/>
      <p:bldP spid="10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9" t="19295" r="20839" b="32813"/>
          <a:stretch/>
        </p:blipFill>
        <p:spPr>
          <a:xfrm>
            <a:off x="0" y="457200"/>
            <a:ext cx="9144000" cy="6025896"/>
          </a:xfrm>
        </p:spPr>
      </p:pic>
      <p:sp>
        <p:nvSpPr>
          <p:cNvPr id="9" name="TextBox 8"/>
          <p:cNvSpPr txBox="1"/>
          <p:nvPr/>
        </p:nvSpPr>
        <p:spPr>
          <a:xfrm>
            <a:off x="0" y="457200"/>
            <a:ext cx="3429000" cy="492443"/>
          </a:xfrm>
          <a:prstGeom prst="rect">
            <a:avLst/>
          </a:prstGeom>
          <a:solidFill>
            <a:schemeClr val="bg1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Angle Parking Option</a:t>
            </a:r>
            <a:endParaRPr lang="en-US" sz="26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0" y="1752600"/>
            <a:ext cx="3671347" cy="4038600"/>
          </a:xfrm>
          <a:prstGeom prst="line">
            <a:avLst/>
          </a:prstGeom>
          <a:ln w="57150">
            <a:solidFill>
              <a:srgbClr val="00B050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719346" y="2819400"/>
            <a:ext cx="2119853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Add northbound bicycle lane</a:t>
            </a:r>
            <a:endParaRPr lang="en-US" sz="2000" b="1" dirty="0"/>
          </a:p>
        </p:txBody>
      </p:sp>
      <p:sp>
        <p:nvSpPr>
          <p:cNvPr id="7" name="Rectangle 6"/>
          <p:cNvSpPr/>
          <p:nvPr/>
        </p:nvSpPr>
        <p:spPr>
          <a:xfrm rot="3000000">
            <a:off x="1757376" y="908493"/>
            <a:ext cx="268611" cy="4387393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19200" y="3945749"/>
            <a:ext cx="21336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Convert New St to 2-way traffic 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11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Houston Street Bike Lane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57200" y="1600200"/>
            <a:ext cx="8229600" cy="4800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5000" y="3429000"/>
            <a:ext cx="6553200" cy="71864"/>
          </a:xfrm>
          <a:prstGeom prst="rect">
            <a:avLst/>
          </a:prstGeom>
          <a:solidFill>
            <a:srgbClr val="00B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76800" y="1905000"/>
            <a:ext cx="2286000" cy="132343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Add </a:t>
            </a:r>
            <a:r>
              <a:rPr lang="en-US" sz="2000" b="1" dirty="0" smtClean="0"/>
              <a:t>southbound </a:t>
            </a:r>
            <a:r>
              <a:rPr lang="en-US" sz="2000" b="1" dirty="0"/>
              <a:t>bicycle </a:t>
            </a:r>
            <a:r>
              <a:rPr lang="en-US" sz="2000" b="1" dirty="0" smtClean="0"/>
              <a:t>lane between Old Main and Lamar</a:t>
            </a:r>
            <a:endParaRPr lang="en-US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1143000" y="3657600"/>
            <a:ext cx="7315200" cy="228600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38250" y="4038600"/>
            <a:ext cx="150495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Designate Bus Lane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3500864"/>
            <a:ext cx="6934200" cy="156736"/>
          </a:xfrm>
          <a:prstGeom prst="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19800" y="4038600"/>
            <a:ext cx="2590800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Designate center lane as shared bicycle and vehicle lane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7420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Houston Street Bike Lane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57200" y="1600200"/>
            <a:ext cx="8229600" cy="4800600"/>
          </a:xfrm>
        </p:spPr>
      </p:pic>
      <p:sp>
        <p:nvSpPr>
          <p:cNvPr id="9" name="Rectangle 8"/>
          <p:cNvSpPr/>
          <p:nvPr/>
        </p:nvSpPr>
        <p:spPr>
          <a:xfrm>
            <a:off x="1295400" y="3429002"/>
            <a:ext cx="4953000" cy="71864"/>
          </a:xfrm>
          <a:prstGeom prst="rect">
            <a:avLst/>
          </a:prstGeom>
          <a:solidFill>
            <a:srgbClr val="00B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76600" y="1905000"/>
            <a:ext cx="2514600" cy="132343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Add </a:t>
            </a:r>
            <a:r>
              <a:rPr lang="en-US" sz="2000" b="1" dirty="0" smtClean="0"/>
              <a:t>northbound and southbound </a:t>
            </a:r>
            <a:r>
              <a:rPr lang="en-US" sz="2000" b="1" dirty="0"/>
              <a:t>bicycle </a:t>
            </a:r>
            <a:r>
              <a:rPr lang="en-US" sz="2000" b="1" dirty="0" smtClean="0"/>
              <a:t>lanes</a:t>
            </a:r>
            <a:r>
              <a:rPr lang="en-US" sz="2000" b="1" dirty="0"/>
              <a:t> </a:t>
            </a:r>
            <a:r>
              <a:rPr lang="en-US" sz="2000" b="1" dirty="0" smtClean="0"/>
              <a:t>between Jones and Old Main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95400" y="3657600"/>
            <a:ext cx="5029200" cy="71864"/>
          </a:xfrm>
          <a:prstGeom prst="rect">
            <a:avLst/>
          </a:prstGeom>
          <a:solidFill>
            <a:srgbClr val="00B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720000">
            <a:off x="6230348" y="3556885"/>
            <a:ext cx="1237357" cy="68307"/>
          </a:xfrm>
          <a:prstGeom prst="rect">
            <a:avLst/>
          </a:prstGeom>
          <a:solidFill>
            <a:srgbClr val="00B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720000">
            <a:off x="6306548" y="3804031"/>
            <a:ext cx="1237357" cy="68307"/>
          </a:xfrm>
          <a:prstGeom prst="rect">
            <a:avLst/>
          </a:prstGeom>
          <a:solidFill>
            <a:srgbClr val="00B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6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Jones Street Bike Lane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57200" y="1600200"/>
            <a:ext cx="8229600" cy="4800600"/>
          </a:xfrm>
        </p:spPr>
      </p:pic>
      <p:sp>
        <p:nvSpPr>
          <p:cNvPr id="7" name="Arc 6"/>
          <p:cNvSpPr/>
          <p:nvPr/>
        </p:nvSpPr>
        <p:spPr>
          <a:xfrm rot="20216977">
            <a:off x="-111159" y="2716660"/>
            <a:ext cx="9252019" cy="4043398"/>
          </a:xfrm>
          <a:custGeom>
            <a:avLst/>
            <a:gdLst>
              <a:gd name="connsiteX0" fmla="*/ 9252019 w 18504038"/>
              <a:gd name="connsiteY0" fmla="*/ 0 h 8086795"/>
              <a:gd name="connsiteX1" fmla="*/ 18504038 w 18504038"/>
              <a:gd name="connsiteY1" fmla="*/ 4043398 h 8086795"/>
              <a:gd name="connsiteX2" fmla="*/ 9252019 w 18504038"/>
              <a:gd name="connsiteY2" fmla="*/ 4043398 h 8086795"/>
              <a:gd name="connsiteX3" fmla="*/ 9252019 w 18504038"/>
              <a:gd name="connsiteY3" fmla="*/ 0 h 8086795"/>
              <a:gd name="connsiteX0" fmla="*/ 9252019 w 18504038"/>
              <a:gd name="connsiteY0" fmla="*/ 0 h 8086795"/>
              <a:gd name="connsiteX1" fmla="*/ 18504038 w 18504038"/>
              <a:gd name="connsiteY1" fmla="*/ 4043398 h 8086795"/>
              <a:gd name="connsiteX0" fmla="*/ 0 w 9252019"/>
              <a:gd name="connsiteY0" fmla="*/ 0 h 4043398"/>
              <a:gd name="connsiteX1" fmla="*/ 9252019 w 9252019"/>
              <a:gd name="connsiteY1" fmla="*/ 4043398 h 4043398"/>
              <a:gd name="connsiteX2" fmla="*/ 0 w 9252019"/>
              <a:gd name="connsiteY2" fmla="*/ 4043398 h 4043398"/>
              <a:gd name="connsiteX3" fmla="*/ 0 w 9252019"/>
              <a:gd name="connsiteY3" fmla="*/ 0 h 4043398"/>
              <a:gd name="connsiteX0" fmla="*/ 3236297 w 9252019"/>
              <a:gd name="connsiteY0" fmla="*/ 280101 h 4043398"/>
              <a:gd name="connsiteX1" fmla="*/ 9252019 w 9252019"/>
              <a:gd name="connsiteY1" fmla="*/ 4043398 h 4043398"/>
              <a:gd name="connsiteX0" fmla="*/ 0 w 9252019"/>
              <a:gd name="connsiteY0" fmla="*/ 0 h 4043398"/>
              <a:gd name="connsiteX1" fmla="*/ 9252019 w 9252019"/>
              <a:gd name="connsiteY1" fmla="*/ 4043398 h 4043398"/>
              <a:gd name="connsiteX2" fmla="*/ 0 w 9252019"/>
              <a:gd name="connsiteY2" fmla="*/ 4043398 h 4043398"/>
              <a:gd name="connsiteX3" fmla="*/ 0 w 9252019"/>
              <a:gd name="connsiteY3" fmla="*/ 0 h 4043398"/>
              <a:gd name="connsiteX0" fmla="*/ 3236297 w 9252019"/>
              <a:gd name="connsiteY0" fmla="*/ 280101 h 4043398"/>
              <a:gd name="connsiteX1" fmla="*/ 9252019 w 9252019"/>
              <a:gd name="connsiteY1" fmla="*/ 4043398 h 4043398"/>
              <a:gd name="connsiteX0" fmla="*/ 0 w 9252019"/>
              <a:gd name="connsiteY0" fmla="*/ 0 h 4043398"/>
              <a:gd name="connsiteX1" fmla="*/ 9252019 w 9252019"/>
              <a:gd name="connsiteY1" fmla="*/ 4043398 h 4043398"/>
              <a:gd name="connsiteX2" fmla="*/ 0 w 9252019"/>
              <a:gd name="connsiteY2" fmla="*/ 4043398 h 4043398"/>
              <a:gd name="connsiteX3" fmla="*/ 0 w 9252019"/>
              <a:gd name="connsiteY3" fmla="*/ 0 h 4043398"/>
              <a:gd name="connsiteX0" fmla="*/ 3236297 w 9252019"/>
              <a:gd name="connsiteY0" fmla="*/ 280101 h 4043398"/>
              <a:gd name="connsiteX1" fmla="*/ 8846533 w 9252019"/>
              <a:gd name="connsiteY1" fmla="*/ 2812591 h 4043398"/>
              <a:gd name="connsiteX0" fmla="*/ 0 w 9252019"/>
              <a:gd name="connsiteY0" fmla="*/ 0 h 4043398"/>
              <a:gd name="connsiteX1" fmla="*/ 9252019 w 9252019"/>
              <a:gd name="connsiteY1" fmla="*/ 4043398 h 4043398"/>
              <a:gd name="connsiteX2" fmla="*/ 0 w 9252019"/>
              <a:gd name="connsiteY2" fmla="*/ 4043398 h 4043398"/>
              <a:gd name="connsiteX3" fmla="*/ 0 w 9252019"/>
              <a:gd name="connsiteY3" fmla="*/ 0 h 4043398"/>
              <a:gd name="connsiteX0" fmla="*/ 3236297 w 9252019"/>
              <a:gd name="connsiteY0" fmla="*/ 280101 h 4043398"/>
              <a:gd name="connsiteX1" fmla="*/ 8846533 w 9252019"/>
              <a:gd name="connsiteY1" fmla="*/ 2812591 h 4043398"/>
              <a:gd name="connsiteX0" fmla="*/ 0 w 9252019"/>
              <a:gd name="connsiteY0" fmla="*/ 0 h 4043398"/>
              <a:gd name="connsiteX1" fmla="*/ 9252019 w 9252019"/>
              <a:gd name="connsiteY1" fmla="*/ 4043398 h 4043398"/>
              <a:gd name="connsiteX2" fmla="*/ 0 w 9252019"/>
              <a:gd name="connsiteY2" fmla="*/ 4043398 h 4043398"/>
              <a:gd name="connsiteX3" fmla="*/ 0 w 9252019"/>
              <a:gd name="connsiteY3" fmla="*/ 0 h 4043398"/>
              <a:gd name="connsiteX0" fmla="*/ 3236297 w 9252019"/>
              <a:gd name="connsiteY0" fmla="*/ 280101 h 4043398"/>
              <a:gd name="connsiteX1" fmla="*/ 8846533 w 9252019"/>
              <a:gd name="connsiteY1" fmla="*/ 2812591 h 4043398"/>
              <a:gd name="connsiteX0" fmla="*/ 0 w 9252019"/>
              <a:gd name="connsiteY0" fmla="*/ 0 h 4043398"/>
              <a:gd name="connsiteX1" fmla="*/ 9252019 w 9252019"/>
              <a:gd name="connsiteY1" fmla="*/ 4043398 h 4043398"/>
              <a:gd name="connsiteX2" fmla="*/ 0 w 9252019"/>
              <a:gd name="connsiteY2" fmla="*/ 4043398 h 4043398"/>
              <a:gd name="connsiteX3" fmla="*/ 0 w 9252019"/>
              <a:gd name="connsiteY3" fmla="*/ 0 h 4043398"/>
              <a:gd name="connsiteX0" fmla="*/ 3236297 w 9252019"/>
              <a:gd name="connsiteY0" fmla="*/ 280101 h 4043398"/>
              <a:gd name="connsiteX1" fmla="*/ 8846533 w 9252019"/>
              <a:gd name="connsiteY1" fmla="*/ 2812591 h 4043398"/>
              <a:gd name="connsiteX0" fmla="*/ 0 w 9252019"/>
              <a:gd name="connsiteY0" fmla="*/ 0 h 4043398"/>
              <a:gd name="connsiteX1" fmla="*/ 9252019 w 9252019"/>
              <a:gd name="connsiteY1" fmla="*/ 4043398 h 4043398"/>
              <a:gd name="connsiteX2" fmla="*/ 0 w 9252019"/>
              <a:gd name="connsiteY2" fmla="*/ 4043398 h 4043398"/>
              <a:gd name="connsiteX3" fmla="*/ 0 w 9252019"/>
              <a:gd name="connsiteY3" fmla="*/ 0 h 4043398"/>
              <a:gd name="connsiteX0" fmla="*/ 3236297 w 9252019"/>
              <a:gd name="connsiteY0" fmla="*/ 280101 h 4043398"/>
              <a:gd name="connsiteX1" fmla="*/ 8846533 w 9252019"/>
              <a:gd name="connsiteY1" fmla="*/ 2812591 h 4043398"/>
              <a:gd name="connsiteX0" fmla="*/ 0 w 9252019"/>
              <a:gd name="connsiteY0" fmla="*/ 0 h 4043398"/>
              <a:gd name="connsiteX1" fmla="*/ 9252019 w 9252019"/>
              <a:gd name="connsiteY1" fmla="*/ 4043398 h 4043398"/>
              <a:gd name="connsiteX2" fmla="*/ 0 w 9252019"/>
              <a:gd name="connsiteY2" fmla="*/ 4043398 h 4043398"/>
              <a:gd name="connsiteX3" fmla="*/ 0 w 9252019"/>
              <a:gd name="connsiteY3" fmla="*/ 0 h 4043398"/>
              <a:gd name="connsiteX0" fmla="*/ 3236297 w 9252019"/>
              <a:gd name="connsiteY0" fmla="*/ 280101 h 4043398"/>
              <a:gd name="connsiteX1" fmla="*/ 8846533 w 9252019"/>
              <a:gd name="connsiteY1" fmla="*/ 2812591 h 404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52019" h="4043398" stroke="0" extrusionOk="0">
                <a:moveTo>
                  <a:pt x="0" y="0"/>
                </a:moveTo>
                <a:cubicBezTo>
                  <a:pt x="5109749" y="0"/>
                  <a:pt x="9252019" y="1810291"/>
                  <a:pt x="9252019" y="4043398"/>
                </a:cubicBezTo>
                <a:lnTo>
                  <a:pt x="0" y="4043398"/>
                </a:lnTo>
                <a:lnTo>
                  <a:pt x="0" y="0"/>
                </a:lnTo>
                <a:close/>
              </a:path>
              <a:path w="9252019" h="4043398" fill="none">
                <a:moveTo>
                  <a:pt x="3236297" y="280101"/>
                </a:moveTo>
                <a:cubicBezTo>
                  <a:pt x="6857177" y="988762"/>
                  <a:pt x="7475311" y="1557601"/>
                  <a:pt x="8846533" y="2812591"/>
                </a:cubicBezTo>
              </a:path>
            </a:pathLst>
          </a:custGeom>
          <a:ln w="101600">
            <a:solidFill>
              <a:srgbClr val="00B050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/>
        </p:nvSpPr>
        <p:spPr>
          <a:xfrm rot="20216977">
            <a:off x="-8299519" y="4691686"/>
            <a:ext cx="18504038" cy="8086795"/>
          </a:xfrm>
          <a:prstGeom prst="arc">
            <a:avLst/>
          </a:prstGeom>
          <a:ln w="101600">
            <a:solidFill>
              <a:srgbClr val="00B050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10000" y="4419602"/>
            <a:ext cx="2743200" cy="132343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Add </a:t>
            </a:r>
            <a:r>
              <a:rPr lang="en-US" sz="2000" b="1" dirty="0" smtClean="0"/>
              <a:t>northbound and southbound </a:t>
            </a:r>
            <a:r>
              <a:rPr lang="en-US" sz="2000" b="1" dirty="0"/>
              <a:t>bicycle </a:t>
            </a:r>
            <a:r>
              <a:rPr lang="en-US" sz="2000" b="1" dirty="0" smtClean="0"/>
              <a:t>lanes</a:t>
            </a:r>
            <a:r>
              <a:rPr lang="en-US" sz="2000" b="1" dirty="0"/>
              <a:t> </a:t>
            </a:r>
            <a:r>
              <a:rPr lang="en-US" sz="2000" b="1" dirty="0" smtClean="0"/>
              <a:t>between </a:t>
            </a:r>
            <a:r>
              <a:rPr lang="en-US" sz="2000" b="1" dirty="0"/>
              <a:t>H</a:t>
            </a:r>
            <a:r>
              <a:rPr lang="en-US" sz="2000" b="1" dirty="0" smtClean="0"/>
              <a:t>ouston and Old Main</a:t>
            </a:r>
          </a:p>
        </p:txBody>
      </p:sp>
    </p:spTree>
    <p:extLst>
      <p:ext uri="{BB962C8B-B14F-4D97-AF65-F5344CB8AC3E}">
        <p14:creationId xmlns:p14="http://schemas.microsoft.com/office/powerpoint/2010/main" val="415349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7885420"/>
      </p:ext>
    </p:extLst>
  </p:cSld>
  <p:clrMapOvr>
    <a:masterClrMapping/>
  </p:clrMapOvr>
</p:sld>
</file>

<file path=ppt/theme/theme1.xml><?xml version="1.0" encoding="utf-8"?>
<a:theme xmlns:a="http://schemas.openxmlformats.org/drawingml/2006/main" name="TStemplate">
  <a:themeElements>
    <a:clrScheme name="A&amp;M Pallette">
      <a:dk1>
        <a:sysClr val="windowText" lastClr="000000"/>
      </a:dk1>
      <a:lt1>
        <a:srgbClr val="FFF2D4"/>
      </a:lt1>
      <a:dk2>
        <a:srgbClr val="003D4D"/>
      </a:dk2>
      <a:lt2>
        <a:srgbClr val="E7DED0"/>
      </a:lt2>
      <a:accent1>
        <a:srgbClr val="836E2C"/>
      </a:accent1>
      <a:accent2>
        <a:srgbClr val="6C491D"/>
      </a:accent2>
      <a:accent3>
        <a:srgbClr val="4F552A"/>
      </a:accent3>
      <a:accent4>
        <a:srgbClr val="B7A66D"/>
      </a:accent4>
      <a:accent5>
        <a:srgbClr val="293E6B"/>
      </a:accent5>
      <a:accent6>
        <a:srgbClr val="BABCBE"/>
      </a:accent6>
      <a:hlink>
        <a:srgbClr val="500000"/>
      </a:hlink>
      <a:folHlink>
        <a:srgbClr val="595959"/>
      </a:folHlink>
    </a:clrScheme>
    <a:fontScheme name="Custom 1">
      <a:majorFont>
        <a:latin typeface="Gill Sans M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TStemplate</Template>
  <TotalTime>44</TotalTime>
  <Words>171</Words>
  <Application>Microsoft Office PowerPoint</Application>
  <PresentationFormat>On-screen Show (4:3)</PresentationFormat>
  <Paragraphs>26</Paragraphs>
  <Slides>15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TStemplate</vt:lpstr>
      <vt:lpstr>Bike Lane Improvements</vt:lpstr>
      <vt:lpstr>PowerPoint Presentation</vt:lpstr>
      <vt:lpstr>PowerPoint Presentation</vt:lpstr>
      <vt:lpstr>PowerPoint Presentation</vt:lpstr>
      <vt:lpstr>PowerPoint Presentation</vt:lpstr>
      <vt:lpstr>Houston Street Bike Lane</vt:lpstr>
      <vt:lpstr>Houston Street Bike Lane</vt:lpstr>
      <vt:lpstr>Jones Street Bike Lane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TAMU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Bike Lane Improvements</dc:title>
  <dc:creator>jlegrevellec</dc:creator>
  <cp:lastModifiedBy>jlegrevellec</cp:lastModifiedBy>
  <cp:revision>4</cp:revision>
  <dcterms:created xsi:type="dcterms:W3CDTF">2012-11-07T20:15:27Z</dcterms:created>
  <dcterms:modified xsi:type="dcterms:W3CDTF">2013-06-04T14:58:22Z</dcterms:modified>
</cp:coreProperties>
</file>