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FFF2D4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2" autoAdjust="0"/>
  </p:normalViewPr>
  <p:slideViewPr>
    <p:cSldViewPr>
      <p:cViewPr>
        <p:scale>
          <a:sx n="70" d="100"/>
          <a:sy n="70" d="100"/>
        </p:scale>
        <p:origin x="-116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Alt Trans Bike Update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TSAC</a:t>
            </a:r>
          </a:p>
          <a:p>
            <a:r>
              <a:rPr lang="en-US" sz="2400" dirty="0" smtClean="0"/>
              <a:t>October 3,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2012 was the first ever bike storage offering for Texas A&amp;M University</a:t>
            </a:r>
          </a:p>
          <a:p>
            <a:r>
              <a:rPr lang="en-US" dirty="0" smtClean="0"/>
              <a:t>Stanford University stores between 85 and 110 annually during their summer storage program (Stanford is the only Bike Friendly University – Platinum Level in the country)</a:t>
            </a:r>
          </a:p>
          <a:p>
            <a:r>
              <a:rPr lang="en-US" dirty="0" smtClean="0"/>
              <a:t>Texas A&amp;M University stored 56 bicycles our first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4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Bike 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FY 2012, the Alternative Transportation Unit installed 220 bike racks on campus</a:t>
            </a:r>
          </a:p>
          <a:p>
            <a:pPr lvl="1"/>
            <a:r>
              <a:rPr lang="en-US" dirty="0" smtClean="0"/>
              <a:t>100 racks were funded by the Aggie </a:t>
            </a:r>
            <a:r>
              <a:rPr lang="en-US" dirty="0" err="1" smtClean="0"/>
              <a:t>Greenfund</a:t>
            </a:r>
            <a:endParaRPr lang="en-US" dirty="0" smtClean="0"/>
          </a:p>
          <a:p>
            <a:pPr lvl="1"/>
            <a:r>
              <a:rPr lang="en-US" dirty="0" smtClean="0"/>
              <a:t>Installation areas include:</a:t>
            </a:r>
          </a:p>
          <a:p>
            <a:pPr lvl="2"/>
            <a:r>
              <a:rPr lang="en-US" dirty="0" smtClean="0"/>
              <a:t>Kleberg</a:t>
            </a:r>
          </a:p>
          <a:p>
            <a:pPr lvl="2"/>
            <a:r>
              <a:rPr lang="en-US" dirty="0" err="1" smtClean="0"/>
              <a:t>Halbouty</a:t>
            </a:r>
            <a:endParaRPr lang="en-US" dirty="0" smtClean="0"/>
          </a:p>
          <a:p>
            <a:pPr lvl="2"/>
            <a:r>
              <a:rPr lang="en-US" dirty="0" smtClean="0"/>
              <a:t>The REC</a:t>
            </a:r>
          </a:p>
          <a:p>
            <a:pPr lvl="2"/>
            <a:r>
              <a:rPr lang="en-US" dirty="0" smtClean="0"/>
              <a:t>MSC</a:t>
            </a:r>
          </a:p>
          <a:p>
            <a:pPr lvl="2"/>
            <a:r>
              <a:rPr lang="en-US" dirty="0" smtClean="0"/>
              <a:t>Zachery</a:t>
            </a:r>
          </a:p>
          <a:p>
            <a:pPr lvl="2"/>
            <a:r>
              <a:rPr lang="en-US" dirty="0" smtClean="0"/>
              <a:t>Many others</a:t>
            </a:r>
            <a:endParaRPr lang="en-US" dirty="0"/>
          </a:p>
        </p:txBody>
      </p:sp>
      <p:pic>
        <p:nvPicPr>
          <p:cNvPr id="1026" name="Picture 2" descr="C:\Users\rsteedly\Desktop\rezound\100MEDIA\IMAG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2441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Impound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bikes are booted and released to owners after contact is made</a:t>
            </a:r>
          </a:p>
          <a:p>
            <a:r>
              <a:rPr lang="en-US" dirty="0" smtClean="0"/>
              <a:t>If booted for more than 72 hours, the bike is impounded</a:t>
            </a:r>
          </a:p>
          <a:p>
            <a:r>
              <a:rPr lang="en-US" dirty="0" smtClean="0"/>
              <a:t>Bike rack replacement areas are sectioned off and signed for removal notice.  After notice expires, the remaining bikes are impounded.</a:t>
            </a:r>
          </a:p>
          <a:p>
            <a:r>
              <a:rPr lang="en-US" dirty="0" smtClean="0"/>
              <a:t>All bikes are held for a minimum of 90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3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Process with Surplus on Unclaimed Bikes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r>
              <a:rPr lang="en-US" dirty="0" smtClean="0"/>
              <a:t>The bike impound area is being moved to a secure area at the surplus warehouse</a:t>
            </a:r>
          </a:p>
          <a:p>
            <a:r>
              <a:rPr lang="en-US" dirty="0" smtClean="0"/>
              <a:t>Bikes released to surplus for disposal are being repurposed, sold outright, or sold at auction</a:t>
            </a:r>
          </a:p>
          <a:p>
            <a:r>
              <a:rPr lang="en-US" dirty="0" smtClean="0"/>
              <a:t>On an annual basis, fifty percent of proceeds are shared with Transportation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1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MaroonBikes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MaroonBikes</a:t>
            </a:r>
            <a:r>
              <a:rPr lang="en-US" dirty="0" smtClean="0"/>
              <a:t> was awarded the bike lease contract through an RFP in March 2012</a:t>
            </a:r>
          </a:p>
          <a:p>
            <a:r>
              <a:rPr lang="en-US" dirty="0" err="1" smtClean="0"/>
              <a:t>MaroonBikes</a:t>
            </a:r>
            <a:r>
              <a:rPr lang="en-US" dirty="0" smtClean="0"/>
              <a:t> currently </a:t>
            </a:r>
            <a:r>
              <a:rPr lang="en-US" dirty="0" smtClean="0"/>
              <a:t>has leased 123 bikes  and has sold 5 bikes outright.</a:t>
            </a:r>
            <a:endParaRPr lang="en-US" dirty="0"/>
          </a:p>
        </p:txBody>
      </p:sp>
      <p:pic>
        <p:nvPicPr>
          <p:cNvPr id="2050" name="Picture 2" descr="step-th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as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9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0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 A Bike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service available to anyone employed by or enrolled at Texas A&amp;M University</a:t>
            </a:r>
          </a:p>
          <a:p>
            <a:r>
              <a:rPr lang="en-US" dirty="0" smtClean="0"/>
              <a:t>Fleet consists of ten </a:t>
            </a:r>
            <a:r>
              <a:rPr lang="en-US" dirty="0" err="1" smtClean="0"/>
              <a:t>MaroonBikes</a:t>
            </a:r>
            <a:endParaRPr lang="en-US" dirty="0" smtClean="0"/>
          </a:p>
          <a:p>
            <a:r>
              <a:rPr lang="en-US" dirty="0" smtClean="0"/>
              <a:t>Borrow today . . . Due back the tomorrow by 10:00 a.m.</a:t>
            </a:r>
          </a:p>
        </p:txBody>
      </p:sp>
      <p:pic>
        <p:nvPicPr>
          <p:cNvPr id="1026" name="Picture 2" descr="C:\Users\rsteedly\Local Settings\Temporary Internet Files\Content.Outlook\CDIPYPHO\IMG_1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2582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3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Maintenance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Bike maintenance stations consist of</a:t>
            </a:r>
          </a:p>
          <a:p>
            <a:pPr lvl="1"/>
            <a:r>
              <a:rPr lang="en-US" dirty="0" smtClean="0"/>
              <a:t>Work stand with tools</a:t>
            </a:r>
          </a:p>
          <a:p>
            <a:pPr lvl="1"/>
            <a:r>
              <a:rPr lang="en-US" dirty="0" smtClean="0"/>
              <a:t>Manual tire pump with pressure gage</a:t>
            </a:r>
          </a:p>
          <a:p>
            <a:pPr lvl="2"/>
            <a:r>
              <a:rPr lang="en-US" dirty="0" err="1" smtClean="0"/>
              <a:t>Presta</a:t>
            </a:r>
            <a:r>
              <a:rPr lang="en-US" dirty="0" smtClean="0"/>
              <a:t> and </a:t>
            </a:r>
            <a:r>
              <a:rPr lang="en-US" dirty="0" err="1" smtClean="0"/>
              <a:t>schrader</a:t>
            </a:r>
            <a:r>
              <a:rPr lang="en-US" dirty="0" smtClean="0"/>
              <a:t> valves</a:t>
            </a:r>
          </a:p>
          <a:p>
            <a:pPr lvl="1"/>
            <a:r>
              <a:rPr lang="en-US" dirty="0" smtClean="0"/>
              <a:t>Sign with QR code to how to videos</a:t>
            </a:r>
          </a:p>
          <a:p>
            <a:r>
              <a:rPr lang="en-US" dirty="0" smtClean="0"/>
              <a:t>Eight locations on campus</a:t>
            </a:r>
          </a:p>
        </p:txBody>
      </p:sp>
      <p:pic>
        <p:nvPicPr>
          <p:cNvPr id="4098" name="Picture 2" descr="C:\Users\rsteedly\Desktop\rezound\100MEDIA\IMAG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68" y="4495800"/>
            <a:ext cx="32441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5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and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73687"/>
      </p:ext>
    </p:extLst>
  </p:cSld>
  <p:clrMapOvr>
    <a:masterClrMapping/>
  </p:clrMapOvr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16504</TotalTime>
  <Words>310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TStemplate</vt:lpstr>
      <vt:lpstr>Alt Trans Bike Update</vt:lpstr>
      <vt:lpstr>Summer Storage</vt:lpstr>
      <vt:lpstr>Installed Bike Racks</vt:lpstr>
      <vt:lpstr>Bike Impound Procedures</vt:lpstr>
      <vt:lpstr>New Process with Surplus on Unclaimed Bikes</vt:lpstr>
      <vt:lpstr>MaroonBikes</vt:lpstr>
      <vt:lpstr>Borrow A Bike</vt:lpstr>
      <vt:lpstr>Bike Maintenance Station</vt:lpstr>
      <vt:lpstr>Q and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E. Steedly</dc:creator>
  <cp:lastModifiedBy>Ron Steedly</cp:lastModifiedBy>
  <cp:revision>50</cp:revision>
  <cp:lastPrinted>2011-11-11T16:10:08Z</cp:lastPrinted>
  <dcterms:created xsi:type="dcterms:W3CDTF">2011-11-08T16:40:03Z</dcterms:created>
  <dcterms:modified xsi:type="dcterms:W3CDTF">2012-10-02T21:35:18Z</dcterms:modified>
</cp:coreProperties>
</file>