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4" r:id="rId5"/>
    <p:sldId id="259" r:id="rId6"/>
    <p:sldId id="265"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3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 name="Rectangle 19"/>
          <p:cNvSpPr/>
          <p:nvPr/>
        </p:nvSpPr>
        <p:spPr bwMode="grayWhite">
          <a:xfrm>
            <a:off x="0" y="914400"/>
            <a:ext cx="9144000" cy="5943600"/>
          </a:xfrm>
          <a:prstGeom prst="rect">
            <a:avLst/>
          </a:prstGeom>
          <a:solidFill>
            <a:srgbClr val="500000"/>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Rectangle 24"/>
          <p:cNvSpPr/>
          <p:nvPr/>
        </p:nvSpPr>
        <p:spPr>
          <a:xfrm>
            <a:off x="0" y="0"/>
            <a:ext cx="9144000" cy="914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primaryWhiteMaroon.tif"/>
          <p:cNvPicPr>
            <a:picLocks noChangeAspect="1"/>
          </p:cNvPicPr>
          <p:nvPr/>
        </p:nvPicPr>
        <p:blipFill>
          <a:blip r:embed="rId2" cstate="print"/>
          <a:stretch>
            <a:fillRect/>
          </a:stretch>
        </p:blipFill>
        <p:spPr>
          <a:xfrm>
            <a:off x="7299960" y="228600"/>
            <a:ext cx="1844040" cy="457200"/>
          </a:xfrm>
          <a:prstGeom prst="rect">
            <a:avLst/>
          </a:prstGeom>
        </p:spPr>
      </p:pic>
      <p:sp>
        <p:nvSpPr>
          <p:cNvPr id="29" name="Rectangle 28"/>
          <p:cNvSpPr/>
          <p:nvPr/>
        </p:nvSpPr>
        <p:spPr>
          <a:xfrm>
            <a:off x="0" y="6324600"/>
            <a:ext cx="9144000" cy="533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363636"/>
                </a:solidFill>
                <a:latin typeface="Gill Sans MT" pitchFamily="34" charset="0"/>
              </a:rPr>
              <a:t>transport.tamu.edu</a:t>
            </a:r>
            <a:endParaRPr lang="en-US" sz="2400" b="1" dirty="0">
              <a:solidFill>
                <a:srgbClr val="363636"/>
              </a:solidFill>
              <a:latin typeface="Gill Sans MT"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457200"/>
            <a:ext cx="4925161" cy="186522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856FB90-0FDE-4C86-A087-0D16964ACAEF}" type="datetimeFigureOut">
              <a:rPr lang="en-US" smtClean="0"/>
              <a:t>10/31/2011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769329E-ACD6-4908-98E6-DF0ECC41FE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2D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8842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p:nvSpPr>
        <p:spPr>
          <a:xfrm>
            <a:off x="0" y="0"/>
            <a:ext cx="9144000" cy="457200"/>
          </a:xfrm>
          <a:prstGeom prst="rect">
            <a:avLst/>
          </a:prstGeom>
          <a:solidFill>
            <a:srgbClr val="5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primaryWhiteMaroon.jpg"/>
          <p:cNvPicPr>
            <a:picLocks noChangeAspect="1"/>
          </p:cNvPicPr>
          <p:nvPr/>
        </p:nvPicPr>
        <p:blipFill>
          <a:blip r:embed="rId13" cstate="print"/>
          <a:srcRect l="1973" t="8607" r="1973" b="7784"/>
          <a:stretch>
            <a:fillRect/>
          </a:stretch>
        </p:blipFill>
        <p:spPr>
          <a:xfrm>
            <a:off x="7696200" y="76200"/>
            <a:ext cx="1335786" cy="294661"/>
          </a:xfrm>
          <a:prstGeom prst="rect">
            <a:avLst/>
          </a:prstGeom>
        </p:spPr>
      </p:pic>
      <p:sp>
        <p:nvSpPr>
          <p:cNvPr id="13" name="TextBox 12"/>
          <p:cNvSpPr txBox="1"/>
          <p:nvPr/>
        </p:nvSpPr>
        <p:spPr>
          <a:xfrm>
            <a:off x="0" y="6488668"/>
            <a:ext cx="9144000" cy="369332"/>
          </a:xfrm>
          <a:prstGeom prst="rect">
            <a:avLst/>
          </a:prstGeom>
          <a:solidFill>
            <a:srgbClr val="500000"/>
          </a:solidFill>
        </p:spPr>
        <p:txBody>
          <a:bodyPr wrap="square" rtlCol="0" anchor="ctr">
            <a:spAutoFit/>
          </a:bodyPr>
          <a:lstStyle/>
          <a:p>
            <a:pPr algn="ctr"/>
            <a:r>
              <a:rPr lang="en-US" dirty="0" smtClean="0">
                <a:solidFill>
                  <a:schemeClr val="bg1"/>
                </a:solidFill>
                <a:latin typeface="Gill Sans MT" pitchFamily="34" charset="0"/>
              </a:rPr>
              <a:t>transport.tamu.edu</a:t>
            </a:r>
            <a:endParaRPr lang="en-US" dirty="0">
              <a:solidFill>
                <a:schemeClr val="bg1"/>
              </a:solidFill>
              <a:latin typeface="Gill Sans MT" pitchFamily="34" charset="0"/>
            </a:endParaRPr>
          </a:p>
        </p:txBody>
      </p:sp>
      <p:pic>
        <p:nvPicPr>
          <p:cNvPr id="4" name="Picture 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52400" y="76200"/>
            <a:ext cx="1601819" cy="312706"/>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Lot 71</a:t>
            </a:r>
            <a:endParaRPr lang="en-US" dirty="0"/>
          </a:p>
        </p:txBody>
      </p:sp>
      <p:sp>
        <p:nvSpPr>
          <p:cNvPr id="3" name="Subtitle 2"/>
          <p:cNvSpPr>
            <a:spLocks noGrp="1"/>
          </p:cNvSpPr>
          <p:nvPr>
            <p:ph type="subTitle" idx="1"/>
          </p:nvPr>
        </p:nvSpPr>
        <p:spPr/>
        <p:txBody>
          <a:bodyPr/>
          <a:lstStyle/>
          <a:p>
            <a:r>
              <a:rPr lang="en-US" dirty="0" smtClean="0"/>
              <a:t>Transportation Services</a:t>
            </a:r>
          </a:p>
          <a:p>
            <a:r>
              <a:rPr lang="en-US" dirty="0" smtClean="0"/>
              <a:t>November 2, 2011</a:t>
            </a:r>
            <a:endParaRPr lang="en-US" dirty="0"/>
          </a:p>
        </p:txBody>
      </p:sp>
    </p:spTree>
    <p:extLst>
      <p:ext uri="{BB962C8B-B14F-4D97-AF65-F5344CB8AC3E}">
        <p14:creationId xmlns:p14="http://schemas.microsoft.com/office/powerpoint/2010/main" val="1062339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Lot 71 Facts</a:t>
            </a:r>
            <a:endParaRPr lang="en-US" dirty="0"/>
          </a:p>
        </p:txBody>
      </p:sp>
      <p:sp>
        <p:nvSpPr>
          <p:cNvPr id="3" name="Content Placeholder 2"/>
          <p:cNvSpPr>
            <a:spLocks noGrp="1"/>
          </p:cNvSpPr>
          <p:nvPr>
            <p:ph idx="1"/>
          </p:nvPr>
        </p:nvSpPr>
        <p:spPr/>
        <p:txBody>
          <a:bodyPr/>
          <a:lstStyle/>
          <a:p>
            <a:r>
              <a:rPr lang="en-US" dirty="0" smtClean="0"/>
              <a:t>Located on Agronomy Road, north of the Vet Complex</a:t>
            </a:r>
          </a:p>
          <a:p>
            <a:r>
              <a:rPr lang="en-US" dirty="0" smtClean="0"/>
              <a:t>Consists of two sections, 71a and 71b</a:t>
            </a:r>
          </a:p>
          <a:p>
            <a:r>
              <a:rPr lang="en-US" dirty="0" smtClean="0"/>
              <a:t>Total number of spaces in both sections: 374</a:t>
            </a:r>
          </a:p>
          <a:p>
            <a:r>
              <a:rPr lang="en-US" dirty="0" smtClean="0"/>
              <a:t>Designated as valid for any A&amp;M permit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8" y="619533"/>
            <a:ext cx="9045166" cy="5771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5486400" y="2514600"/>
            <a:ext cx="1752600" cy="9906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343400" y="3352800"/>
            <a:ext cx="1447800" cy="8382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730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6"/>
                                        </p:tgtEl>
                                        <p:attrNameLst>
                                          <p:attrName>style.visibility</p:attrName>
                                        </p:attrNameLst>
                                      </p:cBhvr>
                                      <p:to>
                                        <p:strVal val="visible"/>
                                      </p:to>
                                    </p:set>
                                    <p:anim calcmode="lin" valueType="num">
                                      <p:cBhvr additive="base">
                                        <p:cTn id="25" dur="500" fill="hold"/>
                                        <p:tgtEl>
                                          <p:spTgt spid="1026"/>
                                        </p:tgtEl>
                                        <p:attrNameLst>
                                          <p:attrName>ppt_x</p:attrName>
                                        </p:attrNameLst>
                                      </p:cBhvr>
                                      <p:tavLst>
                                        <p:tav tm="0">
                                          <p:val>
                                            <p:strVal val="#ppt_x"/>
                                          </p:val>
                                        </p:tav>
                                        <p:tav tm="100000">
                                          <p:val>
                                            <p:strVal val="#ppt_x"/>
                                          </p:val>
                                        </p:tav>
                                      </p:tavLst>
                                    </p:anim>
                                    <p:anim calcmode="lin" valueType="num">
                                      <p:cBhvr additive="base">
                                        <p:cTn id="26" dur="500" fill="hold"/>
                                        <p:tgtEl>
                                          <p:spTgt spid="1026"/>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ppt_x"/>
                                          </p:val>
                                        </p:tav>
                                        <p:tav tm="100000">
                                          <p:val>
                                            <p:strVal val="#ppt_x"/>
                                          </p:val>
                                        </p:tav>
                                      </p:tavLst>
                                    </p:anim>
                                    <p:anim calcmode="lin" valueType="num">
                                      <p:cBhvr additive="base">
                                        <p:cTn id="3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 History</a:t>
            </a:r>
            <a:endParaRPr lang="en-US" dirty="0"/>
          </a:p>
        </p:txBody>
      </p:sp>
      <p:sp>
        <p:nvSpPr>
          <p:cNvPr id="3" name="Content Placeholder 2"/>
          <p:cNvSpPr>
            <a:spLocks noGrp="1"/>
          </p:cNvSpPr>
          <p:nvPr>
            <p:ph idx="1"/>
          </p:nvPr>
        </p:nvSpPr>
        <p:spPr/>
        <p:txBody>
          <a:bodyPr/>
          <a:lstStyle/>
          <a:p>
            <a:r>
              <a:rPr lang="en-US" dirty="0" smtClean="0"/>
              <a:t>2010 – offered 300 permits to renewing customers only</a:t>
            </a:r>
          </a:p>
          <a:p>
            <a:r>
              <a:rPr lang="en-US" dirty="0" smtClean="0"/>
              <a:t>2011 offered 46 permits to renewing customers only</a:t>
            </a:r>
          </a:p>
          <a:p>
            <a:r>
              <a:rPr lang="en-US" dirty="0" smtClean="0"/>
              <a:t>Currently have 23 customers with permits for Lot 71:</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59650288"/>
              </p:ext>
            </p:extLst>
          </p:nvPr>
        </p:nvGraphicFramePr>
        <p:xfrm>
          <a:off x="1219200" y="48768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b="0" dirty="0" smtClean="0">
                          <a:solidFill>
                            <a:schemeClr val="tx1"/>
                          </a:solidFill>
                        </a:rPr>
                        <a:t>11</a:t>
                      </a:r>
                      <a:r>
                        <a:rPr lang="en-US" b="0" baseline="0" dirty="0" smtClean="0">
                          <a:solidFill>
                            <a:schemeClr val="tx1"/>
                          </a:solidFill>
                        </a:rPr>
                        <a:t> Seniors</a:t>
                      </a:r>
                    </a:p>
                  </a:txBody>
                  <a:tcPr>
                    <a:noFill/>
                  </a:tcPr>
                </a:tc>
                <a:tc>
                  <a:txBody>
                    <a:bodyPr/>
                    <a:lstStyle/>
                    <a:p>
                      <a:r>
                        <a:rPr lang="en-US" b="0" dirty="0" smtClean="0">
                          <a:solidFill>
                            <a:schemeClr val="tx1"/>
                          </a:solidFill>
                        </a:rPr>
                        <a:t>2 Freshmen</a:t>
                      </a:r>
                      <a:endParaRPr lang="en-US" b="0" dirty="0">
                        <a:solidFill>
                          <a:schemeClr val="tx1"/>
                        </a:solidFill>
                      </a:endParaRPr>
                    </a:p>
                  </a:txBody>
                  <a:tcPr>
                    <a:noFill/>
                  </a:tcPr>
                </a:tc>
              </a:tr>
              <a:tr h="370840">
                <a:tc>
                  <a:txBody>
                    <a:bodyPr/>
                    <a:lstStyle/>
                    <a:p>
                      <a:r>
                        <a:rPr lang="en-US" b="0" dirty="0" smtClean="0"/>
                        <a:t>5</a:t>
                      </a:r>
                      <a:r>
                        <a:rPr lang="en-US" b="0" baseline="0" dirty="0" smtClean="0"/>
                        <a:t> Juniors</a:t>
                      </a:r>
                      <a:endParaRPr lang="en-US" b="0" dirty="0"/>
                    </a:p>
                  </a:txBody>
                  <a:tcPr>
                    <a:noFill/>
                  </a:tcPr>
                </a:tc>
                <a:tc>
                  <a:txBody>
                    <a:bodyPr/>
                    <a:lstStyle/>
                    <a:p>
                      <a:r>
                        <a:rPr lang="en-US" b="0" dirty="0" smtClean="0">
                          <a:solidFill>
                            <a:schemeClr val="tx1"/>
                          </a:solidFill>
                        </a:rPr>
                        <a:t>1 Staff</a:t>
                      </a:r>
                      <a:endParaRPr lang="en-US" b="0" dirty="0">
                        <a:solidFill>
                          <a:schemeClr val="tx1"/>
                        </a:solidFill>
                      </a:endParaRPr>
                    </a:p>
                  </a:txBody>
                  <a:tcPr>
                    <a:noFill/>
                  </a:tcPr>
                </a:tc>
              </a:tr>
              <a:tr h="370840">
                <a:tc>
                  <a:txBody>
                    <a:bodyPr/>
                    <a:lstStyle/>
                    <a:p>
                      <a:r>
                        <a:rPr lang="en-US" b="0" dirty="0" smtClean="0"/>
                        <a:t>4 sophomores</a:t>
                      </a:r>
                      <a:endParaRPr lang="en-US" b="0" dirty="0"/>
                    </a:p>
                  </a:txBody>
                  <a:tcPr>
                    <a:noFill/>
                  </a:tcPr>
                </a:tc>
                <a:tc>
                  <a:txBody>
                    <a:bodyPr/>
                    <a:lstStyle/>
                    <a:p>
                      <a:r>
                        <a:rPr lang="en-US" dirty="0" smtClean="0">
                          <a:solidFill>
                            <a:schemeClr val="tx1"/>
                          </a:solidFill>
                        </a:rPr>
                        <a:t>382 Customers on wait list</a:t>
                      </a:r>
                      <a:endParaRPr lang="en-US" dirty="0">
                        <a:solidFill>
                          <a:schemeClr val="tx1"/>
                        </a:solidFill>
                      </a:endParaRPr>
                    </a:p>
                  </a:txBody>
                  <a:tcPr>
                    <a:noFill/>
                  </a:tcPr>
                </a:tc>
              </a:tr>
            </a:tbl>
          </a:graphicData>
        </a:graphic>
      </p:graphicFrame>
      <p:sp>
        <p:nvSpPr>
          <p:cNvPr id="5" name="TextBox 4"/>
          <p:cNvSpPr txBox="1"/>
          <p:nvPr/>
        </p:nvSpPr>
        <p:spPr>
          <a:xfrm>
            <a:off x="7010400" y="6214646"/>
            <a:ext cx="1981200" cy="338554"/>
          </a:xfrm>
          <a:prstGeom prst="rect">
            <a:avLst/>
          </a:prstGeom>
          <a:noFill/>
        </p:spPr>
        <p:txBody>
          <a:bodyPr wrap="square" rtlCol="0">
            <a:spAutoFit/>
          </a:bodyPr>
          <a:lstStyle/>
          <a:p>
            <a:r>
              <a:rPr lang="en-US" sz="1600" dirty="0" smtClean="0"/>
              <a:t>Data as of 10/27/11</a:t>
            </a:r>
            <a:endParaRPr lang="en-US" sz="1600" dirty="0"/>
          </a:p>
        </p:txBody>
      </p:sp>
    </p:spTree>
    <p:extLst>
      <p:ext uri="{BB962C8B-B14F-4D97-AF65-F5344CB8AC3E}">
        <p14:creationId xmlns:p14="http://schemas.microsoft.com/office/powerpoint/2010/main" val="989065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Change?</a:t>
            </a:r>
            <a:endParaRPr lang="en-US" dirty="0"/>
          </a:p>
        </p:txBody>
      </p:sp>
      <p:sp>
        <p:nvSpPr>
          <p:cNvPr id="3" name="Content Placeholder 2"/>
          <p:cNvSpPr>
            <a:spLocks noGrp="1"/>
          </p:cNvSpPr>
          <p:nvPr>
            <p:ph idx="1"/>
          </p:nvPr>
        </p:nvSpPr>
        <p:spPr/>
        <p:txBody>
          <a:bodyPr/>
          <a:lstStyle/>
          <a:p>
            <a:r>
              <a:rPr lang="en-US" dirty="0" smtClean="0"/>
              <a:t>Current configuration creates operational issues when permit holders can’t find space in their assigned lot</a:t>
            </a:r>
          </a:p>
          <a:p>
            <a:r>
              <a:rPr lang="en-US" dirty="0" smtClean="0"/>
              <a:t>Properly sets expectations if no one is assigned or guaranteed space</a:t>
            </a:r>
          </a:p>
          <a:p>
            <a:r>
              <a:rPr lang="en-US" dirty="0" smtClean="0"/>
              <a:t>Increased demand from undergrads with permits for other areas has kept permit holders from being able to park</a:t>
            </a:r>
          </a:p>
          <a:p>
            <a:endParaRPr lang="en-US" dirty="0"/>
          </a:p>
        </p:txBody>
      </p:sp>
    </p:spTree>
    <p:extLst>
      <p:ext uri="{BB962C8B-B14F-4D97-AF65-F5344CB8AC3E}">
        <p14:creationId xmlns:p14="http://schemas.microsoft.com/office/powerpoint/2010/main" val="226270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and Implications of Change in Operation</a:t>
            </a:r>
            <a:endParaRPr lang="en-US" dirty="0"/>
          </a:p>
        </p:txBody>
      </p:sp>
      <p:sp>
        <p:nvSpPr>
          <p:cNvPr id="3" name="Content Placeholder 2"/>
          <p:cNvSpPr>
            <a:spLocks noGrp="1"/>
          </p:cNvSpPr>
          <p:nvPr>
            <p:ph idx="1"/>
          </p:nvPr>
        </p:nvSpPr>
        <p:spPr/>
        <p:txBody>
          <a:bodyPr>
            <a:normAutofit fontScale="92500"/>
          </a:bodyPr>
          <a:lstStyle/>
          <a:p>
            <a:r>
              <a:rPr lang="en-US" sz="3800" dirty="0" smtClean="0"/>
              <a:t>All customers with permits for Lot 71 have the same opportunity to park in Lot 71 today as they would if permits for the lot were never sold again</a:t>
            </a:r>
          </a:p>
          <a:p>
            <a:r>
              <a:rPr lang="en-US" sz="3800" dirty="0" smtClean="0"/>
              <a:t>All other customers with permits for other areas </a:t>
            </a:r>
            <a:r>
              <a:rPr lang="en-US" sz="3800" dirty="0"/>
              <a:t>have the same opportunity to park in Lot 71 today as they would if permits for the lot were never sold </a:t>
            </a:r>
            <a:r>
              <a:rPr lang="en-US" sz="3800" dirty="0" smtClean="0"/>
              <a:t>again</a:t>
            </a:r>
          </a:p>
          <a:p>
            <a:endParaRPr lang="en-US" dirty="0" smtClean="0"/>
          </a:p>
          <a:p>
            <a:endParaRPr lang="en-US" dirty="0"/>
          </a:p>
        </p:txBody>
      </p:sp>
    </p:spTree>
    <p:extLst>
      <p:ext uri="{BB962C8B-B14F-4D97-AF65-F5344CB8AC3E}">
        <p14:creationId xmlns:p14="http://schemas.microsoft.com/office/powerpoint/2010/main" val="296633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Reasons for and Implications of Change in Operation</a:t>
            </a:r>
          </a:p>
        </p:txBody>
      </p:sp>
      <p:sp>
        <p:nvSpPr>
          <p:cNvPr id="3" name="Content Placeholder 2"/>
          <p:cNvSpPr>
            <a:spLocks noGrp="1"/>
          </p:cNvSpPr>
          <p:nvPr>
            <p:ph idx="1"/>
          </p:nvPr>
        </p:nvSpPr>
        <p:spPr/>
        <p:txBody>
          <a:bodyPr>
            <a:normAutofit lnSpcReduction="10000"/>
          </a:bodyPr>
          <a:lstStyle/>
          <a:p>
            <a:r>
              <a:rPr lang="en-US" dirty="0"/>
              <a:t>All customers on the wait list who have permits for other lots have the same opportunity to park in Lot 71 today as they would if permits for the lot were never sold again</a:t>
            </a:r>
          </a:p>
          <a:p>
            <a:r>
              <a:rPr lang="en-US" dirty="0" smtClean="0"/>
              <a:t>We support discontinuing </a:t>
            </a:r>
            <a:r>
              <a:rPr lang="en-US" dirty="0"/>
              <a:t>permit sales for Lot 71. Additionally, making this change eliminates the risk of having customers with permits for Lot 71 </a:t>
            </a:r>
            <a:r>
              <a:rPr lang="en-US" dirty="0" smtClean="0"/>
              <a:t>not </a:t>
            </a:r>
            <a:r>
              <a:rPr lang="en-US" dirty="0"/>
              <a:t>being able to </a:t>
            </a:r>
            <a:r>
              <a:rPr lang="en-US" dirty="0" smtClean="0"/>
              <a:t>have </a:t>
            </a:r>
            <a:r>
              <a:rPr lang="en-US" dirty="0"/>
              <a:t>a space </a:t>
            </a:r>
            <a:r>
              <a:rPr lang="en-US"/>
              <a:t>to </a:t>
            </a:r>
            <a:r>
              <a:rPr lang="en-US" smtClean="0"/>
              <a:t>park</a:t>
            </a:r>
            <a:endParaRPr lang="en-US" dirty="0"/>
          </a:p>
          <a:p>
            <a:endParaRPr lang="en-US" dirty="0"/>
          </a:p>
        </p:txBody>
      </p:sp>
    </p:spTree>
    <p:extLst>
      <p:ext uri="{BB962C8B-B14F-4D97-AF65-F5344CB8AC3E}">
        <p14:creationId xmlns:p14="http://schemas.microsoft.com/office/powerpoint/2010/main" val="962289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311527"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558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67970"/>
            <a:ext cx="8305800" cy="6390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077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Stemplate">
  <a:themeElements>
    <a:clrScheme name="A&amp;M Pallette">
      <a:dk1>
        <a:sysClr val="windowText" lastClr="000000"/>
      </a:dk1>
      <a:lt1>
        <a:srgbClr val="FFF2D4"/>
      </a:lt1>
      <a:dk2>
        <a:srgbClr val="003D4D"/>
      </a:dk2>
      <a:lt2>
        <a:srgbClr val="E7DED0"/>
      </a:lt2>
      <a:accent1>
        <a:srgbClr val="836E2C"/>
      </a:accent1>
      <a:accent2>
        <a:srgbClr val="6C491D"/>
      </a:accent2>
      <a:accent3>
        <a:srgbClr val="4F552A"/>
      </a:accent3>
      <a:accent4>
        <a:srgbClr val="B7A66D"/>
      </a:accent4>
      <a:accent5>
        <a:srgbClr val="293E6B"/>
      </a:accent5>
      <a:accent6>
        <a:srgbClr val="BABCBE"/>
      </a:accent6>
      <a:hlink>
        <a:srgbClr val="500000"/>
      </a:hlink>
      <a:folHlink>
        <a:srgbClr val="595959"/>
      </a:folHlink>
    </a:clrScheme>
    <a:fontScheme name="Custom 1">
      <a:majorFont>
        <a:latin typeface="Gill Sans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TStemplate</Template>
  <TotalTime>171</TotalTime>
  <Words>283</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TStemplate</vt:lpstr>
      <vt:lpstr>Lot 71</vt:lpstr>
      <vt:lpstr>Lot 71 Facts</vt:lpstr>
      <vt:lpstr>Permit History</vt:lpstr>
      <vt:lpstr>Why Change?</vt:lpstr>
      <vt:lpstr>Reasons for and Implications of Change in Operation</vt:lpstr>
      <vt:lpstr>Reasons for and Implications of Change in Operation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Lot 71</dc:title>
  <dc:creator>dhoffmann</dc:creator>
  <cp:lastModifiedBy>dhoffmann</cp:lastModifiedBy>
  <cp:revision>9</cp:revision>
  <dcterms:created xsi:type="dcterms:W3CDTF">2011-10-27T21:39:13Z</dcterms:created>
  <dcterms:modified xsi:type="dcterms:W3CDTF">2011-10-31T15:44:45Z</dcterms:modified>
</cp:coreProperties>
</file>