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10/6/2011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Transportation services advisory Committee </a:t>
            </a:r>
            <a:endParaRPr lang="en-US" sz="28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Joe Routt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5864"/>
            <a:ext cx="3962400" cy="97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371600" cy="1371600"/>
          </a:xfrm>
          <a:prstGeom prst="rect">
            <a:avLst/>
          </a:prstGeom>
          <a:noFill/>
        </p:spPr>
      </p:pic>
      <p:pic>
        <p:nvPicPr>
          <p:cNvPr id="7" name="Picture 6" descr="TAMU Se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752600"/>
            <a:ext cx="2857500" cy="284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Survey Results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219200"/>
            <a:ext cx="7924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2"/>
              <a:buChar char="ü"/>
            </a:pPr>
            <a:endParaRPr lang="en-US" sz="3200" dirty="0" smtClean="0">
              <a:solidFill>
                <a:srgbClr val="800000"/>
              </a:solidFill>
            </a:endParaRPr>
          </a:p>
          <a:p>
            <a:r>
              <a:rPr lang="en-US" sz="3200" u="sng" dirty="0" smtClean="0">
                <a:solidFill>
                  <a:srgbClr val="800000"/>
                </a:solidFill>
              </a:rPr>
              <a:t>What We Distilled </a:t>
            </a:r>
          </a:p>
          <a:p>
            <a:endParaRPr lang="en-US" sz="8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rgbClr val="800000"/>
                </a:solidFill>
              </a:rPr>
              <a:t> Appearance is an important factor.</a:t>
            </a:r>
          </a:p>
          <a:p>
            <a:endParaRPr lang="en-US" sz="32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rgbClr val="800000"/>
                </a:solidFill>
              </a:rPr>
              <a:t> Bus traffic is a primary concern. (comparative between options 2 and 3) </a:t>
            </a:r>
          </a:p>
          <a:p>
            <a:endParaRPr lang="en-US" sz="3200" dirty="0" smtClean="0">
              <a:solidFill>
                <a:srgbClr val="800000"/>
              </a:solidFill>
            </a:endParaRPr>
          </a:p>
          <a:p>
            <a:endParaRPr lang="en-US" sz="8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en-US" sz="3200" dirty="0" smtClean="0">
                <a:solidFill>
                  <a:srgbClr val="800000"/>
                </a:solidFill>
              </a:rPr>
              <a:t> There was no clear cut winner.</a:t>
            </a:r>
            <a:endParaRPr lang="en-US" dirty="0"/>
          </a:p>
        </p:txBody>
      </p:sp>
      <p:pic>
        <p:nvPicPr>
          <p:cNvPr id="10" name="Picture 9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2388" y="0"/>
            <a:ext cx="731612" cy="73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Jeff </a:t>
            </a:r>
            <a:r>
              <a:rPr lang="en-US" sz="3200" dirty="0" err="1" smtClean="0">
                <a:solidFill>
                  <a:srgbClr val="800000"/>
                </a:solidFill>
                <a:latin typeface="Baskerville Old Face"/>
                <a:cs typeface="Baskerville Old Face"/>
              </a:rPr>
              <a:t>pickering’s</a:t>
            </a:r>
            <a:r>
              <a:rPr lang="en-US" sz="32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 Agenda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486400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/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Bidirectional limited access from 6 a.m. to 6 p.m.</a:t>
            </a:r>
          </a:p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endParaRPr lang="en-US" sz="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/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Non-limited private accesses after 6 p.m. and on the weekends. (Excluding special events i.e. Football games.)</a:t>
            </a:r>
          </a:p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/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A “mandatory reconsidering” of the limited access provision should the President’s office adopt it. </a:t>
            </a:r>
          </a:p>
          <a:p>
            <a:pPr marL="0">
              <a:buNone/>
            </a:pPr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 </a:t>
            </a:r>
            <a:endParaRPr lang="en-US" sz="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/>
            <a:endParaRPr lang="en-US" sz="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800" u="sng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Definition of “Limited Access”</a:t>
            </a:r>
          </a:p>
          <a:p>
            <a:pPr marL="0">
              <a:buNone/>
            </a:pPr>
            <a:endParaRPr lang="en-US" sz="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“</a:t>
            </a:r>
            <a:r>
              <a:rPr lang="en-US" sz="2800" dirty="0" smtClean="0">
                <a:solidFill>
                  <a:srgbClr val="800000"/>
                </a:solidFill>
              </a:rPr>
              <a:t>Access is allowed to all official Texas A&amp;M vehicles such as busses and maintenance vehicles and any and all emergency services”</a:t>
            </a:r>
          </a:p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</p:txBody>
      </p:sp>
      <p:pic>
        <p:nvPicPr>
          <p:cNvPr id="5" name="Picture 4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26388"/>
            <a:ext cx="731612" cy="73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Our goal here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/>
          <a:p>
            <a:pPr marL="0"/>
            <a:r>
              <a:rPr lang="en-US" sz="2800" u="sng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A Vote for Postponed Reconsideration</a:t>
            </a: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400" u="sng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What this vote will do.</a:t>
            </a:r>
          </a:p>
          <a:p>
            <a:pPr marL="0">
              <a:buNone/>
            </a:pPr>
            <a:r>
              <a:rPr lang="en-US" sz="24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-Should the President’s office adopt a policy of “limited access” T.S.A.C. will place on its agenda a mandatory reconsideration of the limitation.</a:t>
            </a:r>
          </a:p>
          <a:p>
            <a:pPr marL="0">
              <a:buNone/>
            </a:pPr>
            <a:r>
              <a:rPr lang="en-US" sz="24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-This will allow all parties to obtain functional data with a reopened M.S.C. and operational bus routes. </a:t>
            </a:r>
          </a:p>
          <a:p>
            <a:pPr marL="400050" lvl="1">
              <a:buNone/>
            </a:pPr>
            <a:endParaRPr lang="en-US" sz="1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800" u="sng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What this vote won’t do.</a:t>
            </a:r>
          </a:p>
          <a:p>
            <a:pPr marL="0">
              <a:buNone/>
            </a:pPr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-</a:t>
            </a:r>
            <a:r>
              <a:rPr lang="en-US" sz="24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Bind this committee, or next year’s members, to any specific recommendation to President </a:t>
            </a:r>
            <a:r>
              <a:rPr lang="en-US" sz="2400" dirty="0" err="1" smtClean="0">
                <a:solidFill>
                  <a:srgbClr val="800000"/>
                </a:solidFill>
                <a:latin typeface="Baskerville Old Face"/>
                <a:cs typeface="Baskerville Old Face"/>
              </a:rPr>
              <a:t>Loftin’s</a:t>
            </a:r>
            <a:r>
              <a:rPr lang="en-US" sz="24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 Office.</a:t>
            </a:r>
          </a:p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</p:txBody>
      </p:sp>
      <p:pic>
        <p:nvPicPr>
          <p:cNvPr id="6" name="Picture 4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1612" cy="73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What will this require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086600" cy="4846638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sz="40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Procedurally, this is simple to </a:t>
            </a:r>
          </a:p>
          <a:p>
            <a:pPr marL="0">
              <a:buNone/>
            </a:pPr>
            <a:r>
              <a:rPr lang="en-US" sz="40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do. It will require a 2/3rds vote </a:t>
            </a:r>
          </a:p>
          <a:p>
            <a:pPr marL="0">
              <a:buNone/>
            </a:pPr>
            <a:r>
              <a:rPr lang="en-US" sz="40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from the committee, and the approval of these minutes at the following meeting.</a:t>
            </a:r>
          </a:p>
        </p:txBody>
      </p:sp>
      <p:pic>
        <p:nvPicPr>
          <p:cNvPr id="20484" name="Picture 4" descr="http://cache1.asset-cache.net/xr/200487966-036.jpg?v=1&amp;c=NewsMaker&amp;k=3&amp;d=23969986B375FE67BAEF4B15198332657D2BBBB73930370F6BA9E6AD030EB1C267EADE17C0C9E1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295400"/>
            <a:ext cx="1862852" cy="1238249"/>
          </a:xfrm>
          <a:prstGeom prst="rect">
            <a:avLst/>
          </a:prstGeom>
          <a:noFill/>
        </p:spPr>
      </p:pic>
      <p:pic>
        <p:nvPicPr>
          <p:cNvPr id="8" name="Picture 4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28600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What am I voting for? </a:t>
            </a:r>
            <a:endParaRPr lang="en-US" dirty="0">
              <a:solidFill>
                <a:srgbClr val="800000"/>
              </a:solidFill>
              <a:latin typeface="Baskerville Old Face"/>
              <a:cs typeface="Baskerville Old Fac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153400" cy="4525963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endParaRPr lang="en-US" sz="4000" u="sng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800" u="sng" dirty="0" smtClean="0"/>
              <a:t>Provision 1 </a:t>
            </a:r>
          </a:p>
          <a:p>
            <a:pPr marL="0"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“This mandatory reconsidering will allow all parties time to gather functional with an open M.S.C.  and operating bus routes data, regarding bus route efficiency, safety concerns, and student opinion.”</a:t>
            </a: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0">
              <a:buNone/>
            </a:pPr>
            <a:r>
              <a:rPr lang="en-US" sz="2800" u="sng" dirty="0" smtClean="0">
                <a:solidFill>
                  <a:schemeClr val="tx1"/>
                </a:solidFill>
                <a:latin typeface="Baskerville Old Face"/>
                <a:cs typeface="Baskerville Old Face"/>
              </a:rPr>
              <a:t>Provision 2</a:t>
            </a:r>
          </a:p>
          <a:p>
            <a:pPr marL="0">
              <a:buNone/>
            </a:pPr>
            <a:r>
              <a:rPr lang="en-US" sz="2800" dirty="0" smtClean="0">
                <a:solidFill>
                  <a:srgbClr val="800000"/>
                </a:solidFill>
                <a:latin typeface="Baskerville Old Face"/>
                <a:cs typeface="Baskerville Old Face"/>
              </a:rPr>
              <a:t>“</a:t>
            </a:r>
            <a:r>
              <a:rPr lang="en-US" sz="2800" dirty="0" smtClean="0">
                <a:solidFill>
                  <a:srgbClr val="800000"/>
                </a:solidFill>
              </a:rPr>
              <a:t>This mandatory reconsideration is to take place no earlier than September 30</a:t>
            </a:r>
            <a:r>
              <a:rPr lang="en-US" sz="2800" baseline="30000" dirty="0" smtClean="0">
                <a:solidFill>
                  <a:srgbClr val="800000"/>
                </a:solidFill>
              </a:rPr>
              <a:t>th</a:t>
            </a:r>
            <a:r>
              <a:rPr lang="en-US" sz="2800" dirty="0" smtClean="0">
                <a:solidFill>
                  <a:srgbClr val="800000"/>
                </a:solidFill>
              </a:rPr>
              <a:t> 2012 and no later than December 1</a:t>
            </a:r>
            <a:r>
              <a:rPr lang="en-US" sz="2800" baseline="30000" dirty="0" smtClean="0">
                <a:solidFill>
                  <a:srgbClr val="800000"/>
                </a:solidFill>
              </a:rPr>
              <a:t>st</a:t>
            </a:r>
            <a:r>
              <a:rPr lang="en-US" sz="2800" dirty="0" smtClean="0">
                <a:solidFill>
                  <a:srgbClr val="800000"/>
                </a:solidFill>
              </a:rPr>
              <a:t> 2011.”</a:t>
            </a:r>
            <a:endParaRPr lang="en-US" sz="2800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 marL="400050" lvl="1"/>
            <a:endParaRPr lang="en-US" dirty="0" smtClean="0">
              <a:solidFill>
                <a:srgbClr val="800000"/>
              </a:solidFill>
              <a:latin typeface="Baskerville Old Face"/>
              <a:cs typeface="Baskerville Old Face"/>
            </a:endParaRPr>
          </a:p>
          <a:p>
            <a:pPr>
              <a:buFont typeface="Wingdings" pitchFamily="-65" charset="2"/>
              <a:buChar char="Ø"/>
            </a:pPr>
            <a:endParaRPr lang="en-US" dirty="0" smtClean="0"/>
          </a:p>
          <a:p>
            <a:pPr>
              <a:buFont typeface="Wingdings" pitchFamily="-65" charset="2"/>
              <a:buChar char="Ø"/>
            </a:pPr>
            <a:endParaRPr lang="en-US" dirty="0" smtClean="0"/>
          </a:p>
          <a:p>
            <a:pPr>
              <a:buFont typeface="Wingdings" pitchFamily="-65" charset="2"/>
              <a:buChar char="Ø"/>
            </a:pPr>
            <a:endParaRPr lang="en-US" dirty="0" smtClean="0"/>
          </a:p>
          <a:p>
            <a:pPr>
              <a:buFont typeface="Wingdings" pitchFamily="-65" charset="2"/>
              <a:buChar char="Ø"/>
            </a:pPr>
            <a:endParaRPr lang="en-US" dirty="0" smtClean="0"/>
          </a:p>
          <a:p>
            <a:pPr>
              <a:buFont typeface="Wingdings" pitchFamily="-65" charset="2"/>
              <a:buChar char="Ø"/>
            </a:pPr>
            <a:endParaRPr lang="en-US" dirty="0"/>
          </a:p>
        </p:txBody>
      </p:sp>
      <p:pic>
        <p:nvPicPr>
          <p:cNvPr id="5" name="Picture 4" descr="http://a3.twimg.com/profile_images/217435225/Logosmall_bigg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381000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&amp; GIG ‘</a:t>
            </a:r>
            <a:r>
              <a:rPr lang="en-US" dirty="0" err="1" smtClean="0"/>
              <a:t>em</a:t>
            </a:r>
            <a:endParaRPr lang="en-US" dirty="0"/>
          </a:p>
        </p:txBody>
      </p:sp>
      <p:pic>
        <p:nvPicPr>
          <p:cNvPr id="8" name="Picture 4" descr="paperwe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4419600" cy="541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892</TotalTime>
  <Words>316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Transportation services advisory Committee </vt:lpstr>
      <vt:lpstr>Survey Results</vt:lpstr>
      <vt:lpstr>Jeff pickering’s Agenda </vt:lpstr>
      <vt:lpstr>Our goal here today</vt:lpstr>
      <vt:lpstr>What will this require </vt:lpstr>
      <vt:lpstr>What am I voting for? </vt:lpstr>
      <vt:lpstr>THANKS &amp; GIG ‘em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Krishna</dc:creator>
  <cp:lastModifiedBy>jlegrevellec</cp:lastModifiedBy>
  <cp:revision>16</cp:revision>
  <dcterms:created xsi:type="dcterms:W3CDTF">2011-10-05T14:19:37Z</dcterms:created>
  <dcterms:modified xsi:type="dcterms:W3CDTF">2011-10-06T21:11:35Z</dcterms:modified>
</cp:coreProperties>
</file>