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7"/>
  </p:notesMasterIdLst>
  <p:sldIdLst>
    <p:sldId id="256" r:id="rId2"/>
    <p:sldId id="257" r:id="rId3"/>
    <p:sldId id="285" r:id="rId4"/>
    <p:sldId id="286" r:id="rId5"/>
    <p:sldId id="279" r:id="rId6"/>
    <p:sldId id="287" r:id="rId7"/>
    <p:sldId id="258" r:id="rId8"/>
    <p:sldId id="293" r:id="rId9"/>
    <p:sldId id="261" r:id="rId10"/>
    <p:sldId id="292" r:id="rId11"/>
    <p:sldId id="288" r:id="rId12"/>
    <p:sldId id="260" r:id="rId13"/>
    <p:sldId id="290" r:id="rId14"/>
    <p:sldId id="291"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FFF2D4"/>
    <a:srgbClr val="500000"/>
    <a:srgbClr val="BABCBE"/>
    <a:srgbClr val="E7D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39" autoAdjust="0"/>
  </p:normalViewPr>
  <p:slideViewPr>
    <p:cSldViewPr>
      <p:cViewPr>
        <p:scale>
          <a:sx n="90" d="100"/>
          <a:sy n="90" d="100"/>
        </p:scale>
        <p:origin x="25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8796D-2EFB-467A-9E0D-785F48DC4690}" type="datetimeFigureOut">
              <a:rPr lang="en-US" smtClean="0"/>
              <a:pPr/>
              <a:t>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93D10-395E-42A9-874E-97252B4AEC01}" type="slidenum">
              <a:rPr lang="en-US" smtClean="0"/>
              <a:pPr/>
              <a:t>‹#›</a:t>
            </a:fld>
            <a:endParaRPr lang="en-US"/>
          </a:p>
        </p:txBody>
      </p:sp>
    </p:spTree>
    <p:extLst>
      <p:ext uri="{BB962C8B-B14F-4D97-AF65-F5344CB8AC3E}">
        <p14:creationId xmlns:p14="http://schemas.microsoft.com/office/powerpoint/2010/main" val="33850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93D10-395E-42A9-874E-97252B4AEC01}" type="slidenum">
              <a:rPr lang="en-US" smtClean="0"/>
              <a:pPr/>
              <a:t>12</a:t>
            </a:fld>
            <a:endParaRPr lang="en-US"/>
          </a:p>
        </p:txBody>
      </p:sp>
    </p:spTree>
    <p:extLst>
      <p:ext uri="{BB962C8B-B14F-4D97-AF65-F5344CB8AC3E}">
        <p14:creationId xmlns:p14="http://schemas.microsoft.com/office/powerpoint/2010/main" val="100918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93D10-395E-42A9-874E-97252B4AEC01}" type="slidenum">
              <a:rPr lang="en-US" smtClean="0"/>
              <a:pPr/>
              <a:t>13</a:t>
            </a:fld>
            <a:endParaRPr lang="en-US"/>
          </a:p>
        </p:txBody>
      </p:sp>
    </p:spTree>
    <p:extLst>
      <p:ext uri="{BB962C8B-B14F-4D97-AF65-F5344CB8AC3E}">
        <p14:creationId xmlns:p14="http://schemas.microsoft.com/office/powerpoint/2010/main" val="100918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93D10-395E-42A9-874E-97252B4AEC01}" type="slidenum">
              <a:rPr lang="en-US" smtClean="0"/>
              <a:pPr/>
              <a:t>14</a:t>
            </a:fld>
            <a:endParaRPr lang="en-US"/>
          </a:p>
        </p:txBody>
      </p:sp>
    </p:spTree>
    <p:extLst>
      <p:ext uri="{BB962C8B-B14F-4D97-AF65-F5344CB8AC3E}">
        <p14:creationId xmlns:p14="http://schemas.microsoft.com/office/powerpoint/2010/main" val="100918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93D10-395E-42A9-874E-97252B4AEC01}" type="slidenum">
              <a:rPr lang="en-US" smtClean="0"/>
              <a:pPr/>
              <a:t>15</a:t>
            </a:fld>
            <a:endParaRPr lang="en-US"/>
          </a:p>
        </p:txBody>
      </p:sp>
    </p:spTree>
    <p:extLst>
      <p:ext uri="{BB962C8B-B14F-4D97-AF65-F5344CB8AC3E}">
        <p14:creationId xmlns:p14="http://schemas.microsoft.com/office/powerpoint/2010/main" val="1009181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bwMode="grayWhite">
          <a:xfrm>
            <a:off x="0" y="914400"/>
            <a:ext cx="9144000" cy="5943600"/>
          </a:xfrm>
          <a:prstGeom prst="rect">
            <a:avLst/>
          </a:prstGeom>
          <a:solidFill>
            <a:srgbClr val="5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5" name="Rectangle 24"/>
          <p:cNvSpPr/>
          <p:nvPr userDrawn="1"/>
        </p:nvSpPr>
        <p:spPr>
          <a:xfrm>
            <a:off x="0" y="0"/>
            <a:ext cx="9144000" cy="914400"/>
          </a:xfrm>
          <a:prstGeom prst="rect">
            <a:avLst/>
          </a:prstGeom>
          <a:solidFill>
            <a:srgbClr val="FFF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primaryWhiteMaroon.tif"/>
          <p:cNvPicPr>
            <a:picLocks noChangeAspect="1"/>
          </p:cNvPicPr>
          <p:nvPr userDrawn="1"/>
        </p:nvPicPr>
        <p:blipFill>
          <a:blip r:embed="rId2" cstate="print"/>
          <a:stretch>
            <a:fillRect/>
          </a:stretch>
        </p:blipFill>
        <p:spPr>
          <a:xfrm>
            <a:off x="7299960" y="228600"/>
            <a:ext cx="1844040" cy="457200"/>
          </a:xfrm>
          <a:prstGeom prst="rect">
            <a:avLst/>
          </a:prstGeom>
        </p:spPr>
      </p:pic>
      <p:sp>
        <p:nvSpPr>
          <p:cNvPr id="29" name="Rectangle 28"/>
          <p:cNvSpPr/>
          <p:nvPr userDrawn="1"/>
        </p:nvSpPr>
        <p:spPr>
          <a:xfrm>
            <a:off x="0" y="6324600"/>
            <a:ext cx="9144000" cy="533400"/>
          </a:xfrm>
          <a:prstGeom prst="rect">
            <a:avLst/>
          </a:prstGeom>
          <a:solidFill>
            <a:srgbClr val="FFF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63636"/>
                </a:solidFill>
                <a:latin typeface="Gill Sans MT" pitchFamily="34" charset="0"/>
              </a:rPr>
              <a:t>transport.tamu.edu</a:t>
            </a:r>
            <a:endParaRPr lang="en-US" sz="2400" b="1" dirty="0">
              <a:solidFill>
                <a:srgbClr val="363636"/>
              </a:solidFill>
              <a:latin typeface="Gill Sans MT"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457200"/>
            <a:ext cx="4925161" cy="18652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A74255-B705-4501-BE57-554206D8167C}" type="datetimeFigureOut">
              <a:rPr lang="en-US" smtClean="0"/>
              <a:pPr/>
              <a:t>1/10/2012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A51EFD-A89C-42CD-BD03-F1C31F480D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0"/>
            <a:ext cx="9144000" cy="457200"/>
          </a:xfrm>
          <a:prstGeom prst="rect">
            <a:avLst/>
          </a:prstGeom>
          <a:solidFill>
            <a:srgbClr val="5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rimaryWhiteMaroon.jpg"/>
          <p:cNvPicPr>
            <a:picLocks noChangeAspect="1"/>
          </p:cNvPicPr>
          <p:nvPr/>
        </p:nvPicPr>
        <p:blipFill>
          <a:blip r:embed="rId13" cstate="print"/>
          <a:srcRect l="1973" t="8607" r="1973" b="7784"/>
          <a:stretch>
            <a:fillRect/>
          </a:stretch>
        </p:blipFill>
        <p:spPr>
          <a:xfrm>
            <a:off x="7696200" y="76200"/>
            <a:ext cx="1335786" cy="294661"/>
          </a:xfrm>
          <a:prstGeom prst="rect">
            <a:avLst/>
          </a:prstGeom>
        </p:spPr>
      </p:pic>
      <p:sp>
        <p:nvSpPr>
          <p:cNvPr id="13" name="TextBox 12"/>
          <p:cNvSpPr txBox="1"/>
          <p:nvPr/>
        </p:nvSpPr>
        <p:spPr>
          <a:xfrm>
            <a:off x="0" y="6488668"/>
            <a:ext cx="9144000" cy="369332"/>
          </a:xfrm>
          <a:prstGeom prst="rect">
            <a:avLst/>
          </a:prstGeom>
          <a:solidFill>
            <a:srgbClr val="500000"/>
          </a:solidFill>
        </p:spPr>
        <p:txBody>
          <a:bodyPr wrap="square" rtlCol="0" anchor="ctr">
            <a:spAutoFit/>
          </a:bodyPr>
          <a:lstStyle/>
          <a:p>
            <a:pPr algn="ctr"/>
            <a:r>
              <a:rPr lang="en-US" dirty="0" smtClean="0">
                <a:solidFill>
                  <a:schemeClr val="bg1"/>
                </a:solidFill>
                <a:latin typeface="Gill Sans MT" pitchFamily="34" charset="0"/>
              </a:rPr>
              <a:t>transport.tamu.edu</a:t>
            </a:r>
            <a:endParaRPr lang="en-US" dirty="0">
              <a:solidFill>
                <a:schemeClr val="bg1"/>
              </a:solidFill>
              <a:latin typeface="Gill Sans MT" pitchFamily="34" charset="0"/>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76200"/>
            <a:ext cx="1601819" cy="3127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Accessible Parking Study</a:t>
            </a:r>
            <a:endParaRPr lang="en-US" sz="6000" dirty="0"/>
          </a:p>
        </p:txBody>
      </p:sp>
      <p:sp>
        <p:nvSpPr>
          <p:cNvPr id="3" name="Subtitle 2"/>
          <p:cNvSpPr>
            <a:spLocks noGrp="1"/>
          </p:cNvSpPr>
          <p:nvPr>
            <p:ph type="subTitle" idx="1"/>
          </p:nvPr>
        </p:nvSpPr>
        <p:spPr/>
        <p:txBody>
          <a:bodyPr>
            <a:normAutofit/>
          </a:bodyPr>
          <a:lstStyle/>
          <a:p>
            <a:r>
              <a:rPr lang="en-US" sz="2400" dirty="0" smtClean="0"/>
              <a:t>TSAC</a:t>
            </a:r>
          </a:p>
          <a:p>
            <a:r>
              <a:rPr lang="en-US" sz="2400" dirty="0" smtClean="0"/>
              <a:t>January 11, 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Project Incorporation</a:t>
            </a:r>
            <a:endParaRPr lang="en-US" dirty="0"/>
          </a:p>
        </p:txBody>
      </p:sp>
      <p:sp>
        <p:nvSpPr>
          <p:cNvPr id="3" name="Content Placeholder 2"/>
          <p:cNvSpPr>
            <a:spLocks noGrp="1"/>
          </p:cNvSpPr>
          <p:nvPr>
            <p:ph idx="1"/>
          </p:nvPr>
        </p:nvSpPr>
        <p:spPr/>
        <p:txBody>
          <a:bodyPr>
            <a:normAutofit lnSpcReduction="10000"/>
          </a:bodyPr>
          <a:lstStyle/>
          <a:p>
            <a:pPr lvl="0"/>
            <a:r>
              <a:rPr lang="en-US" dirty="0"/>
              <a:t>Engineering Technologies and Economic Development (ETED) building (Lot 51)</a:t>
            </a:r>
          </a:p>
          <a:p>
            <a:pPr lvl="0"/>
            <a:r>
              <a:rPr lang="en-US" dirty="0"/>
              <a:t>Wellborn Road grade separations (Lots 30e, 42, 49, 65 and 67)</a:t>
            </a:r>
          </a:p>
          <a:p>
            <a:pPr lvl="0"/>
            <a:r>
              <a:rPr lang="en-US" dirty="0"/>
              <a:t>Memorial Student Center (MSC) renovations (W. Lamar and Stallings Blvd.)</a:t>
            </a:r>
          </a:p>
          <a:p>
            <a:pPr lvl="0"/>
            <a:r>
              <a:rPr lang="en-US" dirty="0"/>
              <a:t>Phase II of the University Apartments</a:t>
            </a:r>
          </a:p>
          <a:p>
            <a:pPr lvl="0"/>
            <a:r>
              <a:rPr lang="en-US" dirty="0"/>
              <a:t>Northside student housing project (Lot 30b)</a:t>
            </a:r>
          </a:p>
          <a:p>
            <a:pPr lvl="0"/>
            <a:r>
              <a:rPr lang="en-US" dirty="0"/>
              <a:t>Central Campus Garage restriping</a:t>
            </a:r>
          </a:p>
        </p:txBody>
      </p:sp>
    </p:spTree>
    <p:extLst>
      <p:ext uri="{BB962C8B-B14F-4D97-AF65-F5344CB8AC3E}">
        <p14:creationId xmlns:p14="http://schemas.microsoft.com/office/powerpoint/2010/main" val="392881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8382000" cy="4800600"/>
          </a:xfrm>
        </p:spPr>
        <p:txBody>
          <a:bodyPr>
            <a:normAutofit/>
          </a:bodyPr>
          <a:lstStyle/>
          <a:p>
            <a:r>
              <a:rPr lang="en-US" dirty="0" smtClean="0"/>
              <a:t>TDLR has approved the Zonal approach</a:t>
            </a:r>
          </a:p>
          <a:p>
            <a:r>
              <a:rPr lang="en-US" dirty="0" smtClean="0"/>
              <a:t>Current total accessible spaces = 725</a:t>
            </a:r>
          </a:p>
          <a:p>
            <a:r>
              <a:rPr lang="en-US" dirty="0" smtClean="0"/>
              <a:t>Number required based on Zonal analysis = 607</a:t>
            </a:r>
          </a:p>
          <a:p>
            <a:r>
              <a:rPr lang="en-US" dirty="0" smtClean="0"/>
              <a:t>Need to add and/or reallocate </a:t>
            </a:r>
            <a:r>
              <a:rPr lang="en-US" b="1" u="sng" dirty="0" smtClean="0"/>
              <a:t>124</a:t>
            </a:r>
            <a:r>
              <a:rPr lang="en-US" dirty="0" smtClean="0"/>
              <a:t> accessible spaces to campus in </a:t>
            </a:r>
            <a:r>
              <a:rPr lang="en-US" b="1" u="sng" dirty="0" smtClean="0"/>
              <a:t>22</a:t>
            </a:r>
            <a:r>
              <a:rPr lang="en-US" dirty="0" smtClean="0"/>
              <a:t> different zones</a:t>
            </a:r>
          </a:p>
          <a:p>
            <a:r>
              <a:rPr lang="en-US" dirty="0" smtClean="0"/>
              <a:t>A procedure </a:t>
            </a:r>
            <a:r>
              <a:rPr lang="en-US" dirty="0"/>
              <a:t>for adding future accessible parking spaces </a:t>
            </a:r>
            <a:r>
              <a:rPr lang="en-US" dirty="0" smtClean="0"/>
              <a:t>was developed</a:t>
            </a:r>
          </a:p>
        </p:txBody>
      </p:sp>
    </p:spTree>
    <p:extLst>
      <p:ext uri="{BB962C8B-B14F-4D97-AF65-F5344CB8AC3E}">
        <p14:creationId xmlns:p14="http://schemas.microsoft.com/office/powerpoint/2010/main" val="79111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to Current Standards</a:t>
            </a:r>
            <a:endParaRPr lang="en-US" dirty="0"/>
          </a:p>
        </p:txBody>
      </p:sp>
      <p:sp>
        <p:nvSpPr>
          <p:cNvPr id="3" name="Content Placeholder 2"/>
          <p:cNvSpPr>
            <a:spLocks noGrp="1"/>
          </p:cNvSpPr>
          <p:nvPr>
            <p:ph idx="1"/>
          </p:nvPr>
        </p:nvSpPr>
        <p:spPr/>
        <p:txBody>
          <a:bodyPr/>
          <a:lstStyle/>
          <a:p>
            <a:r>
              <a:rPr lang="en-US" dirty="0" smtClean="0"/>
              <a:t>2012 TAS/TDLR</a:t>
            </a:r>
          </a:p>
          <a:p>
            <a:pPr lvl="1"/>
            <a:r>
              <a:rPr lang="en-US" dirty="0" smtClean="0"/>
              <a:t>Items </a:t>
            </a:r>
            <a:r>
              <a:rPr lang="en-US" dirty="0"/>
              <a:t>out of compliance with current standards include: accessible aisles, curb ramps, signage, and excessive slope</a:t>
            </a:r>
          </a:p>
        </p:txBody>
      </p:sp>
      <p:pic>
        <p:nvPicPr>
          <p:cNvPr id="5" name="Picture 4" descr="K:\FRI_Civil\66077901 TAMU ADA\ADA Photos 9-21-2011\35.JPG"/>
          <p:cNvPicPr/>
          <p:nvPr/>
        </p:nvPicPr>
        <p:blipFill>
          <a:blip r:embed="rId3" cstate="print"/>
          <a:srcRect/>
          <a:stretch>
            <a:fillRect/>
          </a:stretch>
        </p:blipFill>
        <p:spPr bwMode="auto">
          <a:xfrm>
            <a:off x="6172200" y="3200400"/>
            <a:ext cx="2514600" cy="3124200"/>
          </a:xfrm>
          <a:prstGeom prst="rect">
            <a:avLst/>
          </a:prstGeom>
          <a:noFill/>
          <a:ln w="9525">
            <a:noFill/>
            <a:miter lim="800000"/>
            <a:headEnd/>
            <a:tailEnd/>
          </a:ln>
        </p:spPr>
      </p:pic>
      <p:pic>
        <p:nvPicPr>
          <p:cNvPr id="6" name="Picture 5" descr="K:\FRI_Civil\66077901 TAMU ADA\ADA Photos 9-21-2011\34.JPG"/>
          <p:cNvPicPr/>
          <p:nvPr/>
        </p:nvPicPr>
        <p:blipFill>
          <a:blip r:embed="rId4" cstate="print"/>
          <a:srcRect/>
          <a:stretch>
            <a:fillRect/>
          </a:stretch>
        </p:blipFill>
        <p:spPr bwMode="auto">
          <a:xfrm>
            <a:off x="843597" y="3733800"/>
            <a:ext cx="1823403" cy="2514600"/>
          </a:xfrm>
          <a:prstGeom prst="rect">
            <a:avLst/>
          </a:prstGeom>
          <a:noFill/>
          <a:ln w="9525">
            <a:noFill/>
            <a:miter lim="800000"/>
            <a:headEnd/>
            <a:tailEnd/>
          </a:ln>
        </p:spPr>
      </p:pic>
      <p:pic>
        <p:nvPicPr>
          <p:cNvPr id="7" name="Picture 6" descr="K:\FRI_Civil\66077901 TAMU ADA\ADA Photos 9-21-2011\33.JPG"/>
          <p:cNvPicPr/>
          <p:nvPr/>
        </p:nvPicPr>
        <p:blipFill>
          <a:blip r:embed="rId5" cstate="print"/>
          <a:srcRect/>
          <a:stretch>
            <a:fillRect/>
          </a:stretch>
        </p:blipFill>
        <p:spPr bwMode="auto">
          <a:xfrm>
            <a:off x="3505200" y="3695700"/>
            <a:ext cx="1823403" cy="2590800"/>
          </a:xfrm>
          <a:prstGeom prst="rect">
            <a:avLst/>
          </a:prstGeom>
          <a:noFill/>
          <a:ln w="9525">
            <a:noFill/>
            <a:miter lim="800000"/>
            <a:headEnd/>
            <a:tailEnd/>
          </a:ln>
        </p:spPr>
      </p:pic>
    </p:spTree>
    <p:extLst>
      <p:ext uri="{BB962C8B-B14F-4D97-AF65-F5344CB8AC3E}">
        <p14:creationId xmlns:p14="http://schemas.microsoft.com/office/powerpoint/2010/main" val="96470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84238"/>
          </a:xfrm>
        </p:spPr>
        <p:txBody>
          <a:bodyPr>
            <a:normAutofit fontScale="90000"/>
          </a:bodyPr>
          <a:lstStyle/>
          <a:p>
            <a:r>
              <a:rPr lang="en-US" dirty="0" smtClean="0"/>
              <a:t>Recommendations for Non-Standard Campus Events</a:t>
            </a:r>
            <a:endParaRPr lang="en-US" dirty="0"/>
          </a:p>
        </p:txBody>
      </p:sp>
      <p:sp>
        <p:nvSpPr>
          <p:cNvPr id="3" name="Content Placeholder 2"/>
          <p:cNvSpPr>
            <a:spLocks noGrp="1"/>
          </p:cNvSpPr>
          <p:nvPr>
            <p:ph idx="1"/>
          </p:nvPr>
        </p:nvSpPr>
        <p:spPr>
          <a:xfrm>
            <a:off x="457200" y="1828800"/>
            <a:ext cx="8229600" cy="4572000"/>
          </a:xfrm>
        </p:spPr>
        <p:txBody>
          <a:bodyPr>
            <a:normAutofit lnSpcReduction="10000"/>
          </a:bodyPr>
          <a:lstStyle/>
          <a:p>
            <a:r>
              <a:rPr lang="en-US" dirty="0" smtClean="0"/>
              <a:t>These additional spaces </a:t>
            </a:r>
            <a:r>
              <a:rPr lang="en-US" b="1" u="sng" dirty="0"/>
              <a:t>do</a:t>
            </a:r>
            <a:r>
              <a:rPr lang="en-US" dirty="0"/>
              <a:t> need to comply with the 2012 TAS standards for items such as signage, accessible aisles, accessible paths, </a:t>
            </a:r>
            <a:r>
              <a:rPr lang="en-US" dirty="0" smtClean="0"/>
              <a:t>etc.</a:t>
            </a:r>
          </a:p>
          <a:p>
            <a:r>
              <a:rPr lang="en-US" dirty="0"/>
              <a:t>An alternate approach would be to label these additional event spaces as “convenience” or “special needs” spaces and not as “accessible” spaces then they would not need to comply with TAS </a:t>
            </a:r>
            <a:r>
              <a:rPr lang="en-US" dirty="0" smtClean="0"/>
              <a:t>standards</a:t>
            </a:r>
            <a:endParaRPr lang="en-US" dirty="0"/>
          </a:p>
        </p:txBody>
      </p:sp>
    </p:spTree>
    <p:extLst>
      <p:ext uri="{BB962C8B-B14F-4D97-AF65-F5344CB8AC3E}">
        <p14:creationId xmlns:p14="http://schemas.microsoft.com/office/powerpoint/2010/main" val="38682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Improvements</a:t>
            </a:r>
            <a:endParaRPr lang="en-US" dirty="0"/>
          </a:p>
        </p:txBody>
      </p:sp>
      <p:sp>
        <p:nvSpPr>
          <p:cNvPr id="3" name="Content Placeholder 2"/>
          <p:cNvSpPr>
            <a:spLocks noGrp="1"/>
          </p:cNvSpPr>
          <p:nvPr>
            <p:ph idx="1"/>
          </p:nvPr>
        </p:nvSpPr>
        <p:spPr/>
        <p:txBody>
          <a:bodyPr>
            <a:normAutofit/>
          </a:bodyPr>
          <a:lstStyle/>
          <a:p>
            <a:r>
              <a:rPr lang="en-US" dirty="0"/>
              <a:t>It is anticipated that Texas A&amp;M University Transportation Services will address 25% of the identified accessible parking issues in each of the next four years, beginning in the spring of </a:t>
            </a:r>
            <a:r>
              <a:rPr lang="en-US" dirty="0" smtClean="0"/>
              <a:t>2012</a:t>
            </a:r>
          </a:p>
          <a:p>
            <a:r>
              <a:rPr lang="en-US" dirty="0" smtClean="0"/>
              <a:t>Improvements should be implemented as </a:t>
            </a:r>
            <a:r>
              <a:rPr lang="en-US" dirty="0"/>
              <a:t>part of an ongoing Multi-Task Professional Architectural/Engineering Services On-Call contract </a:t>
            </a:r>
            <a:r>
              <a:rPr lang="en-US" dirty="0" smtClean="0"/>
              <a:t>similar to previous efforts</a:t>
            </a:r>
            <a:endParaRPr lang="en-US" dirty="0"/>
          </a:p>
        </p:txBody>
      </p:sp>
    </p:spTree>
    <p:extLst>
      <p:ext uri="{BB962C8B-B14F-4D97-AF65-F5344CB8AC3E}">
        <p14:creationId xmlns:p14="http://schemas.microsoft.com/office/powerpoint/2010/main" val="362753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Implement procedure for adding future accessible parking (new construction and remodels) </a:t>
            </a:r>
          </a:p>
          <a:p>
            <a:r>
              <a:rPr lang="en-US" dirty="0" smtClean="0"/>
              <a:t>Begin adding and/or reassigning accessible spaces based on Zonal model</a:t>
            </a:r>
          </a:p>
          <a:p>
            <a:r>
              <a:rPr lang="en-US" dirty="0" smtClean="0"/>
              <a:t>Begin addressing non-compliant existing accessible spaces</a:t>
            </a:r>
          </a:p>
          <a:p>
            <a:r>
              <a:rPr lang="en-US" dirty="0"/>
              <a:t>Parking Demand Model</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8858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Elements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Total number of spaces required</a:t>
            </a:r>
          </a:p>
          <a:p>
            <a:r>
              <a:rPr lang="en-US" dirty="0" smtClean="0"/>
              <a:t>Location of required accessible spaces</a:t>
            </a:r>
          </a:p>
          <a:p>
            <a:r>
              <a:rPr lang="en-US" dirty="0" smtClean="0"/>
              <a:t>Compliance to current standards</a:t>
            </a:r>
          </a:p>
          <a:p>
            <a:r>
              <a:rPr lang="en-US" dirty="0" smtClean="0"/>
              <a:t>Recommendations for non-typical campus events</a:t>
            </a:r>
          </a:p>
          <a:p>
            <a:r>
              <a:rPr lang="en-US" dirty="0" smtClean="0"/>
              <a:t>Ongoing improvements</a:t>
            </a:r>
            <a:endParaRPr lang="en-US" dirty="0"/>
          </a:p>
        </p:txBody>
      </p:sp>
      <p:pic>
        <p:nvPicPr>
          <p:cNvPr id="5" name="Picture 4" descr="K:\FRI_Civil\66077901 TAMU ADA\ADA Photos 9-21-2011\6.JPG"/>
          <p:cNvPicPr/>
          <p:nvPr/>
        </p:nvPicPr>
        <p:blipFill>
          <a:blip r:embed="rId2" cstate="print"/>
          <a:srcRect/>
          <a:stretch>
            <a:fillRect/>
          </a:stretch>
        </p:blipFill>
        <p:spPr bwMode="auto">
          <a:xfrm>
            <a:off x="4800600" y="1472820"/>
            <a:ext cx="3657600" cy="4318379"/>
          </a:xfrm>
          <a:prstGeom prst="rect">
            <a:avLst/>
          </a:prstGeom>
          <a:noFill/>
          <a:ln w="9525">
            <a:noFill/>
            <a:miter lim="800000"/>
            <a:headEnd/>
            <a:tailEnd/>
          </a:ln>
        </p:spPr>
      </p:pic>
    </p:spTree>
    <p:extLst>
      <p:ext uri="{BB962C8B-B14F-4D97-AF65-F5344CB8AC3E}">
        <p14:creationId xmlns:p14="http://schemas.microsoft.com/office/powerpoint/2010/main" val="39785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a:t>
            </a:r>
            <a:endParaRPr lang="en-US" dirty="0"/>
          </a:p>
        </p:txBody>
      </p:sp>
      <p:sp>
        <p:nvSpPr>
          <p:cNvPr id="3" name="Content Placeholder 2"/>
          <p:cNvSpPr>
            <a:spLocks noGrp="1"/>
          </p:cNvSpPr>
          <p:nvPr>
            <p:ph sz="half" idx="1"/>
          </p:nvPr>
        </p:nvSpPr>
        <p:spPr>
          <a:xfrm>
            <a:off x="457200" y="1600200"/>
            <a:ext cx="8153400" cy="4525963"/>
          </a:xfrm>
        </p:spPr>
        <p:txBody>
          <a:bodyPr>
            <a:normAutofit fontScale="92500"/>
          </a:bodyPr>
          <a:lstStyle/>
          <a:p>
            <a:pPr marL="0" indent="0">
              <a:buNone/>
            </a:pPr>
            <a:r>
              <a:rPr lang="en-US" i="1" dirty="0"/>
              <a:t>The University recognizes that parking is a foundational element of the campus’ vitality.  The total amount of parking available, its location, and how it is managed play important roles in promoting the University and attracting and accommodating students and faculty.  Transportation Services is committed to providing programs and services that ensure compliance with the nondiscrimination requirements contained in the Texas Accessibility Standards (TAS). With these important factors in mind, the University desires to gain a more detailed understanding of accessible parking on campus.</a:t>
            </a:r>
          </a:p>
        </p:txBody>
      </p:sp>
    </p:spTree>
    <p:extLst>
      <p:ext uri="{BB962C8B-B14F-4D97-AF65-F5344CB8AC3E}">
        <p14:creationId xmlns:p14="http://schemas.microsoft.com/office/powerpoint/2010/main" val="12026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sz="half" idx="1"/>
          </p:nvPr>
        </p:nvSpPr>
        <p:spPr>
          <a:xfrm>
            <a:off x="457200" y="1600200"/>
            <a:ext cx="5257800" cy="4525963"/>
          </a:xfrm>
        </p:spPr>
        <p:txBody>
          <a:bodyPr>
            <a:normAutofit lnSpcReduction="10000"/>
          </a:bodyPr>
          <a:lstStyle/>
          <a:p>
            <a:pPr marL="0" indent="0">
              <a:buNone/>
            </a:pPr>
            <a:endParaRPr lang="en-US" dirty="0"/>
          </a:p>
          <a:p>
            <a:pPr marL="0" indent="0">
              <a:buNone/>
            </a:pPr>
            <a:r>
              <a:rPr lang="en-US" dirty="0" smtClean="0"/>
              <a:t>BASED ON:</a:t>
            </a:r>
          </a:p>
          <a:p>
            <a:pPr marL="0" indent="0">
              <a:buNone/>
            </a:pPr>
            <a:endParaRPr lang="en-US" sz="1800" dirty="0" smtClean="0"/>
          </a:p>
          <a:p>
            <a:r>
              <a:rPr lang="en-US" dirty="0" smtClean="0"/>
              <a:t>The Texas Department of Licensing and Regulation (TDLR) via the</a:t>
            </a:r>
          </a:p>
          <a:p>
            <a:endParaRPr lang="en-US" dirty="0" smtClean="0"/>
          </a:p>
          <a:p>
            <a:r>
              <a:rPr lang="en-US" dirty="0" smtClean="0"/>
              <a:t>The Texas Accessibility Standards (TAS)</a:t>
            </a:r>
          </a:p>
          <a:p>
            <a:pPr marL="0" indent="0">
              <a:buNone/>
            </a:pPr>
            <a:r>
              <a:rPr lang="en-US" dirty="0" smtClean="0"/>
              <a:t>         1994 </a:t>
            </a:r>
            <a:r>
              <a:rPr lang="en-US" dirty="0" err="1" smtClean="0"/>
              <a:t>vs</a:t>
            </a:r>
            <a:r>
              <a:rPr lang="en-US" dirty="0" smtClean="0"/>
              <a:t> 2012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207" y="1524000"/>
            <a:ext cx="330139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6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Rectangle 1"/>
          <p:cNvSpPr>
            <a:spLocks noChangeArrowheads="1"/>
          </p:cNvSpPr>
          <p:nvPr/>
        </p:nvSpPr>
        <p:spPr bwMode="auto">
          <a:xfrm>
            <a:off x="2228850" y="2265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3613491"/>
              </p:ext>
            </p:extLst>
          </p:nvPr>
        </p:nvGraphicFramePr>
        <p:xfrm>
          <a:off x="1600200" y="1447800"/>
          <a:ext cx="5791200" cy="4419601"/>
        </p:xfrm>
        <a:graphic>
          <a:graphicData uri="http://schemas.openxmlformats.org/drawingml/2006/table">
            <a:tbl>
              <a:tblPr firstRow="1" firstCol="1" bandRow="1"/>
              <a:tblGrid>
                <a:gridCol w="2683727"/>
                <a:gridCol w="3107473"/>
              </a:tblGrid>
              <a:tr h="426843">
                <a:tc>
                  <a:txBody>
                    <a:bodyPr/>
                    <a:lstStyle/>
                    <a:p>
                      <a:pPr marL="0" marR="0" algn="ctr">
                        <a:spcBef>
                          <a:spcPts val="0"/>
                        </a:spcBef>
                        <a:spcAft>
                          <a:spcPts val="0"/>
                        </a:spcAft>
                      </a:pPr>
                      <a:r>
                        <a:rPr lang="en-US" sz="1100" b="1" kern="1200">
                          <a:effectLst/>
                          <a:latin typeface="Times New Roman"/>
                          <a:ea typeface="Times New Roman"/>
                          <a:cs typeface="Times New Roman"/>
                        </a:rPr>
                        <a:t>Total Number of Parking Spaces Provided in Parking Facility</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kern="1200">
                          <a:effectLst/>
                          <a:latin typeface="Times New Roman"/>
                          <a:ea typeface="Times New Roman"/>
                          <a:cs typeface="Times New Roman"/>
                        </a:rPr>
                        <a:t>Minimum Number of Required Accessible Parking Spaces</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68637">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1 to 25</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1</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78">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26 to 50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2</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35">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51 to 75</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3</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35">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76 to 100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4</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78">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101 to 150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5</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35">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151 to 200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6</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78">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201 to 300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7</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35">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301 to 400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8</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702">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401 to 500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9</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702">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501 to 1000</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a:solidFill>
                            <a:srgbClr val="000000"/>
                          </a:solidFill>
                          <a:effectLst/>
                          <a:latin typeface="Times New Roman"/>
                          <a:ea typeface="Times New Roman"/>
                          <a:cs typeface="Times New Roman"/>
                        </a:rPr>
                        <a:t>2 percent of total</a:t>
                      </a:r>
                      <a:endParaRPr lang="en-US" sz="1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843">
                <a:tc>
                  <a:txBody>
                    <a:bodyPr/>
                    <a:lstStyle/>
                    <a:p>
                      <a:pPr marL="0" marR="0" algn="ctr">
                        <a:spcBef>
                          <a:spcPts val="0"/>
                        </a:spcBef>
                        <a:spcAft>
                          <a:spcPts val="0"/>
                        </a:spcAft>
                      </a:pPr>
                      <a:r>
                        <a:rPr lang="en-US" sz="1100" kern="1200">
                          <a:solidFill>
                            <a:srgbClr val="000000"/>
                          </a:solidFill>
                          <a:effectLst/>
                          <a:latin typeface="Times New Roman"/>
                          <a:ea typeface="Times New Roman"/>
                          <a:cs typeface="Times New Roman"/>
                        </a:rPr>
                        <a:t>1001 and over</a:t>
                      </a:r>
                      <a:endParaRPr lang="en-US" sz="1200">
                        <a:effectLst/>
                        <a:latin typeface="CG Times"/>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34290" algn="ctr">
                        <a:spcBef>
                          <a:spcPts val="0"/>
                        </a:spcBef>
                        <a:spcAft>
                          <a:spcPts val="0"/>
                        </a:spcAft>
                      </a:pPr>
                      <a:r>
                        <a:rPr lang="en-US" sz="1100" kern="1200" dirty="0">
                          <a:solidFill>
                            <a:srgbClr val="000000"/>
                          </a:solidFill>
                          <a:effectLst/>
                          <a:latin typeface="Times New Roman"/>
                          <a:ea typeface="Times New Roman"/>
                          <a:cs typeface="Times New Roman"/>
                        </a:rPr>
                        <a:t>20, plus 1 for each 100, or fraction thereof, over 1,000</a:t>
                      </a:r>
                      <a:endParaRPr lang="en-US" sz="1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2228850" y="2265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63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33,000+ spaces</a:t>
            </a:r>
          </a:p>
          <a:p>
            <a:r>
              <a:rPr lang="en-US" dirty="0" smtClean="0"/>
              <a:t>170+ parking “facilities” on campus including 5 structures</a:t>
            </a:r>
          </a:p>
          <a:p>
            <a:r>
              <a:rPr lang="en-US" dirty="0" smtClean="0"/>
              <a:t>Single “Site” versus “Zonal Approach”</a:t>
            </a:r>
          </a:p>
          <a:p>
            <a:endParaRPr lang="en-US" dirty="0" smtClean="0"/>
          </a:p>
          <a:p>
            <a:endParaRPr lang="en-US" dirty="0" smtClean="0"/>
          </a:p>
          <a:p>
            <a:endParaRPr lang="en-US" dirty="0"/>
          </a:p>
          <a:p>
            <a:pPr marL="0" indent="0">
              <a:buNone/>
            </a:pPr>
            <a:r>
              <a:rPr lang="en-US" dirty="0" smtClean="0"/>
              <a:t>     52 Defined parking “Zones”</a:t>
            </a:r>
            <a:endParaRPr lang="en-US" dirty="0"/>
          </a:p>
        </p:txBody>
      </p:sp>
      <p:sp>
        <p:nvSpPr>
          <p:cNvPr id="4" name="Down Arrow 3"/>
          <p:cNvSpPr/>
          <p:nvPr/>
        </p:nvSpPr>
        <p:spPr>
          <a:xfrm>
            <a:off x="2971800" y="3886200"/>
            <a:ext cx="533400" cy="990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623899"/>
            <a:ext cx="3886200" cy="258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8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884238"/>
          </a:xfrm>
        </p:spPr>
        <p:txBody>
          <a:bodyPr/>
          <a:lstStyle/>
          <a:p>
            <a:r>
              <a:rPr lang="en-US" dirty="0" smtClean="0"/>
              <a:t>Study Area / Zonal Map</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86" y="1143000"/>
            <a:ext cx="694901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74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884238"/>
          </a:xfrm>
        </p:spPr>
        <p:txBody>
          <a:bodyPr/>
          <a:lstStyle/>
          <a:p>
            <a:r>
              <a:rPr lang="en-US" dirty="0" smtClean="0"/>
              <a:t>Study Area / Zonal Map</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219200"/>
            <a:ext cx="6477000" cy="500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32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Van versus non-van</a:t>
            </a:r>
          </a:p>
          <a:p>
            <a:r>
              <a:rPr lang="en-US" dirty="0" smtClean="0"/>
              <a:t>Parking structures</a:t>
            </a:r>
          </a:p>
          <a:p>
            <a:r>
              <a:rPr lang="en-US" dirty="0" smtClean="0"/>
              <a:t>Student housing areas</a:t>
            </a:r>
          </a:p>
          <a:p>
            <a:r>
              <a:rPr lang="en-US" dirty="0" smtClean="0"/>
              <a:t>Visitor parking</a:t>
            </a:r>
          </a:p>
          <a:p>
            <a:r>
              <a:rPr lang="en-US" dirty="0" smtClean="0"/>
              <a:t>Special events</a:t>
            </a:r>
          </a:p>
        </p:txBody>
      </p:sp>
    </p:spTree>
    <p:extLst>
      <p:ext uri="{BB962C8B-B14F-4D97-AF65-F5344CB8AC3E}">
        <p14:creationId xmlns:p14="http://schemas.microsoft.com/office/powerpoint/2010/main" val="3053903155"/>
      </p:ext>
    </p:extLst>
  </p:cSld>
  <p:clrMapOvr>
    <a:masterClrMapping/>
  </p:clrMapOvr>
</p:sld>
</file>

<file path=ppt/theme/theme1.xml><?xml version="1.0" encoding="utf-8"?>
<a:theme xmlns:a="http://schemas.openxmlformats.org/drawingml/2006/main" name="TStemplate">
  <a:themeElements>
    <a:clrScheme name="A&amp;M Pallette">
      <a:dk1>
        <a:sysClr val="windowText" lastClr="000000"/>
      </a:dk1>
      <a:lt1>
        <a:srgbClr val="FFF2D4"/>
      </a:lt1>
      <a:dk2>
        <a:srgbClr val="003D4D"/>
      </a:dk2>
      <a:lt2>
        <a:srgbClr val="E7DED0"/>
      </a:lt2>
      <a:accent1>
        <a:srgbClr val="836E2C"/>
      </a:accent1>
      <a:accent2>
        <a:srgbClr val="6C491D"/>
      </a:accent2>
      <a:accent3>
        <a:srgbClr val="4F552A"/>
      </a:accent3>
      <a:accent4>
        <a:srgbClr val="B7A66D"/>
      </a:accent4>
      <a:accent5>
        <a:srgbClr val="293E6B"/>
      </a:accent5>
      <a:accent6>
        <a:srgbClr val="BABCBE"/>
      </a:accent6>
      <a:hlink>
        <a:srgbClr val="500000"/>
      </a:hlink>
      <a:folHlink>
        <a:srgbClr val="595959"/>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TStemplate</Template>
  <TotalTime>1371</TotalTime>
  <Words>582</Words>
  <Application>Microsoft Office PowerPoint</Application>
  <PresentationFormat>On-screen Show (4:3)</PresentationFormat>
  <Paragraphs>92</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TStemplate</vt:lpstr>
      <vt:lpstr>Accessible Parking Study</vt:lpstr>
      <vt:lpstr>Study Elements</vt:lpstr>
      <vt:lpstr>Guiding Principle</vt:lpstr>
      <vt:lpstr>Requirements</vt:lpstr>
      <vt:lpstr>Requirements</vt:lpstr>
      <vt:lpstr>The Data</vt:lpstr>
      <vt:lpstr>Study Area / Zonal Map</vt:lpstr>
      <vt:lpstr>Study Area / Zonal Map</vt:lpstr>
      <vt:lpstr>Other Considerations</vt:lpstr>
      <vt:lpstr>Ongoing Project Incorporation</vt:lpstr>
      <vt:lpstr>Results</vt:lpstr>
      <vt:lpstr>Compliance to Current Standards</vt:lpstr>
      <vt:lpstr>Recommendations for Non-Standard Campus Events</vt:lpstr>
      <vt:lpstr>Ongoing Improvements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Bike Update</dc:title>
  <dc:creator>Ronald E. Steedly</dc:creator>
  <cp:lastModifiedBy>Berryhill, Rose M.</cp:lastModifiedBy>
  <cp:revision>51</cp:revision>
  <dcterms:created xsi:type="dcterms:W3CDTF">2011-10-17T15:46:34Z</dcterms:created>
  <dcterms:modified xsi:type="dcterms:W3CDTF">2012-01-10T21:35:49Z</dcterms:modified>
</cp:coreProperties>
</file>