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3B496-271A-4D04-BF0F-F45D7521CD0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1ABD1-1518-42FF-B20F-CA1F7C4FE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99B1-8F26-4B2C-A0A0-E349A4183D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4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0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3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3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581A-36F9-46CA-812C-3ACD525F580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E210-274A-40B4-A64A-90423510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6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53" y="1597152"/>
            <a:ext cx="5004816" cy="3681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" y="1597152"/>
            <a:ext cx="3998977" cy="3974592"/>
          </a:xfrm>
        </p:spPr>
        <p:txBody>
          <a:bodyPr numCol="1">
            <a:noAutofit/>
          </a:bodyPr>
          <a:lstStyle/>
          <a:p>
            <a:r>
              <a:rPr lang="en-US" sz="3000" dirty="0" smtClean="0"/>
              <a:t>College Station, Texas</a:t>
            </a:r>
          </a:p>
          <a:p>
            <a:r>
              <a:rPr lang="en-US" sz="3000" dirty="0" smtClean="0"/>
              <a:t>Fourth-largest U.S. university – 5200 acres</a:t>
            </a:r>
          </a:p>
          <a:p>
            <a:r>
              <a:rPr lang="en-US" sz="3000" dirty="0" smtClean="0"/>
              <a:t>12,000 faculty/staff, 60,978 students</a:t>
            </a:r>
          </a:p>
          <a:p>
            <a:r>
              <a:rPr lang="en-US" sz="3000" dirty="0" smtClean="0"/>
              <a:t>36,567 parking spaces; 6 garages remaining 2/3 in surface lots</a:t>
            </a:r>
          </a:p>
          <a:p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496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latin typeface="+mn-lt"/>
              </a:rPr>
              <a:t>About Texas A&amp;M</a:t>
            </a:r>
            <a:endParaRPr lang="en-US" sz="45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924264"/>
            <a:ext cx="27432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088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TDM at Texas A&amp;M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527048"/>
            <a:ext cx="4754880" cy="4736591"/>
          </a:xfrm>
        </p:spPr>
        <p:txBody>
          <a:bodyPr numCol="1">
            <a:noAutofit/>
          </a:bodyPr>
          <a:lstStyle/>
          <a:p>
            <a:r>
              <a:rPr lang="en-US" sz="3000" dirty="0" smtClean="0"/>
              <a:t>11,000 bikes; 15,000 bike parking spaces</a:t>
            </a:r>
          </a:p>
          <a:p>
            <a:r>
              <a:rPr lang="en-US" sz="3000" dirty="0" smtClean="0"/>
              <a:t>95 bikes in bike lease fleet</a:t>
            </a:r>
          </a:p>
          <a:p>
            <a:r>
              <a:rPr lang="en-US" sz="3000" dirty="0" smtClean="0"/>
              <a:t>10 vehicles in car share fleet; 15-25% utilization</a:t>
            </a:r>
          </a:p>
          <a:p>
            <a:r>
              <a:rPr lang="en-US" sz="3000" dirty="0" smtClean="0"/>
              <a:t>Ride share</a:t>
            </a:r>
          </a:p>
          <a:p>
            <a:r>
              <a:rPr lang="en-US" sz="3000" dirty="0" smtClean="0"/>
              <a:t>Break/Weekend shuttles</a:t>
            </a:r>
          </a:p>
          <a:p>
            <a:r>
              <a:rPr lang="en-US" sz="3000" dirty="0" smtClean="0"/>
              <a:t>Electric vehicle charging</a:t>
            </a:r>
          </a:p>
          <a:p>
            <a:r>
              <a:rPr lang="en-US" sz="3000" dirty="0" smtClean="0"/>
              <a:t>Park and Ride</a:t>
            </a:r>
          </a:p>
          <a:p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1231392"/>
            <a:ext cx="3802379" cy="53279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15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r="14704" b="12058"/>
          <a:stretch/>
        </p:blipFill>
        <p:spPr>
          <a:xfrm>
            <a:off x="134112" y="1787281"/>
            <a:ext cx="3950208" cy="25042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856" y="1932433"/>
            <a:ext cx="4962144" cy="3956303"/>
          </a:xfrm>
        </p:spPr>
        <p:txBody>
          <a:bodyPr>
            <a:noAutofit/>
          </a:bodyPr>
          <a:lstStyle/>
          <a:p>
            <a:r>
              <a:rPr lang="en-US" sz="3000" dirty="0"/>
              <a:t>At or nearing capacity of transit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i="1" dirty="0"/>
              <a:t>7.5 million rides per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i="1" dirty="0"/>
              <a:t>10 off-campus routes; 8 on-campus routes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i="1" dirty="0"/>
              <a:t>Limited city transit service</a:t>
            </a:r>
          </a:p>
          <a:p>
            <a:r>
              <a:rPr lang="en-US" sz="3000" dirty="0" smtClean="0"/>
              <a:t>Finally…… parking!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i="1" dirty="0" smtClean="0"/>
              <a:t>Convenience of available spaces</a:t>
            </a:r>
          </a:p>
          <a:p>
            <a:r>
              <a:rPr lang="en-US" sz="3000" dirty="0" smtClean="0">
                <a:solidFill>
                  <a:srgbClr val="00B050"/>
                </a:solidFill>
              </a:rPr>
              <a:t>Green what?</a:t>
            </a:r>
          </a:p>
          <a:p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534"/>
            <a:ext cx="91440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drives choosing TDM at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Texas A&amp;M?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" y="4456117"/>
            <a:ext cx="3259130" cy="20300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62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322"/>
            <a:ext cx="91440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TDM Metrics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4340352"/>
            <a:ext cx="7559040" cy="1926336"/>
          </a:xfrm>
        </p:spPr>
        <p:txBody>
          <a:bodyPr numCol="2">
            <a:noAutofit/>
          </a:bodyPr>
          <a:lstStyle/>
          <a:p>
            <a:r>
              <a:rPr lang="en-US" sz="3000" dirty="0" smtClean="0"/>
              <a:t>Car share utilization, Fleet size and fleet mix</a:t>
            </a:r>
          </a:p>
          <a:p>
            <a:r>
              <a:rPr lang="en-US" sz="3000" dirty="0" smtClean="0"/>
              <a:t>Ride share utilization</a:t>
            </a:r>
          </a:p>
          <a:p>
            <a:r>
              <a:rPr lang="en-US" sz="3000" dirty="0"/>
              <a:t>Mode split tracking</a:t>
            </a:r>
          </a:p>
          <a:p>
            <a:r>
              <a:rPr lang="en-US" sz="3000" dirty="0" smtClean="0"/>
              <a:t>Overnight </a:t>
            </a:r>
            <a:r>
              <a:rPr lang="en-US" sz="3000" dirty="0"/>
              <a:t>bike rack utilization</a:t>
            </a:r>
          </a:p>
          <a:p>
            <a:r>
              <a:rPr lang="en-US" sz="3000" dirty="0" smtClean="0"/>
              <a:t>EV charging station utilization</a:t>
            </a:r>
          </a:p>
          <a:p>
            <a:r>
              <a:rPr lang="en-US" sz="3000" dirty="0" smtClean="0"/>
              <a:t>Break shuttle use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9" t="1294" r="1782" b="2137"/>
          <a:stretch/>
        </p:blipFill>
        <p:spPr>
          <a:xfrm>
            <a:off x="2201322" y="984376"/>
            <a:ext cx="4741356" cy="31609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4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9"/>
            <a:ext cx="9144000" cy="1121664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TDM Challenges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49824"/>
            <a:ext cx="9144000" cy="1063879"/>
          </a:xfrm>
        </p:spPr>
        <p:txBody>
          <a:bodyPr numCol="2">
            <a:normAutofit/>
          </a:bodyPr>
          <a:lstStyle/>
          <a:p>
            <a:pPr algn="ctr"/>
            <a:r>
              <a:rPr lang="en-US" sz="3000" dirty="0" smtClean="0"/>
              <a:t>Customer demand levels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Funding sources</a:t>
            </a:r>
          </a:p>
          <a:p>
            <a:pPr marL="0" indent="0" algn="ctr">
              <a:buNone/>
            </a:pP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57" y="1267969"/>
            <a:ext cx="2953511" cy="39380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0" y="1566672"/>
            <a:ext cx="4454143" cy="33406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44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0"/>
            <a:ext cx="91440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Recent TDM Win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112" r="1600" b="1467"/>
          <a:stretch/>
        </p:blipFill>
        <p:spPr>
          <a:xfrm>
            <a:off x="268225" y="1060703"/>
            <a:ext cx="4890120" cy="54399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02" y="1060704"/>
            <a:ext cx="3761838" cy="5439918"/>
          </a:xfrm>
          <a:prstGeom prst="rect">
            <a:avLst/>
          </a:prstGeom>
          <a:ln w="3175">
            <a:solidFill>
              <a:schemeClr val="tx1">
                <a:alpha val="96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56" y="4339976"/>
            <a:ext cx="3987845" cy="21606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91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62344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endParaRPr lang="en-US" sz="5000" i="1" dirty="0"/>
          </a:p>
        </p:txBody>
      </p:sp>
    </p:spTree>
    <p:extLst>
      <p:ext uri="{BB962C8B-B14F-4D97-AF65-F5344CB8AC3E}">
        <p14:creationId xmlns:p14="http://schemas.microsoft.com/office/powerpoint/2010/main" val="24756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146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About Texas A&amp;M</vt:lpstr>
      <vt:lpstr>TDM at Texas A&amp;M</vt:lpstr>
      <vt:lpstr>What drives choosing TDM at  Texas A&amp;M?</vt:lpstr>
      <vt:lpstr>TDM Metrics</vt:lpstr>
      <vt:lpstr>TDM Challenges</vt:lpstr>
      <vt:lpstr>Recent TDM Win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Hoffmann, Debbie</dc:creator>
  <cp:lastModifiedBy>Hoffmann, Debbie</cp:lastModifiedBy>
  <cp:revision>29</cp:revision>
  <dcterms:created xsi:type="dcterms:W3CDTF">2016-11-08T16:09:59Z</dcterms:created>
  <dcterms:modified xsi:type="dcterms:W3CDTF">2016-11-11T19:04:35Z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-702273919</vt:i4>
  </property>
  <property fmtid="{D5CDD505-2E9C-101B-9397-08002B2CF9AE}" pid="3" name="_NewReviewCycle">
    <vt:lpwstr/>
  </property>
  <property fmtid="{D5CDD505-2E9C-101B-9397-08002B2CF9AE}" pid="4" name="_EmailSubject">
    <vt:lpwstr>T2 Peresentation</vt:lpwstr>
  </property>
  <property fmtid="{D5CDD505-2E9C-101B-9397-08002B2CF9AE}" pid="5" name="_AuthorEmail">
    <vt:lpwstr>dhoffmann@tamu.edu</vt:lpwstr>
  </property>
  <property fmtid="{D5CDD505-2E9C-101B-9397-08002B2CF9AE}" pid="6" name="_AuthorEmailDisplayName">
    <vt:lpwstr>Hoffmann, Deborah K</vt:lpwstr>
  </property>
  <property fmtid="{D5CDD505-2E9C-101B-9397-08002B2CF9AE}" pid="7" name="_PreviousAdHocReviewCycleID">
    <vt:i4>90923560</vt:i4>
  </property>
</Properties>
</file>