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sldIdLst>
    <p:sldId id="256" r:id="rId2"/>
    <p:sldId id="257" r:id="rId3"/>
    <p:sldId id="272" r:id="rId4"/>
    <p:sldId id="291" r:id="rId5"/>
    <p:sldId id="277" r:id="rId6"/>
    <p:sldId id="279" r:id="rId7"/>
    <p:sldId id="280" r:id="rId8"/>
    <p:sldId id="281" r:id="rId9"/>
    <p:sldId id="282" r:id="rId10"/>
    <p:sldId id="276" r:id="rId11"/>
    <p:sldId id="288" r:id="rId12"/>
    <p:sldId id="292" r:id="rId13"/>
    <p:sldId id="286" r:id="rId1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C500"/>
    <a:srgbClr val="F0C51A"/>
    <a:srgbClr val="FFD041"/>
    <a:srgbClr val="FFB501"/>
    <a:srgbClr val="E7A6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79656" autoAdjust="0"/>
  </p:normalViewPr>
  <p:slideViewPr>
    <p:cSldViewPr>
      <p:cViewPr>
        <p:scale>
          <a:sx n="90" d="100"/>
          <a:sy n="90" d="100"/>
        </p:scale>
        <p:origin x="-186" y="-72"/>
      </p:cViewPr>
      <p:guideLst>
        <p:guide orient="horz" pos="4177"/>
        <p:guide orient="horz" pos="144"/>
        <p:guide pos="2880"/>
        <p:guide pos="480"/>
        <p:guide pos="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471FA62-A510-4101-9E03-30E83C841DBE}" type="slidenum">
              <a:rPr lang="en-US"/>
              <a:pPr>
                <a:defRPr/>
              </a:pPr>
              <a:t>‹#›</a:t>
            </a:fld>
            <a:endParaRPr lang="en-US"/>
          </a:p>
        </p:txBody>
      </p:sp>
    </p:spTree>
    <p:extLst>
      <p:ext uri="{BB962C8B-B14F-4D97-AF65-F5344CB8AC3E}">
        <p14:creationId xmlns:p14="http://schemas.microsoft.com/office/powerpoint/2010/main" val="2764422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05ABF904-1CE8-4B10-BD43-00238106D0E8}" type="slidenum">
              <a:rPr lang="en-US" smtClean="0"/>
              <a:pPr/>
              <a:t>1</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b="1" smtClean="0"/>
              <a:t>Presentation Title</a:t>
            </a:r>
          </a:p>
          <a:p>
            <a:pPr eaLnBrk="1" hangingPunct="1"/>
            <a:r>
              <a:rPr lang="en-US" smtClean="0"/>
              <a:t>Style: Trebuchet, 40 pt., white (reverse), title style capitalization (first letters)</a:t>
            </a:r>
          </a:p>
          <a:p>
            <a:pPr eaLnBrk="1" hangingPunct="1"/>
            <a:r>
              <a:rPr lang="en-US" smtClean="0"/>
              <a:t>Content: Presentation title</a:t>
            </a:r>
          </a:p>
          <a:p>
            <a:pPr eaLnBrk="1" hangingPunct="1"/>
            <a:endParaRPr lang="en-US" smtClean="0"/>
          </a:p>
          <a:p>
            <a:pPr eaLnBrk="1" hangingPunct="1"/>
            <a:r>
              <a:rPr lang="en-US" b="1" smtClean="0"/>
              <a:t>Subtitle</a:t>
            </a:r>
          </a:p>
          <a:p>
            <a:pPr eaLnBrk="1" hangingPunct="1"/>
            <a:r>
              <a:rPr lang="en-US" smtClean="0"/>
              <a:t>Style: Trebuchet, 24 pt., white (reverse)</a:t>
            </a:r>
          </a:p>
          <a:p>
            <a:pPr eaLnBrk="1" hangingPunct="1"/>
            <a:r>
              <a:rPr lang="en-US" smtClean="0"/>
              <a:t>Content: Presenter name(s), date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D1DB46C5-1537-43D5-8EB4-B282AF7D31F9}" type="slidenum">
              <a:rPr lang="en-US" smtClean="0"/>
              <a:pPr/>
              <a:t>11</a:t>
            </a:fld>
            <a:endParaRPr lang="en-US" smtClean="0"/>
          </a:p>
        </p:txBody>
      </p:sp>
      <p:sp>
        <p:nvSpPr>
          <p:cNvPr id="37891" name="Slide Image Placeholder 1"/>
          <p:cNvSpPr>
            <a:spLocks noGrp="1" noRot="1" noChangeAspect="1" noTextEdit="1"/>
          </p:cNvSpPr>
          <p:nvPr>
            <p:ph type="sldImg"/>
          </p:nvPr>
        </p:nvSpPr>
        <p:spPr>
          <a:ln/>
        </p:spPr>
      </p:sp>
      <p:sp>
        <p:nvSpPr>
          <p:cNvPr id="37892" name="Notes Placeholder 2"/>
          <p:cNvSpPr>
            <a:spLocks noGrp="1"/>
          </p:cNvSpPr>
          <p:nvPr>
            <p:ph type="body" idx="1"/>
          </p:nvPr>
        </p:nvSpPr>
        <p:spPr>
          <a:noFill/>
          <a:ln/>
        </p:spPr>
        <p:txBody>
          <a:bodyPr/>
          <a:lstStyle/>
          <a:p>
            <a:r>
              <a:rPr lang="en-US" smtClean="0"/>
              <a:t>This slide shows the updated process flow, data that is stored in FLEX, is “manipulated” in TS .net code and updated using queries in .net from CSGold that arrive on demand via query or near realtime with updates every 5 minutes from CSGold .  There are exception reports from the .net code to notify users via email when changes or errors are occurring.  Some messages are just FYI and others require action to correct a error.  Once the file is processed it is returned to FLEX via .net code and updates are made as necessary and the new AggieID is operational as an access device in minutes. </a:t>
            </a:r>
          </a:p>
        </p:txBody>
      </p:sp>
      <p:sp>
        <p:nvSpPr>
          <p:cNvPr id="3789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14AED88-62C7-4D27-8D74-C3DB31B68007}" type="slidenum">
              <a:rPr lang="en-US" sz="1200"/>
              <a:pPr algn="r"/>
              <a:t>11</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2909C1DC-BE86-49C1-9211-B6252ADC365A}" type="slidenum">
              <a:rPr lang="en-US" smtClean="0"/>
              <a:pPr/>
              <a:t>2</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sz="1000" b="1" smtClean="0"/>
              <a:t>Slide Title</a:t>
            </a:r>
          </a:p>
          <a:p>
            <a:pPr eaLnBrk="1" hangingPunct="1"/>
            <a:r>
              <a:rPr lang="en-US" sz="1000" smtClean="0"/>
              <a:t>Style: Trebuchet, 36 pt., gold, sentence style capitalization (first letters)</a:t>
            </a:r>
          </a:p>
          <a:p>
            <a:pPr eaLnBrk="1" hangingPunct="1"/>
            <a:r>
              <a:rPr lang="en-US" sz="1000" smtClean="0"/>
              <a:t>Content: Unique for each slide (unless slide contents are continued)</a:t>
            </a:r>
          </a:p>
          <a:p>
            <a:pPr eaLnBrk="1" hangingPunct="1"/>
            <a:endParaRPr lang="en-US" sz="1000" smtClean="0"/>
          </a:p>
          <a:p>
            <a:pPr eaLnBrk="1" hangingPunct="1"/>
            <a:r>
              <a:rPr lang="en-US" sz="1000" b="1" smtClean="0"/>
              <a:t>Text</a:t>
            </a:r>
          </a:p>
          <a:p>
            <a:pPr eaLnBrk="1" hangingPunct="1"/>
            <a:r>
              <a:rPr lang="en-US" sz="1000" smtClean="0"/>
              <a:t>Style: Main bullets are Times New Roman, 28 pt., black; supporting bullets are Times New Roman, 24 pt., black</a:t>
            </a:r>
          </a:p>
          <a:p>
            <a:pPr eaLnBrk="1" hangingPunct="1"/>
            <a:r>
              <a:rPr lang="en-US" sz="1000" smtClean="0"/>
              <a:t>Content: information and graphics pertaining to Slide Title</a:t>
            </a:r>
          </a:p>
          <a:p>
            <a:pPr eaLnBrk="1" hangingPunct="1">
              <a:buFontTx/>
              <a:buBlip>
                <a:blip r:embed="rId3"/>
              </a:buBlip>
            </a:pPr>
            <a:r>
              <a:rPr lang="en-US" sz="1000" smtClean="0"/>
              <a:t> Limit bulleted lists to 7-8 lines; number of bullets may vary depending on length of content and on number of sub-bullets</a:t>
            </a:r>
          </a:p>
          <a:p>
            <a:pPr eaLnBrk="1" hangingPunct="1">
              <a:buFontTx/>
              <a:buBlip>
                <a:blip r:embed="rId3"/>
              </a:buBlip>
            </a:pPr>
            <a:r>
              <a:rPr lang="en-US" sz="1000" smtClean="0"/>
              <a:t> Longer lists should continue to additional slide with duplicate Slide Title (cont.)</a:t>
            </a:r>
          </a:p>
          <a:p>
            <a:pPr eaLnBrk="1" hangingPunct="1">
              <a:buFontTx/>
              <a:buBlip>
                <a:blip r:embed="rId3"/>
              </a:buBlip>
            </a:pPr>
            <a:r>
              <a:rPr lang="en-US" sz="1000" smtClean="0"/>
              <a:t> Do </a:t>
            </a:r>
            <a:r>
              <a:rPr lang="en-US" sz="1000" b="1" smtClean="0"/>
              <a:t>NOT</a:t>
            </a:r>
            <a:r>
              <a:rPr lang="en-US" sz="1000" smtClean="0"/>
              <a:t> divide text into columns; use tables instead</a:t>
            </a:r>
          </a:p>
          <a:p>
            <a:pPr eaLnBrk="1" hangingPunct="1">
              <a:buFontTx/>
              <a:buBlip>
                <a:blip r:embed="rId3"/>
              </a:buBlip>
            </a:pPr>
            <a:r>
              <a:rPr lang="en-US" sz="1000" smtClean="0"/>
              <a:t> If using tables: use Title style for table header rows and Text style for table text</a:t>
            </a:r>
          </a:p>
          <a:p>
            <a:pPr eaLnBrk="1" hangingPunct="1">
              <a:buFontTx/>
              <a:buBlip>
                <a:blip r:embed="rId3"/>
              </a:buBlip>
            </a:pPr>
            <a:r>
              <a:rPr lang="en-US" sz="1000" smtClean="0"/>
              <a:t> Avoid multi-colored text, use italics or bold typeface for emphasis</a:t>
            </a:r>
          </a:p>
          <a:p>
            <a:pPr eaLnBrk="1" hangingPunct="1">
              <a:buFontTx/>
              <a:buBlip>
                <a:blip r:embed="rId3"/>
              </a:buBlip>
            </a:pPr>
            <a:r>
              <a:rPr lang="en-US" sz="1000" smtClean="0"/>
              <a:t> See T2 Style Guide for complete list of style and usage conventions </a:t>
            </a:r>
          </a:p>
          <a:p>
            <a:pPr eaLnBrk="1" hangingPunct="1"/>
            <a:endParaRPr lang="en-US" sz="1000" smtClean="0"/>
          </a:p>
          <a:p>
            <a:pPr eaLnBrk="1" hangingPunct="1"/>
            <a:r>
              <a:rPr lang="en-US" sz="1000" b="1" smtClean="0"/>
              <a:t>Graphics</a:t>
            </a:r>
          </a:p>
          <a:p>
            <a:pPr eaLnBrk="1" hangingPunct="1"/>
            <a:r>
              <a:rPr lang="en-US" sz="1000" smtClean="0"/>
              <a:t>If importing graphics, use the “Set transparent color” tool to make the white background disappear (to avoid covering text).</a:t>
            </a:r>
          </a:p>
          <a:p>
            <a:pPr eaLnBrk="1" hangingPunct="1"/>
            <a:r>
              <a:rPr lang="en-US" sz="1000" smtClean="0"/>
              <a:t>Recommended graphic placement:  along right side or bottom of slide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1C798ABD-DF0F-40D1-89B9-485029040704}" type="slidenum">
              <a:rPr lang="en-US" smtClean="0"/>
              <a:pPr/>
              <a:t>3</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sz="1000" b="1" smtClean="0"/>
              <a:t>Slide Title</a:t>
            </a:r>
          </a:p>
          <a:p>
            <a:pPr eaLnBrk="1" hangingPunct="1"/>
            <a:r>
              <a:rPr lang="en-US" sz="1000" smtClean="0"/>
              <a:t>Style: Trebuchet, 36 pt., gold, sentence style capitalization (first letters)</a:t>
            </a:r>
          </a:p>
          <a:p>
            <a:pPr eaLnBrk="1" hangingPunct="1"/>
            <a:r>
              <a:rPr lang="en-US" sz="1000" smtClean="0"/>
              <a:t>Content: Unique for each slide (unless slide contents are continued)</a:t>
            </a:r>
          </a:p>
          <a:p>
            <a:pPr eaLnBrk="1" hangingPunct="1"/>
            <a:endParaRPr lang="en-US" sz="1000" smtClean="0"/>
          </a:p>
          <a:p>
            <a:pPr eaLnBrk="1" hangingPunct="1"/>
            <a:r>
              <a:rPr lang="en-US" sz="1000" b="1" smtClean="0"/>
              <a:t>Text</a:t>
            </a:r>
          </a:p>
          <a:p>
            <a:pPr eaLnBrk="1" hangingPunct="1"/>
            <a:r>
              <a:rPr lang="en-US" sz="1000" smtClean="0"/>
              <a:t>Style: Main bullets are Times New Roman, 28 pt., black; supporting bullets are Times New Roman, 24 pt., black</a:t>
            </a:r>
          </a:p>
          <a:p>
            <a:pPr eaLnBrk="1" hangingPunct="1"/>
            <a:r>
              <a:rPr lang="en-US" sz="1000" smtClean="0"/>
              <a:t>Content: information and graphics pertaining to Slide Title</a:t>
            </a:r>
          </a:p>
          <a:p>
            <a:pPr eaLnBrk="1" hangingPunct="1">
              <a:buFontTx/>
              <a:buBlip>
                <a:blip r:embed="rId3"/>
              </a:buBlip>
            </a:pPr>
            <a:r>
              <a:rPr lang="en-US" sz="1000" smtClean="0"/>
              <a:t> Limit bulleted lists to 7-8 lines; number of bullets may vary depending on length of content and on number of sub-bullets</a:t>
            </a:r>
          </a:p>
          <a:p>
            <a:pPr eaLnBrk="1" hangingPunct="1">
              <a:buFontTx/>
              <a:buBlip>
                <a:blip r:embed="rId3"/>
              </a:buBlip>
            </a:pPr>
            <a:r>
              <a:rPr lang="en-US" sz="1000" smtClean="0"/>
              <a:t> Longer lists should continue to additional slide with duplicate Slide Title (cont.)</a:t>
            </a:r>
          </a:p>
          <a:p>
            <a:pPr eaLnBrk="1" hangingPunct="1">
              <a:buFontTx/>
              <a:buBlip>
                <a:blip r:embed="rId3"/>
              </a:buBlip>
            </a:pPr>
            <a:r>
              <a:rPr lang="en-US" sz="1000" smtClean="0"/>
              <a:t> Do </a:t>
            </a:r>
            <a:r>
              <a:rPr lang="en-US" sz="1000" b="1" smtClean="0"/>
              <a:t>NOT</a:t>
            </a:r>
            <a:r>
              <a:rPr lang="en-US" sz="1000" smtClean="0"/>
              <a:t> divide text into columns; use tables instead</a:t>
            </a:r>
          </a:p>
          <a:p>
            <a:pPr eaLnBrk="1" hangingPunct="1">
              <a:buFontTx/>
              <a:buBlip>
                <a:blip r:embed="rId3"/>
              </a:buBlip>
            </a:pPr>
            <a:r>
              <a:rPr lang="en-US" sz="1000" smtClean="0"/>
              <a:t> If using tables: use Title style for table header rows and Text style for table text</a:t>
            </a:r>
          </a:p>
          <a:p>
            <a:pPr eaLnBrk="1" hangingPunct="1">
              <a:buFontTx/>
              <a:buBlip>
                <a:blip r:embed="rId3"/>
              </a:buBlip>
            </a:pPr>
            <a:r>
              <a:rPr lang="en-US" sz="1000" smtClean="0"/>
              <a:t> Avoid multi-colored text, use italics or bold typeface for emphasis</a:t>
            </a:r>
          </a:p>
          <a:p>
            <a:pPr eaLnBrk="1" hangingPunct="1">
              <a:buFontTx/>
              <a:buBlip>
                <a:blip r:embed="rId3"/>
              </a:buBlip>
            </a:pPr>
            <a:r>
              <a:rPr lang="en-US" sz="1000" smtClean="0"/>
              <a:t> See T2 Style Guide for complete list of style and usage conventions </a:t>
            </a:r>
          </a:p>
          <a:p>
            <a:pPr eaLnBrk="1" hangingPunct="1"/>
            <a:endParaRPr lang="en-US" sz="1000" smtClean="0"/>
          </a:p>
          <a:p>
            <a:pPr eaLnBrk="1" hangingPunct="1"/>
            <a:r>
              <a:rPr lang="en-US" sz="1000" b="1" smtClean="0"/>
              <a:t>Graphics</a:t>
            </a:r>
          </a:p>
          <a:p>
            <a:pPr eaLnBrk="1" hangingPunct="1"/>
            <a:r>
              <a:rPr lang="en-US" sz="1000" smtClean="0"/>
              <a:t>If importing graphics, use the “Set transparent color” tool to make the white background disappear (to avoid covering text).</a:t>
            </a:r>
          </a:p>
          <a:p>
            <a:pPr eaLnBrk="1" hangingPunct="1"/>
            <a:r>
              <a:rPr lang="en-US" sz="1000" smtClean="0"/>
              <a:t>Recommended graphic placement:  along right side or bottom of slide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8BA5B186-0DBE-4344-A6D1-2DC8EB1CAAAD}" type="slidenum">
              <a:rPr lang="en-US" smtClean="0"/>
              <a:pPr/>
              <a:t>5</a:t>
            </a:fld>
            <a:endParaRPr lang="en-US" smtClean="0"/>
          </a:p>
        </p:txBody>
      </p:sp>
      <p:sp>
        <p:nvSpPr>
          <p:cNvPr id="31747" name="Slide Image Placeholder 1"/>
          <p:cNvSpPr>
            <a:spLocks noGrp="1" noRot="1" noChangeAspect="1" noTextEdit="1"/>
          </p:cNvSpPr>
          <p:nvPr>
            <p:ph type="sldImg"/>
          </p:nvPr>
        </p:nvSpPr>
        <p:spPr>
          <a:ln/>
        </p:spPr>
      </p:sp>
      <p:sp>
        <p:nvSpPr>
          <p:cNvPr id="31748" name="Notes Placeholder 2"/>
          <p:cNvSpPr>
            <a:spLocks noGrp="1"/>
          </p:cNvSpPr>
          <p:nvPr>
            <p:ph type="body" idx="1"/>
          </p:nvPr>
        </p:nvSpPr>
        <p:spPr>
          <a:noFill/>
          <a:ln/>
        </p:spPr>
        <p:txBody>
          <a:bodyPr/>
          <a:lstStyle/>
          <a:p>
            <a:r>
              <a:rPr lang="en-US" smtClean="0"/>
              <a:t>This slide shows the updated process flow for tasks that originate in FLEX, are “manipulated” in TS .net code and passed over to COMPASS.  There is data exchange both ways and exception reports from the .net code to notify users via email when changes or errors are occurring.  Some messages are just FYI and others require action to correct a billing error.  Once the file is processed it is returned to FLEX via .net code and updates are made as necessary.  </a:t>
            </a:r>
          </a:p>
        </p:txBody>
      </p:sp>
      <p:sp>
        <p:nvSpPr>
          <p:cNvPr id="3174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263810E0-5B72-4F7E-A189-B4A469A3D2CB}" type="slidenum">
              <a:rPr lang="en-US" sz="1200"/>
              <a:pPr algn="r"/>
              <a:t>5</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5D0391A5-2230-414A-92BE-0641F06BC236}" type="slidenum">
              <a:rPr lang="en-US" smtClean="0"/>
              <a:pPr/>
              <a:t>6</a:t>
            </a:fld>
            <a:endParaRPr lang="en-US" smtClean="0"/>
          </a:p>
        </p:txBody>
      </p:sp>
      <p:sp>
        <p:nvSpPr>
          <p:cNvPr id="33795" name="Slide Image Placeholder 1"/>
          <p:cNvSpPr>
            <a:spLocks noGrp="1" noRot="1" noChangeAspect="1" noTextEdit="1"/>
          </p:cNvSpPr>
          <p:nvPr>
            <p:ph type="sldImg"/>
          </p:nvPr>
        </p:nvSpPr>
        <p:spPr>
          <a:ln/>
        </p:spPr>
      </p:sp>
      <p:sp>
        <p:nvSpPr>
          <p:cNvPr id="33796" name="Notes Placeholder 2"/>
          <p:cNvSpPr>
            <a:spLocks noGrp="1"/>
          </p:cNvSpPr>
          <p:nvPr>
            <p:ph type="body" idx="1"/>
          </p:nvPr>
        </p:nvSpPr>
        <p:spPr>
          <a:noFill/>
          <a:ln/>
        </p:spPr>
        <p:txBody>
          <a:bodyPr/>
          <a:lstStyle/>
          <a:p>
            <a:pPr eaLnBrk="1" hangingPunct="1"/>
            <a:r>
              <a:rPr lang="en-US" dirty="0" smtClean="0"/>
              <a:t>Crop so text is bigger</a:t>
            </a:r>
          </a:p>
        </p:txBody>
      </p:sp>
      <p:sp>
        <p:nvSpPr>
          <p:cNvPr id="3379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F624C7A-8C1E-48C6-9D07-03C0BF31D12F}" type="slidenum">
              <a:rPr lang="en-US" sz="1200"/>
              <a:pPr algn="r"/>
              <a:t>6</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174B95B9-98F0-4074-8A4E-15E4E910DE82}" type="slidenum">
              <a:rPr lang="en-US" smtClean="0"/>
              <a:pPr/>
              <a:t>7</a:t>
            </a:fld>
            <a:endParaRPr lang="en-US" smtClean="0"/>
          </a:p>
        </p:txBody>
      </p:sp>
      <p:sp>
        <p:nvSpPr>
          <p:cNvPr id="34819" name="Slide Image Placeholder 1"/>
          <p:cNvSpPr>
            <a:spLocks noGrp="1" noRot="1" noChangeAspect="1" noTextEdit="1"/>
          </p:cNvSpPr>
          <p:nvPr>
            <p:ph type="sldImg"/>
          </p:nvPr>
        </p:nvSpPr>
        <p:spPr>
          <a:ln/>
        </p:spPr>
      </p:sp>
      <p:sp>
        <p:nvSpPr>
          <p:cNvPr id="34820" name="Notes Placeholder 2"/>
          <p:cNvSpPr>
            <a:spLocks noGrp="1"/>
          </p:cNvSpPr>
          <p:nvPr>
            <p:ph type="body" idx="1"/>
          </p:nvPr>
        </p:nvSpPr>
        <p:spPr>
          <a:noFill/>
          <a:ln/>
        </p:spPr>
        <p:txBody>
          <a:bodyPr/>
          <a:lstStyle/>
          <a:p>
            <a:pPr eaLnBrk="1" hangingPunct="1"/>
            <a:r>
              <a:rPr lang="en-US" smtClean="0"/>
              <a:t>Pull out SQL to make bigger and what do we look for ?  Red shows we are looking for amount still due and billable student.  Purple is showing we want to skip over appealed citations and also to give appealed and denied customers the promised amount of them.  The TASK is where we tell it to ignore citations that are under 23 days old.</a:t>
            </a:r>
          </a:p>
        </p:txBody>
      </p:sp>
      <p:sp>
        <p:nvSpPr>
          <p:cNvPr id="3482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5304107-1170-4C2E-A0E2-9ED85523295D}" type="slidenum">
              <a:rPr lang="en-US" sz="1200"/>
              <a:pPr algn="r"/>
              <a:t>7</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F2B43CE-D593-40C9-A740-C4AE67A48F62}" type="slidenum">
              <a:rPr lang="en-US" smtClean="0"/>
              <a:pPr/>
              <a:t>8</a:t>
            </a:fld>
            <a:endParaRPr lang="en-US" smtClean="0"/>
          </a:p>
        </p:txBody>
      </p:sp>
      <p:sp>
        <p:nvSpPr>
          <p:cNvPr id="35843" name="Slide Image Placeholder 1"/>
          <p:cNvSpPr>
            <a:spLocks noGrp="1" noRot="1" noChangeAspect="1" noTextEdit="1"/>
          </p:cNvSpPr>
          <p:nvPr>
            <p:ph type="sldImg"/>
          </p:nvPr>
        </p:nvSpPr>
        <p:spPr>
          <a:ln/>
        </p:spPr>
      </p:sp>
      <p:sp>
        <p:nvSpPr>
          <p:cNvPr id="35844" name="Notes Placeholder 2"/>
          <p:cNvSpPr>
            <a:spLocks noGrp="1"/>
          </p:cNvSpPr>
          <p:nvPr>
            <p:ph type="body" idx="1"/>
          </p:nvPr>
        </p:nvSpPr>
        <p:spPr>
          <a:noFill/>
          <a:ln/>
        </p:spPr>
        <p:txBody>
          <a:bodyPr/>
          <a:lstStyle/>
          <a:p>
            <a:pPr eaLnBrk="1" hangingPunct="1"/>
            <a:r>
              <a:rPr lang="en-US" smtClean="0"/>
              <a:t>Flex tasks allow insertion of custom fields, some are simple text insertions and others are flex fields that are complex format to fit the specified need of the system that receives the files.</a:t>
            </a:r>
          </a:p>
        </p:txBody>
      </p:sp>
      <p:sp>
        <p:nvSpPr>
          <p:cNvPr id="3584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2F37D22-3381-47C1-ADD2-88F0C1BCFCAB}" type="slidenum">
              <a:rPr lang="en-US" sz="1200"/>
              <a:pPr algn="r"/>
              <a:t>8</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30017B4-2A89-4159-BB90-6A143F3BE1F9}" type="slidenum">
              <a:rPr lang="en-US" smtClean="0"/>
              <a:pPr/>
              <a:t>9</a:t>
            </a:fld>
            <a:endParaRPr lang="en-US" smtClean="0"/>
          </a:p>
        </p:txBody>
      </p:sp>
      <p:sp>
        <p:nvSpPr>
          <p:cNvPr id="36867" name="Slide Image Placeholder 1"/>
          <p:cNvSpPr>
            <a:spLocks noGrp="1" noRot="1" noChangeAspect="1" noTextEdit="1"/>
          </p:cNvSpPr>
          <p:nvPr>
            <p:ph type="sldImg"/>
          </p:nvPr>
        </p:nvSpPr>
        <p:spPr>
          <a:ln/>
        </p:spPr>
      </p:sp>
      <p:sp>
        <p:nvSpPr>
          <p:cNvPr id="36868" name="Notes Placeholder 2"/>
          <p:cNvSpPr>
            <a:spLocks noGrp="1"/>
          </p:cNvSpPr>
          <p:nvPr>
            <p:ph type="body" idx="1"/>
          </p:nvPr>
        </p:nvSpPr>
        <p:spPr>
          <a:noFill/>
          <a:ln/>
        </p:spPr>
        <p:txBody>
          <a:bodyPr/>
          <a:lstStyle/>
          <a:p>
            <a:pPr eaLnBrk="1" hangingPunct="1"/>
            <a:r>
              <a:rPr lang="en-US" smtClean="0"/>
              <a:t>Flexibility in location of file, naming of file ( so we can keep the uniqueness of each file), field formatting allows us to convert currency to a text field designated in pennies and leading zeros.</a:t>
            </a:r>
          </a:p>
        </p:txBody>
      </p:sp>
      <p:sp>
        <p:nvSpPr>
          <p:cNvPr id="3686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E511894-6505-47A9-8A7E-58E208EA3158}" type="slidenum">
              <a:rPr lang="en-US" sz="1200"/>
              <a:pPr algn="r"/>
              <a:t>9</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40FCE6EA-D17B-46CA-9976-C8334566C801}" type="slidenum">
              <a:rPr lang="en-US" smtClean="0"/>
              <a:pPr/>
              <a:t>10</a:t>
            </a:fld>
            <a:endParaRPr lang="en-US" smtClean="0"/>
          </a:p>
        </p:txBody>
      </p:sp>
      <p:sp>
        <p:nvSpPr>
          <p:cNvPr id="30723" name="Slide Image Placeholder 1"/>
          <p:cNvSpPr>
            <a:spLocks noGrp="1" noRot="1" noChangeAspect="1" noTextEdit="1"/>
          </p:cNvSpPr>
          <p:nvPr>
            <p:ph type="sldImg"/>
          </p:nvPr>
        </p:nvSpPr>
        <p:spPr>
          <a:ln/>
        </p:spPr>
      </p:sp>
      <p:sp>
        <p:nvSpPr>
          <p:cNvPr id="30724" name="Notes Placeholder 2"/>
          <p:cNvSpPr>
            <a:spLocks noGrp="1"/>
          </p:cNvSpPr>
          <p:nvPr>
            <p:ph type="body" idx="1"/>
          </p:nvPr>
        </p:nvSpPr>
        <p:spPr>
          <a:noFill/>
          <a:ln/>
        </p:spPr>
        <p:txBody>
          <a:bodyPr/>
          <a:lstStyle/>
          <a:p>
            <a:pPr eaLnBrk="1" hangingPunct="1"/>
            <a:r>
              <a:rPr lang="en-US" dirty="0" smtClean="0"/>
              <a:t>Pull out the Citation Transfer Candidate – blow up</a:t>
            </a:r>
          </a:p>
          <a:p>
            <a:pPr eaLnBrk="1" hangingPunct="1"/>
            <a:endParaRPr lang="en-US" dirty="0" smtClean="0"/>
          </a:p>
          <a:p>
            <a:pPr eaLnBrk="1" hangingPunct="1">
              <a:buFont typeface="Wingdings" pitchFamily="2" charset="2"/>
              <a:buChar char="§"/>
            </a:pPr>
            <a:r>
              <a:rPr lang="en-US" dirty="0" smtClean="0">
                <a:latin typeface="Times New Roman" pitchFamily="18" charset="0"/>
              </a:rPr>
              <a:t>30 Processes Run on Demand – Run as Needed</a:t>
            </a:r>
          </a:p>
          <a:p>
            <a:pPr marL="742950" lvl="1" indent="-285750" eaLnBrk="1" hangingPunct="1"/>
            <a:r>
              <a:rPr lang="en-US" dirty="0" smtClean="0">
                <a:latin typeface="Times New Roman" pitchFamily="18" charset="0"/>
              </a:rPr>
              <a:t>Payroll Deductions	</a:t>
            </a:r>
          </a:p>
          <a:p>
            <a:pPr marL="742950" lvl="1" indent="-285750" eaLnBrk="1" hangingPunct="1"/>
            <a:r>
              <a:rPr lang="en-US" dirty="0" smtClean="0">
                <a:latin typeface="Times New Roman" pitchFamily="18" charset="0"/>
              </a:rPr>
              <a:t>Billing and Reconcile</a:t>
            </a:r>
          </a:p>
          <a:p>
            <a:pPr marL="742950" lvl="1" indent="-285750" eaLnBrk="1" hangingPunct="1"/>
            <a:r>
              <a:rPr lang="en-US" dirty="0" smtClean="0">
                <a:latin typeface="Times New Roman" pitchFamily="18" charset="0"/>
              </a:rPr>
              <a:t>Customer Letters</a:t>
            </a:r>
          </a:p>
          <a:p>
            <a:pPr marL="742950" lvl="1" indent="-285750" eaLnBrk="1" hangingPunct="1"/>
            <a:r>
              <a:rPr lang="en-US" dirty="0" smtClean="0">
                <a:latin typeface="Times New Roman" pitchFamily="18" charset="0"/>
              </a:rPr>
              <a:t>Permit Expiration Updates</a:t>
            </a:r>
          </a:p>
          <a:p>
            <a:pPr marL="742950" lvl="1" indent="-285750" eaLnBrk="1" hangingPunct="1"/>
            <a:r>
              <a:rPr lang="en-US" dirty="0" smtClean="0">
                <a:latin typeface="Times New Roman" pitchFamily="18" charset="0"/>
              </a:rPr>
              <a:t>Parking Advisories</a:t>
            </a:r>
            <a:r>
              <a:rPr lang="en-US" dirty="0" smtClean="0">
                <a:solidFill>
                  <a:srgbClr val="7030A0"/>
                </a:solidFill>
              </a:rPr>
              <a:t>	</a:t>
            </a:r>
          </a:p>
          <a:p>
            <a:pPr marL="742950" lvl="1" indent="-285750" eaLnBrk="1" hangingPunct="1"/>
            <a:r>
              <a:rPr lang="en-US" dirty="0" smtClean="0">
                <a:latin typeface="Times New Roman" pitchFamily="18" charset="0"/>
              </a:rPr>
              <a:t>Renewal Letters for Specified Permits</a:t>
            </a:r>
            <a:r>
              <a:rPr lang="en-US" dirty="0" smtClean="0">
                <a:solidFill>
                  <a:srgbClr val="7030A0"/>
                </a:solidFill>
              </a:rPr>
              <a:t>	</a:t>
            </a:r>
          </a:p>
          <a:p>
            <a:pPr marL="742950" lvl="1" indent="-285750" eaLnBrk="1" hangingPunct="1"/>
            <a:r>
              <a:rPr lang="en-US" dirty="0" smtClean="0">
                <a:latin typeface="Times New Roman" pitchFamily="18" charset="0"/>
              </a:rPr>
              <a:t>Waitlist Reminders</a:t>
            </a:r>
            <a:r>
              <a:rPr lang="en-US" dirty="0" smtClean="0">
                <a:solidFill>
                  <a:srgbClr val="7030A0"/>
                </a:solidFill>
              </a:rPr>
              <a:t>	</a:t>
            </a:r>
          </a:p>
          <a:p>
            <a:pPr marL="742950" lvl="1" indent="-285750" eaLnBrk="1" hangingPunct="1"/>
            <a:r>
              <a:rPr lang="en-US" dirty="0" smtClean="0">
                <a:latin typeface="Times New Roman" pitchFamily="18" charset="0"/>
              </a:rPr>
              <a:t>Raise/Lower Gates for Holidays /Set to Neutral</a:t>
            </a:r>
            <a:endParaRPr lang="en-US" dirty="0" smtClean="0">
              <a:solidFill>
                <a:srgbClr val="7030A0"/>
              </a:solidFill>
            </a:endParaRPr>
          </a:p>
          <a:p>
            <a:pPr eaLnBrk="1" hangingPunct="1"/>
            <a:endParaRPr lang="en-US" dirty="0" smtClean="0"/>
          </a:p>
        </p:txBody>
      </p:sp>
      <p:sp>
        <p:nvSpPr>
          <p:cNvPr id="3072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A743B10-A98D-477D-B40D-5FD1B2493F3B}" type="slidenum">
              <a:rPr lang="en-US" sz="1200"/>
              <a:pPr algn="r"/>
              <a:t>10</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1031"/>
          <p:cNvPicPr>
            <a:picLocks noChangeAspect="1" noChangeArrowheads="1"/>
          </p:cNvPicPr>
          <p:nvPr userDrawn="1"/>
        </p:nvPicPr>
        <p:blipFill>
          <a:blip r:embed="rId2" cstate="print"/>
          <a:srcRect/>
          <a:stretch>
            <a:fillRect/>
          </a:stretch>
        </p:blipFill>
        <p:spPr bwMode="auto">
          <a:xfrm>
            <a:off x="7315200" y="2209800"/>
            <a:ext cx="1082675" cy="1431925"/>
          </a:xfrm>
          <a:prstGeom prst="rect">
            <a:avLst/>
          </a:prstGeom>
          <a:noFill/>
          <a:ln w="9525">
            <a:noFill/>
            <a:miter lim="800000"/>
            <a:headEnd/>
            <a:tailEnd/>
          </a:ln>
        </p:spPr>
      </p:pic>
      <p:pic>
        <p:nvPicPr>
          <p:cNvPr id="4" name="Picture 1032"/>
          <p:cNvPicPr>
            <a:picLocks noChangeAspect="1" noChangeArrowheads="1"/>
          </p:cNvPicPr>
          <p:nvPr userDrawn="1"/>
        </p:nvPicPr>
        <p:blipFill>
          <a:blip r:embed="rId3" cstate="print"/>
          <a:srcRect/>
          <a:stretch>
            <a:fillRect/>
          </a:stretch>
        </p:blipFill>
        <p:spPr bwMode="auto">
          <a:xfrm>
            <a:off x="304800" y="5943600"/>
            <a:ext cx="631825" cy="641350"/>
          </a:xfrm>
          <a:prstGeom prst="rect">
            <a:avLst/>
          </a:prstGeom>
          <a:noFill/>
          <a:ln w="9525">
            <a:noFill/>
            <a:miter lim="800000"/>
            <a:headEnd/>
            <a:tailEnd/>
          </a:ln>
        </p:spPr>
      </p:pic>
      <p:sp>
        <p:nvSpPr>
          <p:cNvPr id="3074" name="Rectangle 1026"/>
          <p:cNvSpPr>
            <a:spLocks noGrp="1" noChangeArrowheads="1"/>
          </p:cNvSpPr>
          <p:nvPr>
            <p:ph type="ctrTitle"/>
          </p:nvPr>
        </p:nvSpPr>
        <p:spPr>
          <a:xfrm>
            <a:off x="685800" y="2133600"/>
            <a:ext cx="6477000" cy="1524000"/>
          </a:xfrm>
        </p:spPr>
        <p:txBody>
          <a:bodyPr anchor="ctr"/>
          <a:lstStyle>
            <a:lvl1pPr algn="l">
              <a:defRPr sz="4000">
                <a:solidFill>
                  <a:schemeClr val="bg1"/>
                </a:solidFill>
              </a:defRPr>
            </a:lvl1pPr>
          </a:lstStyle>
          <a:p>
            <a:r>
              <a:rPr lang="en-US"/>
              <a:t>Title of Slide Can Go Here</a:t>
            </a:r>
          </a:p>
        </p:txBody>
      </p:sp>
      <p:sp>
        <p:nvSpPr>
          <p:cNvPr id="5" name="Rectangle 1028"/>
          <p:cNvSpPr>
            <a:spLocks noGrp="1" noChangeArrowheads="1"/>
          </p:cNvSpPr>
          <p:nvPr>
            <p:ph type="dt" sz="half" idx="10"/>
          </p:nvPr>
        </p:nvSpPr>
        <p:spPr/>
        <p:txBody>
          <a:bodyPr/>
          <a:lstStyle>
            <a:lvl1pPr>
              <a:defRPr/>
            </a:lvl1pPr>
          </a:lstStyle>
          <a:p>
            <a:pPr>
              <a:defRPr/>
            </a:pPr>
            <a:endParaRPr lang="en-US"/>
          </a:p>
        </p:txBody>
      </p:sp>
      <p:sp>
        <p:nvSpPr>
          <p:cNvPr id="6" name="Rectangle 1029"/>
          <p:cNvSpPr>
            <a:spLocks noGrp="1" noChangeArrowheads="1"/>
          </p:cNvSpPr>
          <p:nvPr>
            <p:ph type="ftr" sz="quarter" idx="11"/>
          </p:nvPr>
        </p:nvSpPr>
        <p:spPr/>
        <p:txBody>
          <a:bodyPr/>
          <a:lstStyle>
            <a:lvl1pPr>
              <a:defRPr/>
            </a:lvl1pPr>
          </a:lstStyle>
          <a:p>
            <a:pPr>
              <a:defRPr/>
            </a:pPr>
            <a:endParaRPr lang="en-US"/>
          </a:p>
        </p:txBody>
      </p:sp>
      <p:sp>
        <p:nvSpPr>
          <p:cNvPr id="7" name="Rectangle 1030"/>
          <p:cNvSpPr>
            <a:spLocks noGrp="1" noChangeArrowheads="1"/>
          </p:cNvSpPr>
          <p:nvPr>
            <p:ph type="sldNum" sz="quarter" idx="12"/>
          </p:nvPr>
        </p:nvSpPr>
        <p:spPr/>
        <p:txBody>
          <a:bodyPr/>
          <a:lstStyle>
            <a:lvl1pPr>
              <a:defRPr/>
            </a:lvl1pPr>
          </a:lstStyle>
          <a:p>
            <a:pPr>
              <a:defRPr/>
            </a:pPr>
            <a:fld id="{82AAC52D-169C-4185-A5B7-78780DD89AC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770CC3C-41A0-4B4A-ACFB-37EC688DD66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867BE4-574F-44F1-A3DC-D8DDC0368DE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F65211-CEC4-4BCA-B160-33694226C67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159AF2-A2F2-43B3-989D-494525E1E88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447800"/>
            <a:ext cx="3581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447800"/>
            <a:ext cx="3581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CEFEE60-CE39-48E9-B061-D4A30DBA230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494E400-1F90-4F4E-AE75-37F827B46C9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9BECDD6-5064-4E4F-8A46-B1CD332EB90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776CC65-9B99-40F1-A3D0-42D785F905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099106C-54E2-4AB1-BC6D-21C6F758C89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3D88729-FDD7-4148-8BB3-26D786CFA8A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0C51A"/>
        </a:solidFill>
        <a:effectLst/>
      </p:bgPr>
    </p:bg>
    <p:spTree>
      <p:nvGrpSpPr>
        <p:cNvPr id="1" name=""/>
        <p:cNvGrpSpPr/>
        <p:nvPr/>
      </p:nvGrpSpPr>
      <p:grpSpPr>
        <a:xfrm>
          <a:off x="0" y="0"/>
          <a:ext cx="0" cy="0"/>
          <a:chOff x="0" y="0"/>
          <a:chExt cx="0" cy="0"/>
        </a:xfrm>
      </p:grpSpPr>
      <p:sp>
        <p:nvSpPr>
          <p:cNvPr id="1032" name="Rectangle 8"/>
          <p:cNvSpPr>
            <a:spLocks noChangeArrowheads="1"/>
          </p:cNvSpPr>
          <p:nvPr userDrawn="1"/>
        </p:nvSpPr>
        <p:spPr bwMode="auto">
          <a:xfrm>
            <a:off x="914400" y="228600"/>
            <a:ext cx="8001000" cy="6400800"/>
          </a:xfrm>
          <a:prstGeom prst="rect">
            <a:avLst/>
          </a:prstGeom>
          <a:solidFill>
            <a:schemeClr val="bg1"/>
          </a:solidFill>
          <a:ln w="9525">
            <a:noFill/>
            <a:miter lim="800000"/>
            <a:headEnd/>
            <a:tailEnd/>
          </a:ln>
          <a:effectLst/>
        </p:spPr>
        <p:txBody>
          <a:bodyPr wrap="none" anchor="ctr"/>
          <a:lstStyle/>
          <a:p>
            <a:pPr>
              <a:defRPr/>
            </a:pPr>
            <a:endParaRPr lang="en-US"/>
          </a:p>
        </p:txBody>
      </p:sp>
      <p:sp>
        <p:nvSpPr>
          <p:cNvPr id="1027" name="Rectangle 2"/>
          <p:cNvSpPr>
            <a:spLocks noGrp="1" noChangeArrowheads="1"/>
          </p:cNvSpPr>
          <p:nvPr>
            <p:ph type="title"/>
          </p:nvPr>
        </p:nvSpPr>
        <p:spPr bwMode="auto">
          <a:xfrm>
            <a:off x="1143000" y="304800"/>
            <a:ext cx="77724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Title of Slide Can Go Here</a:t>
            </a:r>
          </a:p>
        </p:txBody>
      </p:sp>
      <p:sp>
        <p:nvSpPr>
          <p:cNvPr id="1028" name="Rectangle 3"/>
          <p:cNvSpPr>
            <a:spLocks noGrp="1" noChangeArrowheads="1"/>
          </p:cNvSpPr>
          <p:nvPr>
            <p:ph type="body" idx="1"/>
          </p:nvPr>
        </p:nvSpPr>
        <p:spPr bwMode="auto">
          <a:xfrm>
            <a:off x="1143000" y="1447800"/>
            <a:ext cx="7315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First level</a:t>
            </a:r>
          </a:p>
          <a:p>
            <a:pPr lvl="2"/>
            <a:r>
              <a:rPr lang="en-US" smtClean="0"/>
              <a:t>Second level</a:t>
            </a:r>
          </a:p>
          <a:p>
            <a:pPr lvl="3"/>
            <a:r>
              <a:rPr lang="en-US" smtClean="0"/>
              <a:t>Third level</a:t>
            </a:r>
          </a:p>
          <a:p>
            <a:pPr lvl="4"/>
            <a:r>
              <a:rPr lang="en-US" smtClean="0"/>
              <a:t>Fourth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96B2CD2-CD7E-4D94-ACEE-2189745FC3C6}" type="slidenum">
              <a:rPr lang="en-US"/>
              <a:pPr>
                <a:defRPr/>
              </a:pPr>
              <a:t>‹#›</a:t>
            </a:fld>
            <a:endParaRPr lang="en-US"/>
          </a:p>
        </p:txBody>
      </p:sp>
      <p:pic>
        <p:nvPicPr>
          <p:cNvPr id="3" name="Picture 9"/>
          <p:cNvPicPr>
            <a:picLocks noChangeAspect="1" noChangeArrowheads="1"/>
          </p:cNvPicPr>
          <p:nvPr userDrawn="1"/>
        </p:nvPicPr>
        <p:blipFill>
          <a:blip r:embed="rId13" cstate="print"/>
          <a:srcRect/>
          <a:stretch>
            <a:fillRect/>
          </a:stretch>
        </p:blipFill>
        <p:spPr bwMode="auto">
          <a:xfrm>
            <a:off x="165100" y="4013200"/>
            <a:ext cx="596900" cy="2622550"/>
          </a:xfrm>
          <a:prstGeom prst="rect">
            <a:avLst/>
          </a:prstGeom>
          <a:noFill/>
          <a:ln w="9525">
            <a:noFill/>
            <a:miter lim="800000"/>
            <a:headEnd/>
            <a:tailEnd/>
          </a:ln>
        </p:spPr>
      </p:pic>
      <p:pic>
        <p:nvPicPr>
          <p:cNvPr id="1033" name="Picture 10"/>
          <p:cNvPicPr>
            <a:picLocks noChangeAspect="1" noChangeArrowheads="1"/>
          </p:cNvPicPr>
          <p:nvPr userDrawn="1"/>
        </p:nvPicPr>
        <p:blipFill>
          <a:blip r:embed="rId14" cstate="print"/>
          <a:srcRect/>
          <a:stretch>
            <a:fillRect/>
          </a:stretch>
        </p:blipFill>
        <p:spPr bwMode="auto">
          <a:xfrm>
            <a:off x="152400" y="228600"/>
            <a:ext cx="612775" cy="8096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5"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ctr" rtl="0" eaLnBrk="0" fontAlgn="base" hangingPunct="0">
        <a:spcBef>
          <a:spcPct val="0"/>
        </a:spcBef>
        <a:spcAft>
          <a:spcPct val="0"/>
        </a:spcAft>
        <a:defRPr sz="3600" b="1">
          <a:solidFill>
            <a:srgbClr val="F4C500"/>
          </a:solidFill>
          <a:latin typeface="+mj-lt"/>
          <a:ea typeface="+mj-ea"/>
          <a:cs typeface="+mj-cs"/>
        </a:defRPr>
      </a:lvl1pPr>
      <a:lvl2pPr algn="ctr" rtl="0" eaLnBrk="0" fontAlgn="base" hangingPunct="0">
        <a:spcBef>
          <a:spcPct val="0"/>
        </a:spcBef>
        <a:spcAft>
          <a:spcPct val="0"/>
        </a:spcAft>
        <a:defRPr sz="3600" b="1">
          <a:solidFill>
            <a:srgbClr val="F4C500"/>
          </a:solidFill>
          <a:latin typeface="Arial Narrow" pitchFamily="34" charset="0"/>
        </a:defRPr>
      </a:lvl2pPr>
      <a:lvl3pPr algn="ctr" rtl="0" eaLnBrk="0" fontAlgn="base" hangingPunct="0">
        <a:spcBef>
          <a:spcPct val="0"/>
        </a:spcBef>
        <a:spcAft>
          <a:spcPct val="0"/>
        </a:spcAft>
        <a:defRPr sz="3600" b="1">
          <a:solidFill>
            <a:srgbClr val="F4C500"/>
          </a:solidFill>
          <a:latin typeface="Arial Narrow" pitchFamily="34" charset="0"/>
        </a:defRPr>
      </a:lvl3pPr>
      <a:lvl4pPr algn="ctr" rtl="0" eaLnBrk="0" fontAlgn="base" hangingPunct="0">
        <a:spcBef>
          <a:spcPct val="0"/>
        </a:spcBef>
        <a:spcAft>
          <a:spcPct val="0"/>
        </a:spcAft>
        <a:defRPr sz="3600" b="1">
          <a:solidFill>
            <a:srgbClr val="F4C500"/>
          </a:solidFill>
          <a:latin typeface="Arial Narrow" pitchFamily="34" charset="0"/>
        </a:defRPr>
      </a:lvl4pPr>
      <a:lvl5pPr algn="ctr" rtl="0" eaLnBrk="0" fontAlgn="base" hangingPunct="0">
        <a:spcBef>
          <a:spcPct val="0"/>
        </a:spcBef>
        <a:spcAft>
          <a:spcPct val="0"/>
        </a:spcAft>
        <a:defRPr sz="3600" b="1">
          <a:solidFill>
            <a:srgbClr val="F4C500"/>
          </a:solidFill>
          <a:latin typeface="Arial Narrow" pitchFamily="34" charset="0"/>
        </a:defRPr>
      </a:lvl5pPr>
      <a:lvl6pPr marL="457200" algn="ctr" rtl="0" fontAlgn="base">
        <a:spcBef>
          <a:spcPct val="0"/>
        </a:spcBef>
        <a:spcAft>
          <a:spcPct val="0"/>
        </a:spcAft>
        <a:defRPr sz="3600" b="1">
          <a:solidFill>
            <a:srgbClr val="F4C500"/>
          </a:solidFill>
          <a:latin typeface="Arial Narrow" pitchFamily="34" charset="0"/>
        </a:defRPr>
      </a:lvl6pPr>
      <a:lvl7pPr marL="914400" algn="ctr" rtl="0" fontAlgn="base">
        <a:spcBef>
          <a:spcPct val="0"/>
        </a:spcBef>
        <a:spcAft>
          <a:spcPct val="0"/>
        </a:spcAft>
        <a:defRPr sz="3600" b="1">
          <a:solidFill>
            <a:srgbClr val="F4C500"/>
          </a:solidFill>
          <a:latin typeface="Arial Narrow" pitchFamily="34" charset="0"/>
        </a:defRPr>
      </a:lvl7pPr>
      <a:lvl8pPr marL="1371600" algn="ctr" rtl="0" fontAlgn="base">
        <a:spcBef>
          <a:spcPct val="0"/>
        </a:spcBef>
        <a:spcAft>
          <a:spcPct val="0"/>
        </a:spcAft>
        <a:defRPr sz="3600" b="1">
          <a:solidFill>
            <a:srgbClr val="F4C500"/>
          </a:solidFill>
          <a:latin typeface="Arial Narrow" pitchFamily="34" charset="0"/>
        </a:defRPr>
      </a:lvl8pPr>
      <a:lvl9pPr marL="1828800" algn="ctr" rtl="0" fontAlgn="base">
        <a:spcBef>
          <a:spcPct val="0"/>
        </a:spcBef>
        <a:spcAft>
          <a:spcPct val="0"/>
        </a:spcAft>
        <a:defRPr sz="3600" b="1">
          <a:solidFill>
            <a:srgbClr val="F4C500"/>
          </a:solidFill>
          <a:latin typeface="Arial Narrow" pitchFamily="34" charset="0"/>
        </a:defRPr>
      </a:lvl9pPr>
    </p:titleStyle>
    <p:bodyStyle>
      <a:lvl1pPr marL="244475" indent="-244475" algn="l" rtl="0" eaLnBrk="0" fontAlgn="base" hangingPunct="0">
        <a:spcBef>
          <a:spcPct val="20000"/>
        </a:spcBef>
        <a:spcAft>
          <a:spcPct val="0"/>
        </a:spcAft>
        <a:buClr>
          <a:srgbClr val="0072AD"/>
        </a:buClr>
        <a:buFont typeface="Wingdings" pitchFamily="2" charset="2"/>
        <a:defRPr sz="2800">
          <a:solidFill>
            <a:schemeClr val="tx1"/>
          </a:solidFill>
          <a:latin typeface="+mn-lt"/>
          <a:ea typeface="+mn-ea"/>
          <a:cs typeface="+mn-cs"/>
        </a:defRPr>
      </a:lvl1pPr>
      <a:lvl2pPr marL="460375" indent="-214313" algn="l" rtl="0" eaLnBrk="0" fontAlgn="base" hangingPunct="0">
        <a:spcBef>
          <a:spcPct val="20000"/>
        </a:spcBef>
        <a:spcAft>
          <a:spcPct val="0"/>
        </a:spcAft>
        <a:buClr>
          <a:srgbClr val="7D003B"/>
        </a:buClr>
        <a:buFont typeface="Wingdings" pitchFamily="2" charset="2"/>
        <a:buChar char="§"/>
        <a:defRPr sz="2400">
          <a:solidFill>
            <a:schemeClr val="tx1"/>
          </a:solidFill>
          <a:latin typeface="+mn-lt"/>
        </a:defRPr>
      </a:lvl2pPr>
      <a:lvl3pPr marL="692150" indent="-230188" algn="l" rtl="0" eaLnBrk="0" fontAlgn="base" hangingPunct="0">
        <a:spcBef>
          <a:spcPct val="20000"/>
        </a:spcBef>
        <a:spcAft>
          <a:spcPct val="0"/>
        </a:spcAft>
        <a:buClr>
          <a:srgbClr val="DF5316"/>
        </a:buClr>
        <a:buFont typeface="Wingdings" pitchFamily="2" charset="2"/>
        <a:buChar char="§"/>
        <a:defRPr sz="2000">
          <a:solidFill>
            <a:schemeClr val="tx1"/>
          </a:solidFill>
          <a:latin typeface="+mn-lt"/>
        </a:defRPr>
      </a:lvl3pPr>
      <a:lvl4pPr marL="885825" indent="-192088" algn="l" rtl="0" eaLnBrk="0" fontAlgn="base" hangingPunct="0">
        <a:spcBef>
          <a:spcPct val="20000"/>
        </a:spcBef>
        <a:spcAft>
          <a:spcPct val="0"/>
        </a:spcAft>
        <a:buClr>
          <a:srgbClr val="ECA600"/>
        </a:buClr>
        <a:buFont typeface="Wingdings" pitchFamily="2" charset="2"/>
        <a:buChar char="§"/>
        <a:defRPr>
          <a:solidFill>
            <a:schemeClr val="tx1"/>
          </a:solidFill>
          <a:latin typeface="+mn-lt"/>
        </a:defRPr>
      </a:lvl4pPr>
      <a:lvl5pPr marL="1068388" indent="-174625" algn="l" rtl="0" eaLnBrk="0" fontAlgn="base" hangingPunct="0">
        <a:spcBef>
          <a:spcPct val="20000"/>
        </a:spcBef>
        <a:spcAft>
          <a:spcPct val="0"/>
        </a:spcAft>
        <a:buClr>
          <a:srgbClr val="0072AF"/>
        </a:buClr>
        <a:buFont typeface="Wingdings" pitchFamily="2" charset="2"/>
        <a:buChar char="§"/>
        <a:defRPr>
          <a:solidFill>
            <a:schemeClr val="tx1"/>
          </a:solidFill>
          <a:latin typeface="+mn-lt"/>
        </a:defRPr>
      </a:lvl5pPr>
      <a:lvl6pPr marL="1525588" indent="-174625" algn="l" rtl="0" fontAlgn="base">
        <a:spcBef>
          <a:spcPct val="20000"/>
        </a:spcBef>
        <a:spcAft>
          <a:spcPct val="0"/>
        </a:spcAft>
        <a:buClr>
          <a:srgbClr val="0072AF"/>
        </a:buClr>
        <a:buFont typeface="Wingdings" pitchFamily="2" charset="2"/>
        <a:buChar char="§"/>
        <a:defRPr>
          <a:solidFill>
            <a:schemeClr val="tx1"/>
          </a:solidFill>
          <a:latin typeface="+mn-lt"/>
        </a:defRPr>
      </a:lvl6pPr>
      <a:lvl7pPr marL="1982788" indent="-174625" algn="l" rtl="0" fontAlgn="base">
        <a:spcBef>
          <a:spcPct val="20000"/>
        </a:spcBef>
        <a:spcAft>
          <a:spcPct val="0"/>
        </a:spcAft>
        <a:buClr>
          <a:srgbClr val="0072AF"/>
        </a:buClr>
        <a:buFont typeface="Wingdings" pitchFamily="2" charset="2"/>
        <a:buChar char="§"/>
        <a:defRPr>
          <a:solidFill>
            <a:schemeClr val="tx1"/>
          </a:solidFill>
          <a:latin typeface="+mn-lt"/>
        </a:defRPr>
      </a:lvl7pPr>
      <a:lvl8pPr marL="2439988" indent="-174625" algn="l" rtl="0" fontAlgn="base">
        <a:spcBef>
          <a:spcPct val="20000"/>
        </a:spcBef>
        <a:spcAft>
          <a:spcPct val="0"/>
        </a:spcAft>
        <a:buClr>
          <a:srgbClr val="0072AF"/>
        </a:buClr>
        <a:buFont typeface="Wingdings" pitchFamily="2" charset="2"/>
        <a:buChar char="§"/>
        <a:defRPr>
          <a:solidFill>
            <a:schemeClr val="tx1"/>
          </a:solidFill>
          <a:latin typeface="+mn-lt"/>
        </a:defRPr>
      </a:lvl8pPr>
      <a:lvl9pPr marL="2897188" indent="-174625" algn="l" rtl="0" fontAlgn="base">
        <a:spcBef>
          <a:spcPct val="20000"/>
        </a:spcBef>
        <a:spcAft>
          <a:spcPct val="0"/>
        </a:spcAft>
        <a:buClr>
          <a:srgbClr val="0072AF"/>
        </a:buClr>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7.xml"/><Relationship Id="rId1" Type="http://schemas.openxmlformats.org/officeDocument/2006/relationships/video" Target="file:///\\ts-fs-01\Main%20campus%20Share$\Presentations\Parking%20Associations\IPI\2011\CAPP\Rev%20dash.avi"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US" smtClean="0">
                <a:latin typeface="Trebuchet MS" pitchFamily="34" charset="0"/>
              </a:rPr>
              <a:t>All About Interfaces</a:t>
            </a:r>
          </a:p>
        </p:txBody>
      </p:sp>
      <p:sp>
        <p:nvSpPr>
          <p:cNvPr id="3075" name="Rectangle 6"/>
          <p:cNvSpPr>
            <a:spLocks noChangeArrowheads="1"/>
          </p:cNvSpPr>
          <p:nvPr/>
        </p:nvSpPr>
        <p:spPr bwMode="auto">
          <a:xfrm>
            <a:off x="1905000" y="4953000"/>
            <a:ext cx="6477000" cy="1524000"/>
          </a:xfrm>
          <a:prstGeom prst="rect">
            <a:avLst/>
          </a:prstGeom>
          <a:noFill/>
          <a:ln w="9525">
            <a:noFill/>
            <a:miter lim="800000"/>
            <a:headEnd/>
            <a:tailEnd/>
          </a:ln>
        </p:spPr>
        <p:txBody>
          <a:bodyPr anchor="ctr"/>
          <a:lstStyle/>
          <a:p>
            <a:pPr algn="r" eaLnBrk="1" hangingPunct="1"/>
            <a:r>
              <a:rPr lang="en-US" b="1">
                <a:solidFill>
                  <a:schemeClr val="bg1"/>
                </a:solidFill>
                <a:latin typeface="Trebuchet MS" pitchFamily="34" charset="0"/>
              </a:rPr>
              <a:t>Jessica Sands, </a:t>
            </a:r>
          </a:p>
          <a:p>
            <a:pPr algn="r" eaLnBrk="1" hangingPunct="1"/>
            <a:r>
              <a:rPr lang="en-US" b="1">
                <a:solidFill>
                  <a:schemeClr val="bg1"/>
                </a:solidFill>
                <a:latin typeface="Trebuchet MS" pitchFamily="34" charset="0"/>
              </a:rPr>
              <a:t>User Group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p:cNvPicPr>
            <a:picLocks noGrp="1" noChangeAspect="1" noChangeArrowheads="1"/>
          </p:cNvPicPr>
          <p:nvPr>
            <p:ph idx="4294967295"/>
          </p:nvPr>
        </p:nvPicPr>
        <p:blipFill>
          <a:blip r:embed="rId3" cstate="print"/>
          <a:srcRect/>
          <a:stretch>
            <a:fillRect/>
          </a:stretch>
        </p:blipFill>
        <p:spPr>
          <a:xfrm>
            <a:off x="1009650" y="304800"/>
            <a:ext cx="7781925" cy="6226175"/>
          </a:xfrm>
        </p:spPr>
      </p:pic>
      <p:pic>
        <p:nvPicPr>
          <p:cNvPr id="6149" name="Picture 5"/>
          <p:cNvPicPr>
            <a:picLocks noChangeAspect="1" noChangeArrowheads="1"/>
          </p:cNvPicPr>
          <p:nvPr/>
        </p:nvPicPr>
        <p:blipFill>
          <a:blip r:embed="rId4" cstate="print"/>
          <a:srcRect/>
          <a:stretch>
            <a:fillRect/>
          </a:stretch>
        </p:blipFill>
        <p:spPr bwMode="auto">
          <a:xfrm>
            <a:off x="914400" y="2286000"/>
            <a:ext cx="7966075" cy="1606550"/>
          </a:xfrm>
          <a:prstGeom prst="rect">
            <a:avLst/>
          </a:prstGeom>
          <a:ln w="28575">
            <a:solidFill>
              <a:srgbClr val="0070C0"/>
            </a:solidFill>
          </a:ln>
          <a:effectLst>
            <a:outerShdw blurRad="292100" dist="139700" dir="2700000" algn="tl" rotWithShape="0">
              <a:srgbClr val="333333">
                <a:alpha val="65000"/>
              </a:srgbClr>
            </a:outerShdw>
          </a:effectLst>
        </p:spPr>
        <p:style>
          <a:lnRef idx="3">
            <a:schemeClr val="lt1"/>
          </a:lnRef>
          <a:fillRef idx="1">
            <a:schemeClr val="accent3"/>
          </a:fillRef>
          <a:effectRef idx="1">
            <a:schemeClr val="accent3"/>
          </a:effectRef>
          <a:fontRef idx="minor">
            <a:schemeClr val="lt1"/>
          </a:fontRef>
        </p:style>
      </p:pic>
      <p:graphicFrame>
        <p:nvGraphicFramePr>
          <p:cNvPr id="5" name="Table 4"/>
          <p:cNvGraphicFramePr>
            <a:graphicFrameLocks noGrp="1"/>
          </p:cNvGraphicFramePr>
          <p:nvPr/>
        </p:nvGraphicFramePr>
        <p:xfrm>
          <a:off x="914400" y="4724400"/>
          <a:ext cx="7924799" cy="731520"/>
        </p:xfrm>
        <a:graphic>
          <a:graphicData uri="http://schemas.openxmlformats.org/drawingml/2006/table">
            <a:tbl>
              <a:tblPr/>
              <a:tblGrid>
                <a:gridCol w="1121434"/>
                <a:gridCol w="859766"/>
                <a:gridCol w="1756913"/>
                <a:gridCol w="1121434"/>
                <a:gridCol w="373811"/>
                <a:gridCol w="373811"/>
                <a:gridCol w="1327030"/>
                <a:gridCol w="990600"/>
              </a:tblGrid>
              <a:tr h="0">
                <a:tc>
                  <a:txBody>
                    <a:bodyPr/>
                    <a:lstStyle/>
                    <a:p>
                      <a:r>
                        <a:rPr lang="en-US" sz="1600" dirty="0"/>
                        <a:t>10/13/2009</a:t>
                      </a:r>
                    </a:p>
                  </a:txBody>
                  <a:tcPr marL="0" marR="0" marT="0" marB="0" anchor="ctr">
                    <a:lnL>
                      <a:noFill/>
                    </a:lnL>
                    <a:lnR>
                      <a:noFill/>
                    </a:lnR>
                    <a:lnT>
                      <a:noFill/>
                    </a:lnT>
                    <a:lnB>
                      <a:noFill/>
                    </a:lnB>
                    <a:solidFill>
                      <a:schemeClr val="bg1"/>
                    </a:solidFill>
                  </a:tcPr>
                </a:tc>
                <a:tc>
                  <a:txBody>
                    <a:bodyPr/>
                    <a:lstStyle/>
                    <a:p>
                      <a:r>
                        <a:rPr lang="en-US" sz="1600" dirty="0"/>
                        <a:t>7:25 AM</a:t>
                      </a:r>
                    </a:p>
                  </a:txBody>
                  <a:tcPr marL="0" marR="0" marT="0" marB="0" anchor="ctr">
                    <a:lnL>
                      <a:noFill/>
                    </a:lnL>
                    <a:lnR>
                      <a:noFill/>
                    </a:lnR>
                    <a:lnB>
                      <a:noFill/>
                    </a:lnB>
                    <a:solidFill>
                      <a:schemeClr val="bg1"/>
                    </a:solidFill>
                  </a:tcPr>
                </a:tc>
                <a:tc>
                  <a:txBody>
                    <a:bodyPr/>
                    <a:lstStyle/>
                    <a:p>
                      <a:r>
                        <a:rPr lang="en-US" sz="1600" dirty="0" err="1"/>
                        <a:t>CiteBillsCandidates</a:t>
                      </a:r>
                      <a:endParaRPr lang="en-US" sz="1600" dirty="0"/>
                    </a:p>
                  </a:txBody>
                  <a:tcPr marL="0" marR="0" marT="0" marB="0" anchor="ctr">
                    <a:lnL>
                      <a:noFill/>
                    </a:lnL>
                    <a:lnR>
                      <a:noFill/>
                    </a:lnR>
                    <a:lnB>
                      <a:noFill/>
                    </a:lnB>
                    <a:solidFill>
                      <a:schemeClr val="bg1"/>
                    </a:solidFill>
                  </a:tcPr>
                </a:tc>
                <a:tc>
                  <a:txBody>
                    <a:bodyPr/>
                    <a:lstStyle/>
                    <a:p>
                      <a:r>
                        <a:rPr lang="en-US" sz="1600" dirty="0"/>
                        <a:t>Citation Transfer Candidates</a:t>
                      </a:r>
                    </a:p>
                  </a:txBody>
                  <a:tcPr marL="0" marR="0" marT="0" marB="0" anchor="ctr">
                    <a:lnL>
                      <a:noFill/>
                    </a:lnL>
                    <a:lnR>
                      <a:noFill/>
                    </a:lnR>
                    <a:lnB>
                      <a:noFill/>
                    </a:lnB>
                    <a:solidFill>
                      <a:schemeClr val="bg1"/>
                    </a:solidFill>
                  </a:tcPr>
                </a:tc>
                <a:tc>
                  <a:txBody>
                    <a:bodyPr/>
                    <a:lstStyle/>
                    <a:p>
                      <a:r>
                        <a:rPr lang="en-US" sz="1600"/>
                        <a:t>Yes</a:t>
                      </a:r>
                    </a:p>
                  </a:txBody>
                  <a:tcPr marL="0" marR="0" marT="0" marB="0" anchor="ctr">
                    <a:lnL>
                      <a:noFill/>
                    </a:lnL>
                    <a:lnR>
                      <a:noFill/>
                    </a:lnR>
                    <a:lnB>
                      <a:noFill/>
                    </a:lnB>
                    <a:solidFill>
                      <a:schemeClr val="bg1"/>
                    </a:solidFill>
                  </a:tcPr>
                </a:tc>
                <a:tc>
                  <a:txBody>
                    <a:bodyPr/>
                    <a:lstStyle/>
                    <a:p>
                      <a:r>
                        <a:rPr lang="en-US" sz="1600" dirty="0"/>
                        <a:t>No</a:t>
                      </a:r>
                    </a:p>
                  </a:txBody>
                  <a:tcPr marL="0" marR="0" marT="0" marB="0" anchor="ctr">
                    <a:lnL>
                      <a:noFill/>
                    </a:lnL>
                    <a:lnR>
                      <a:noFill/>
                    </a:lnR>
                    <a:lnB>
                      <a:noFill/>
                    </a:lnB>
                    <a:solidFill>
                      <a:schemeClr val="bg1"/>
                    </a:solidFill>
                  </a:tcPr>
                </a:tc>
                <a:tc>
                  <a:txBody>
                    <a:bodyPr/>
                    <a:lstStyle/>
                    <a:p>
                      <a:r>
                        <a:rPr lang="en-US" sz="1600" dirty="0"/>
                        <a:t>Daily, On weekdays</a:t>
                      </a:r>
                    </a:p>
                  </a:txBody>
                  <a:tcPr marL="0" marR="0" marT="0" marB="0" anchor="ctr">
                    <a:lnL>
                      <a:noFill/>
                    </a:lnL>
                    <a:lnR>
                      <a:noFill/>
                    </a:lnR>
                    <a:lnB>
                      <a:noFill/>
                    </a:lnB>
                    <a:solidFill>
                      <a:schemeClr val="bg1"/>
                    </a:solidFill>
                  </a:tcPr>
                </a:tc>
                <a:tc>
                  <a:txBody>
                    <a:bodyPr/>
                    <a:lstStyle/>
                    <a:p>
                      <a:r>
                        <a:rPr lang="en-US" sz="1600" dirty="0"/>
                        <a:t>Scheduled</a:t>
                      </a:r>
                    </a:p>
                  </a:txBody>
                  <a:tcPr marL="0" marR="0" marT="0" marB="0" anchor="ctr">
                    <a:lnL>
                      <a:noFill/>
                    </a:lnL>
                    <a:lnR>
                      <a:noFill/>
                    </a:lnR>
                    <a:lnB>
                      <a:noFill/>
                    </a:lnB>
                    <a:solidFill>
                      <a:schemeClr val="bg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6149"/>
                                        </p:tgtEl>
                                        <p:attrNameLst>
                                          <p:attrName>style.visibility</p:attrName>
                                        </p:attrNameLst>
                                      </p:cBhvr>
                                      <p:to>
                                        <p:strVal val="visible"/>
                                      </p:to>
                                    </p:set>
                                    <p:anim calcmode="lin" valueType="num">
                                      <p:cBhvr>
                                        <p:cTn id="7" dur="500" fill="hold"/>
                                        <p:tgtEl>
                                          <p:spTgt spid="6149"/>
                                        </p:tgtEl>
                                        <p:attrNameLst>
                                          <p:attrName>ppt_w</p:attrName>
                                        </p:attrNameLst>
                                      </p:cBhvr>
                                      <p:tavLst>
                                        <p:tav tm="0">
                                          <p:val>
                                            <p:fltVal val="0"/>
                                          </p:val>
                                        </p:tav>
                                        <p:tav tm="100000">
                                          <p:val>
                                            <p:strVal val="#ppt_w"/>
                                          </p:val>
                                        </p:tav>
                                      </p:tavLst>
                                    </p:anim>
                                    <p:anim calcmode="lin" valueType="num">
                                      <p:cBhvr>
                                        <p:cTn id="8" dur="500" fill="hold"/>
                                        <p:tgtEl>
                                          <p:spTgt spid="6149"/>
                                        </p:tgtEl>
                                        <p:attrNameLst>
                                          <p:attrName>ppt_h</p:attrName>
                                        </p:attrNameLst>
                                      </p:cBhvr>
                                      <p:tavLst>
                                        <p:tav tm="0">
                                          <p:val>
                                            <p:fltVal val="0"/>
                                          </p:val>
                                        </p:tav>
                                        <p:tav tm="100000">
                                          <p:val>
                                            <p:strVal val="#ppt_h"/>
                                          </p:val>
                                        </p:tav>
                                      </p:tavLst>
                                    </p:anim>
                                    <p:animEffect transition="in" filter="fade">
                                      <p:cBhvr>
                                        <p:cTn id="9" dur="500"/>
                                        <p:tgtEl>
                                          <p:spTgt spid="6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p:cNvSpPr/>
          <p:nvPr/>
        </p:nvSpPr>
        <p:spPr bwMode="auto">
          <a:xfrm>
            <a:off x="3581400" y="1752601"/>
            <a:ext cx="2092325" cy="3505200"/>
          </a:xfrm>
          <a:prstGeom prst="ellipse">
            <a:avLst/>
          </a:prstGeom>
          <a:solidFill>
            <a:srgbClr val="0070C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lstStyle/>
          <a:p>
            <a:pPr>
              <a:defRPr/>
            </a:pPr>
            <a:endParaRPr lang="en-US">
              <a:solidFill>
                <a:schemeClr val="tx1"/>
              </a:solidFill>
              <a:latin typeface="Times"/>
            </a:endParaRPr>
          </a:p>
        </p:txBody>
      </p:sp>
      <p:sp>
        <p:nvSpPr>
          <p:cNvPr id="16389" name="Title 1"/>
          <p:cNvSpPr>
            <a:spLocks noGrp="1"/>
          </p:cNvSpPr>
          <p:nvPr>
            <p:ph type="title" idx="4294967295"/>
          </p:nvPr>
        </p:nvSpPr>
        <p:spPr/>
        <p:txBody>
          <a:bodyPr/>
          <a:lstStyle/>
          <a:p>
            <a:pPr eaLnBrk="1" hangingPunct="1"/>
            <a:r>
              <a:rPr lang="en-US" smtClean="0"/>
              <a:t>FLEX Access &amp; CSGold</a:t>
            </a:r>
          </a:p>
        </p:txBody>
      </p:sp>
      <p:grpSp>
        <p:nvGrpSpPr>
          <p:cNvPr id="16390" name="Group 10"/>
          <p:cNvGrpSpPr>
            <a:grpSpLocks/>
          </p:cNvGrpSpPr>
          <p:nvPr/>
        </p:nvGrpSpPr>
        <p:grpSpPr bwMode="auto">
          <a:xfrm>
            <a:off x="5105400" y="1752600"/>
            <a:ext cx="3687763" cy="3513138"/>
            <a:chOff x="-164688" y="1524000"/>
            <a:chExt cx="3288888" cy="3581400"/>
          </a:xfrm>
        </p:grpSpPr>
        <p:sp>
          <p:nvSpPr>
            <p:cNvPr id="6" name="Oval 5"/>
            <p:cNvSpPr/>
            <p:nvPr/>
          </p:nvSpPr>
          <p:spPr bwMode="auto">
            <a:xfrm>
              <a:off x="990600" y="1524000"/>
              <a:ext cx="2133600" cy="3581400"/>
            </a:xfrm>
            <a:prstGeom prst="ellipse">
              <a:avLst/>
            </a:prstGeom>
            <a:solidFill>
              <a:srgbClr val="0070C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lstStyle/>
            <a:p>
              <a:pPr>
                <a:defRPr/>
              </a:pPr>
              <a:endParaRPr lang="en-US">
                <a:solidFill>
                  <a:schemeClr val="tx1"/>
                </a:solidFill>
                <a:latin typeface="Times"/>
              </a:endParaRPr>
            </a:p>
          </p:txBody>
        </p:sp>
        <p:sp>
          <p:nvSpPr>
            <p:cNvPr id="9" name="TextBox 8"/>
            <p:cNvSpPr txBox="1"/>
            <p:nvPr/>
          </p:nvSpPr>
          <p:spPr>
            <a:xfrm>
              <a:off x="-164688" y="1524000"/>
              <a:ext cx="1563036" cy="1223652"/>
            </a:xfrm>
            <a:prstGeom prst="rect">
              <a:avLst/>
            </a:prstGeom>
            <a:solidFill>
              <a:schemeClr val="bg1"/>
            </a:solidFill>
            <a:ln w="38100">
              <a:solidFill>
                <a:srgbClr val="FFD041"/>
              </a:solidFill>
            </a:ln>
            <a:scene3d>
              <a:camera prst="orthographicFront"/>
              <a:lightRig rig="threePt" dir="t"/>
            </a:scene3d>
            <a:sp3d>
              <a:bevelT w="114300" prst="artDeco"/>
            </a:sp3d>
          </p:spPr>
          <p:txBody>
            <a:bodyPr tIns="182880" bIns="182880">
              <a:spAutoFit/>
            </a:bodyPr>
            <a:lstStyle/>
            <a:p>
              <a:pPr algn="ctr">
                <a:defRPr/>
              </a:pPr>
              <a:r>
                <a:rPr lang="en-US" sz="1800" dirty="0">
                  <a:latin typeface="Verdana" pitchFamily="34" charset="0"/>
                </a:rPr>
                <a:t>Updates pushed every </a:t>
              </a:r>
              <a:r>
                <a:rPr lang="en-US" sz="1800" dirty="0" smtClean="0">
                  <a:latin typeface="Verdana" pitchFamily="34" charset="0"/>
                </a:rPr>
                <a:t>30 </a:t>
              </a:r>
              <a:r>
                <a:rPr lang="en-US" sz="1800" dirty="0">
                  <a:latin typeface="Verdana" pitchFamily="34" charset="0"/>
                </a:rPr>
                <a:t>minutes</a:t>
              </a:r>
            </a:p>
          </p:txBody>
        </p:sp>
        <p:sp>
          <p:nvSpPr>
            <p:cNvPr id="10" name="TextBox 9"/>
            <p:cNvSpPr txBox="1"/>
            <p:nvPr/>
          </p:nvSpPr>
          <p:spPr>
            <a:xfrm>
              <a:off x="1058557" y="3077612"/>
              <a:ext cx="1981200" cy="564762"/>
            </a:xfrm>
            <a:prstGeom prst="rect">
              <a:avLst/>
            </a:prstGeom>
            <a:noFill/>
          </p:spPr>
          <p:txBody>
            <a:bodyPr>
              <a:spAutoFit/>
            </a:bodyPr>
            <a:lstStyle/>
            <a:p>
              <a:pPr algn="ctr">
                <a:defRPr/>
              </a:pPr>
              <a:r>
                <a:rPr lang="en-US" sz="30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Book Antiqua" pitchFamily="18" charset="0"/>
                </a:rPr>
                <a:t>Card Data</a:t>
              </a:r>
              <a:endParaRPr lang="en-US" sz="30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Book Antiqua" pitchFamily="18" charset="0"/>
              </a:endParaRPr>
            </a:p>
          </p:txBody>
        </p:sp>
      </p:grpSp>
      <p:grpSp>
        <p:nvGrpSpPr>
          <p:cNvPr id="16391" name="Group 13"/>
          <p:cNvGrpSpPr>
            <a:grpSpLocks/>
          </p:cNvGrpSpPr>
          <p:nvPr/>
        </p:nvGrpSpPr>
        <p:grpSpPr bwMode="auto">
          <a:xfrm>
            <a:off x="990600" y="1770063"/>
            <a:ext cx="2092325" cy="3513137"/>
            <a:chOff x="990600" y="1524000"/>
            <a:chExt cx="2133600" cy="3581400"/>
          </a:xfrm>
        </p:grpSpPr>
        <p:sp>
          <p:nvSpPr>
            <p:cNvPr id="15" name="Oval 14"/>
            <p:cNvSpPr/>
            <p:nvPr/>
          </p:nvSpPr>
          <p:spPr bwMode="auto">
            <a:xfrm>
              <a:off x="990600" y="1524000"/>
              <a:ext cx="2133600" cy="3581400"/>
            </a:xfrm>
            <a:prstGeom prst="ellipse">
              <a:avLst/>
            </a:prstGeom>
            <a:solidFill>
              <a:srgbClr val="0070C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lstStyle/>
            <a:p>
              <a:pPr>
                <a:defRPr/>
              </a:pPr>
              <a:endParaRPr lang="en-US">
                <a:solidFill>
                  <a:schemeClr val="tx1"/>
                </a:solidFill>
                <a:latin typeface="Times"/>
              </a:endParaRPr>
            </a:p>
          </p:txBody>
        </p:sp>
        <p:sp>
          <p:nvSpPr>
            <p:cNvPr id="18" name="TextBox 17"/>
            <p:cNvSpPr txBox="1"/>
            <p:nvPr/>
          </p:nvSpPr>
          <p:spPr>
            <a:xfrm>
              <a:off x="1056042" y="2950284"/>
              <a:ext cx="1981200" cy="646331"/>
            </a:xfrm>
            <a:prstGeom prst="rect">
              <a:avLst/>
            </a:prstGeom>
            <a:noFill/>
          </p:spPr>
          <p:txBody>
            <a:bodyPr>
              <a:spAutoFit/>
            </a:bodyPr>
            <a:lstStyle/>
            <a:p>
              <a:pPr algn="ctr">
                <a:defRPr/>
              </a:pPr>
              <a:r>
                <a:rPr lang="en-US" sz="36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Book Antiqua" pitchFamily="18" charset="0"/>
                </a:rPr>
                <a:t>FLEX</a:t>
              </a:r>
            </a:p>
          </p:txBody>
        </p:sp>
      </p:grpSp>
      <p:sp>
        <p:nvSpPr>
          <p:cNvPr id="22" name="TextBox 21"/>
          <p:cNvSpPr txBox="1"/>
          <p:nvPr/>
        </p:nvSpPr>
        <p:spPr>
          <a:xfrm>
            <a:off x="2057400" y="4038600"/>
            <a:ext cx="1448253" cy="2308324"/>
          </a:xfrm>
          <a:prstGeom prst="rect">
            <a:avLst/>
          </a:prstGeom>
          <a:solidFill>
            <a:schemeClr val="bg1"/>
          </a:solidFill>
          <a:ln w="38100">
            <a:solidFill>
              <a:srgbClr val="FFD041"/>
            </a:solidFill>
          </a:ln>
          <a:scene3d>
            <a:camera prst="orthographicFront"/>
            <a:lightRig rig="threePt" dir="t"/>
          </a:scene3d>
          <a:sp3d>
            <a:bevelT w="114300" prst="artDeco"/>
          </a:sp3d>
        </p:spPr>
        <p:txBody>
          <a:bodyPr tIns="182880" bIns="182880">
            <a:spAutoFit/>
          </a:bodyPr>
          <a:lstStyle/>
          <a:p>
            <a:pPr algn="ctr">
              <a:defRPr/>
            </a:pPr>
            <a:r>
              <a:rPr lang="en-US" sz="1800" dirty="0">
                <a:latin typeface="Verdana" pitchFamily="34" charset="0"/>
              </a:rPr>
              <a:t>FLEX Updated Customers and Permits to allow ID at gates.</a:t>
            </a:r>
          </a:p>
        </p:txBody>
      </p:sp>
      <p:sp>
        <p:nvSpPr>
          <p:cNvPr id="23" name="TextBox 22"/>
          <p:cNvSpPr txBox="1"/>
          <p:nvPr/>
        </p:nvSpPr>
        <p:spPr>
          <a:xfrm>
            <a:off x="3581400" y="3276600"/>
            <a:ext cx="1981200" cy="584775"/>
          </a:xfrm>
          <a:prstGeom prst="rect">
            <a:avLst/>
          </a:prstGeom>
          <a:noFill/>
        </p:spPr>
        <p:txBody>
          <a:bodyPr>
            <a:spAutoFit/>
          </a:bodyPr>
          <a:lstStyle/>
          <a:p>
            <a:pPr algn="ctr">
              <a:defRPr/>
            </a:pPr>
            <a:r>
              <a:rPr lang="en-US" sz="3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Book Antiqua" pitchFamily="18" charset="0"/>
              </a:rPr>
              <a:t>.NET</a:t>
            </a:r>
          </a:p>
        </p:txBody>
      </p:sp>
      <p:sp>
        <p:nvSpPr>
          <p:cNvPr id="25" name="TextBox 24"/>
          <p:cNvSpPr txBox="1"/>
          <p:nvPr/>
        </p:nvSpPr>
        <p:spPr>
          <a:xfrm>
            <a:off x="5334000" y="4191000"/>
            <a:ext cx="1494971" cy="1200329"/>
          </a:xfrm>
          <a:prstGeom prst="rect">
            <a:avLst/>
          </a:prstGeom>
          <a:solidFill>
            <a:schemeClr val="bg1"/>
          </a:solidFill>
          <a:ln w="38100">
            <a:solidFill>
              <a:srgbClr val="FFD041"/>
            </a:solidFill>
          </a:ln>
          <a:scene3d>
            <a:camera prst="orthographicFront"/>
            <a:lightRig rig="threePt" dir="t"/>
          </a:scene3d>
          <a:sp3d>
            <a:bevelT w="114300" prst="artDeco"/>
          </a:sp3d>
        </p:spPr>
        <p:txBody>
          <a:bodyPr tIns="182880" bIns="182880">
            <a:spAutoFit/>
          </a:bodyPr>
          <a:lstStyle/>
          <a:p>
            <a:pPr algn="ctr">
              <a:defRPr/>
            </a:pPr>
            <a:r>
              <a:rPr lang="en-US" sz="1800" dirty="0">
                <a:latin typeface="Verdana" pitchFamily="34" charset="0"/>
              </a:rPr>
              <a:t>Queries  to </a:t>
            </a:r>
            <a:r>
              <a:rPr lang="en-US" sz="1800" dirty="0" err="1">
                <a:latin typeface="Verdana" pitchFamily="34" charset="0"/>
              </a:rPr>
              <a:t>AggieID</a:t>
            </a:r>
            <a:r>
              <a:rPr lang="en-US" sz="1800" dirty="0">
                <a:latin typeface="Verdana" pitchFamily="34" charset="0"/>
              </a:rPr>
              <a:t>  Files</a:t>
            </a:r>
          </a:p>
        </p:txBody>
      </p:sp>
      <p:cxnSp>
        <p:nvCxnSpPr>
          <p:cNvPr id="51" name="Straight Arrow Connector 50"/>
          <p:cNvCxnSpPr/>
          <p:nvPr/>
        </p:nvCxnSpPr>
        <p:spPr bwMode="auto">
          <a:xfrm>
            <a:off x="5638800" y="3886200"/>
            <a:ext cx="914400" cy="1588"/>
          </a:xfrm>
          <a:prstGeom prst="straightConnector1">
            <a:avLst/>
          </a:prstGeom>
          <a:ln>
            <a:headEnd type="none" w="med" len="med"/>
            <a:tailEnd type="arrow"/>
          </a:ln>
          <a:effectLst>
            <a:glow rad="63500">
              <a:schemeClr val="accent3">
                <a:satMod val="175000"/>
                <a:alpha val="40000"/>
              </a:schemeClr>
            </a:glow>
            <a:outerShdw blurRad="40000" dist="23000" dir="5400000" rotWithShape="0">
              <a:srgbClr val="000000">
                <a:alpha val="35000"/>
              </a:srgbClr>
            </a:outerShdw>
          </a:effectLst>
        </p:spPr>
        <p:style>
          <a:lnRef idx="3">
            <a:schemeClr val="dk1"/>
          </a:lnRef>
          <a:fillRef idx="0">
            <a:schemeClr val="dk1"/>
          </a:fillRef>
          <a:effectRef idx="2">
            <a:schemeClr val="dk1"/>
          </a:effectRef>
          <a:fontRef idx="minor">
            <a:schemeClr val="tx1"/>
          </a:fontRef>
        </p:style>
      </p:cxnSp>
      <p:cxnSp>
        <p:nvCxnSpPr>
          <p:cNvPr id="53" name="Straight Arrow Connector 52"/>
          <p:cNvCxnSpPr/>
          <p:nvPr/>
        </p:nvCxnSpPr>
        <p:spPr bwMode="auto">
          <a:xfrm rot="10800000">
            <a:off x="2819400" y="3810000"/>
            <a:ext cx="914400" cy="1588"/>
          </a:xfrm>
          <a:prstGeom prst="straightConnector1">
            <a:avLst/>
          </a:prstGeom>
          <a:ln>
            <a:headEnd type="none" w="med" len="med"/>
            <a:tailEnd type="arrow"/>
          </a:ln>
          <a:effectLst>
            <a:glow rad="63500">
              <a:schemeClr val="accent3">
                <a:satMod val="175000"/>
                <a:alpha val="40000"/>
              </a:schemeClr>
            </a:glow>
            <a:outerShdw blurRad="40000" dist="23000" dir="5400000" rotWithShape="0">
              <a:srgbClr val="000000">
                <a:alpha val="35000"/>
              </a:srgbClr>
            </a:outerShdw>
          </a:effectLst>
        </p:spPr>
        <p:style>
          <a:lnRef idx="3">
            <a:schemeClr val="dk1"/>
          </a:lnRef>
          <a:fillRef idx="0">
            <a:schemeClr val="dk1"/>
          </a:fillRef>
          <a:effectRef idx="2">
            <a:schemeClr val="dk1"/>
          </a:effectRef>
          <a:fontRef idx="minor">
            <a:schemeClr val="tx1"/>
          </a:fontRef>
        </p:style>
      </p:cxnSp>
      <p:sp>
        <p:nvSpPr>
          <p:cNvPr id="59" name="TextBox 58"/>
          <p:cNvSpPr txBox="1"/>
          <p:nvPr/>
        </p:nvSpPr>
        <p:spPr>
          <a:xfrm>
            <a:off x="4038600" y="5562600"/>
            <a:ext cx="1448253" cy="923330"/>
          </a:xfrm>
          <a:prstGeom prst="rect">
            <a:avLst/>
          </a:prstGeom>
          <a:solidFill>
            <a:schemeClr val="bg1"/>
          </a:solidFill>
          <a:ln w="38100">
            <a:solidFill>
              <a:srgbClr val="FFD041"/>
            </a:solidFill>
          </a:ln>
          <a:scene3d>
            <a:camera prst="orthographicFront"/>
            <a:lightRig rig="threePt" dir="t"/>
          </a:scene3d>
          <a:sp3d>
            <a:bevelT w="114300" prst="artDeco"/>
          </a:sp3d>
        </p:spPr>
        <p:txBody>
          <a:bodyPr tIns="182880" bIns="182880">
            <a:spAutoFit/>
          </a:bodyPr>
          <a:lstStyle/>
          <a:p>
            <a:pPr algn="ctr">
              <a:defRPr/>
            </a:pPr>
            <a:r>
              <a:rPr lang="en-US" sz="1800" dirty="0">
                <a:latin typeface="Verdana" pitchFamily="34" charset="0"/>
              </a:rPr>
              <a:t>Exception Reports</a:t>
            </a:r>
          </a:p>
        </p:txBody>
      </p:sp>
      <p:cxnSp>
        <p:nvCxnSpPr>
          <p:cNvPr id="16404" name="Straight Arrow Connector 60"/>
          <p:cNvCxnSpPr>
            <a:cxnSpLocks noChangeShapeType="1"/>
          </p:cNvCxnSpPr>
          <p:nvPr/>
        </p:nvCxnSpPr>
        <p:spPr bwMode="auto">
          <a:xfrm rot="5400000">
            <a:off x="4534694" y="5372894"/>
            <a:ext cx="381000" cy="1588"/>
          </a:xfrm>
          <a:prstGeom prst="straightConnector1">
            <a:avLst/>
          </a:prstGeom>
          <a:noFill/>
          <a:ln w="25400" algn="ctr">
            <a:solidFill>
              <a:schemeClr val="tx1"/>
            </a:solidFill>
            <a:round/>
            <a:headEnd/>
            <a:tailEnd type="arrow" w="med" len="med"/>
          </a:ln>
        </p:spPr>
      </p:cxnSp>
      <p:cxnSp>
        <p:nvCxnSpPr>
          <p:cNvPr id="19" name="Straight Arrow Connector 18"/>
          <p:cNvCxnSpPr/>
          <p:nvPr/>
        </p:nvCxnSpPr>
        <p:spPr bwMode="auto">
          <a:xfrm rot="10800000">
            <a:off x="5638800" y="3352800"/>
            <a:ext cx="914400" cy="1588"/>
          </a:xfrm>
          <a:prstGeom prst="straightConnector1">
            <a:avLst/>
          </a:prstGeom>
          <a:ln>
            <a:headEnd type="none" w="med" len="med"/>
            <a:tailEnd type="arrow"/>
          </a:ln>
          <a:effectLst>
            <a:glow rad="63500">
              <a:schemeClr val="accent3">
                <a:satMod val="175000"/>
                <a:alpha val="40000"/>
              </a:schemeClr>
            </a:glow>
            <a:outerShdw blurRad="40000" dist="23000" dir="5400000" rotWithShape="0">
              <a:srgbClr val="000000">
                <a:alpha val="35000"/>
              </a:srgbClr>
            </a:outerShdw>
          </a:effectLst>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v dash.avi">
            <a:hlinkClick r:id="" action="ppaction://media"/>
          </p:cNvPr>
          <p:cNvPicPr>
            <a:picLocks noRot="1" noChangeAspect="1"/>
          </p:cNvPicPr>
          <p:nvPr>
            <a:videoFile r:link="rId1"/>
          </p:nvPr>
        </p:nvPicPr>
        <p:blipFill>
          <a:blip r:embed="rId3" cstate="print"/>
          <a:stretch>
            <a:fillRect/>
          </a:stretch>
        </p:blipFill>
        <p:spPr>
          <a:xfrm>
            <a:off x="1524000" y="304800"/>
            <a:ext cx="6774712" cy="619814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p:txBody>
          <a:bodyPr/>
          <a:lstStyle/>
          <a:p>
            <a:pPr eaLnBrk="1" hangingPunct="1"/>
            <a:r>
              <a:rPr lang="en-US" smtClean="0"/>
              <a:t>Questions</a:t>
            </a:r>
          </a:p>
        </p:txBody>
      </p:sp>
      <p:pic>
        <p:nvPicPr>
          <p:cNvPr id="5"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43000" y="1593056"/>
            <a:ext cx="7315200" cy="4357688"/>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latin typeface="Trebuchet MS" pitchFamily="34" charset="0"/>
              </a:rPr>
              <a:t>Objectives</a:t>
            </a:r>
          </a:p>
        </p:txBody>
      </p:sp>
      <p:sp>
        <p:nvSpPr>
          <p:cNvPr id="4099" name="Rectangle 3"/>
          <p:cNvSpPr>
            <a:spLocks noGrp="1" noChangeArrowheads="1"/>
          </p:cNvSpPr>
          <p:nvPr>
            <p:ph type="body" idx="1"/>
          </p:nvPr>
        </p:nvSpPr>
        <p:spPr/>
        <p:txBody>
          <a:bodyPr/>
          <a:lstStyle/>
          <a:p>
            <a:pPr eaLnBrk="1" hangingPunct="1">
              <a:lnSpc>
                <a:spcPct val="90000"/>
              </a:lnSpc>
              <a:buFont typeface="Wingdings" pitchFamily="2" charset="2"/>
              <a:buChar char="§"/>
            </a:pPr>
            <a:r>
              <a:rPr lang="en-US" smtClean="0">
                <a:latin typeface="Times New Roman" pitchFamily="18" charset="0"/>
              </a:rPr>
              <a:t>T2’s interface definitions</a:t>
            </a:r>
          </a:p>
          <a:p>
            <a:pPr eaLnBrk="1" hangingPunct="1">
              <a:lnSpc>
                <a:spcPct val="90000"/>
              </a:lnSpc>
              <a:buFont typeface="Wingdings" pitchFamily="2" charset="2"/>
              <a:buChar char="§"/>
            </a:pPr>
            <a:r>
              <a:rPr lang="en-US" smtClean="0">
                <a:latin typeface="Times New Roman" pitchFamily="18" charset="0"/>
              </a:rPr>
              <a:t>Types of items in an interface</a:t>
            </a:r>
          </a:p>
          <a:p>
            <a:pPr eaLnBrk="1" hangingPunct="1">
              <a:lnSpc>
                <a:spcPct val="90000"/>
              </a:lnSpc>
              <a:buFont typeface="Wingdings" pitchFamily="2" charset="2"/>
              <a:buChar char="§"/>
            </a:pPr>
            <a:r>
              <a:rPr lang="en-US" smtClean="0">
                <a:latin typeface="Times New Roman" pitchFamily="18" charset="0"/>
              </a:rPr>
              <a:t>Custom Task Setup Utility and when it will be decommissioned</a:t>
            </a:r>
          </a:p>
          <a:p>
            <a:pPr eaLnBrk="1" hangingPunct="1">
              <a:lnSpc>
                <a:spcPct val="90000"/>
              </a:lnSpc>
              <a:buFont typeface="Wingdings" pitchFamily="2" charset="2"/>
              <a:buChar char="§"/>
            </a:pPr>
            <a:r>
              <a:rPr lang="en-US" smtClean="0">
                <a:latin typeface="Times New Roman" pitchFamily="18" charset="0"/>
              </a:rPr>
              <a:t>Interface purchase and implementation process</a:t>
            </a:r>
          </a:p>
          <a:p>
            <a:pPr eaLnBrk="1" hangingPunct="1">
              <a:lnSpc>
                <a:spcPct val="90000"/>
              </a:lnSpc>
              <a:buFont typeface="Wingdings" pitchFamily="2" charset="2"/>
              <a:buChar char="§"/>
            </a:pPr>
            <a:r>
              <a:rPr lang="en-US" smtClean="0">
                <a:latin typeface="Times New Roman" pitchFamily="18" charset="0"/>
              </a:rPr>
              <a:t>Interface packages currently available</a:t>
            </a:r>
          </a:p>
          <a:p>
            <a:pPr eaLnBrk="1" hangingPunct="1">
              <a:lnSpc>
                <a:spcPct val="90000"/>
              </a:lnSpc>
              <a:buFont typeface="Wingdings" pitchFamily="2" charset="2"/>
              <a:buChar char="§"/>
            </a:pPr>
            <a:r>
              <a:rPr lang="en-US" smtClean="0">
                <a:latin typeface="Times New Roman" pitchFamily="18" charset="0"/>
              </a:rPr>
              <a:t>Learn about Texas A&amp;M’s interfaces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latin typeface="Trebuchet MS" pitchFamily="34" charset="0"/>
              </a:rPr>
              <a:t>Definitions</a:t>
            </a:r>
          </a:p>
        </p:txBody>
      </p:sp>
      <p:pic>
        <p:nvPicPr>
          <p:cNvPr id="5123" name="Content Placeholder 4" descr="InterfaceDefinitionsDiagram.jpg"/>
          <p:cNvPicPr>
            <a:picLocks noGrp="1" noChangeAspect="1"/>
          </p:cNvPicPr>
          <p:nvPr>
            <p:ph idx="1"/>
          </p:nvPr>
        </p:nvPicPr>
        <p:blipFill>
          <a:blip r:embed="rId3" cstate="print"/>
          <a:srcRect/>
          <a:stretch>
            <a:fillRect/>
          </a:stretch>
        </p:blipFill>
        <p:spPr>
          <a:xfrm>
            <a:off x="1376363" y="979488"/>
            <a:ext cx="7310437" cy="5649912"/>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Flow Between the Data Warehouse and Other Systems</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14401" y="1405980"/>
            <a:ext cx="8001000" cy="4766219"/>
          </a:xfrm>
        </p:spPr>
      </p:pic>
    </p:spTree>
    <p:extLst>
      <p:ext uri="{BB962C8B-B14F-4D97-AF65-F5344CB8AC3E}">
        <p14:creationId xmlns:p14="http://schemas.microsoft.com/office/powerpoint/2010/main" val="37420170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p:cNvSpPr/>
          <p:nvPr/>
        </p:nvSpPr>
        <p:spPr bwMode="auto">
          <a:xfrm>
            <a:off x="3581400" y="1752601"/>
            <a:ext cx="2092325" cy="3505200"/>
          </a:xfrm>
          <a:prstGeom prst="ellipse">
            <a:avLst/>
          </a:prstGeom>
          <a:solidFill>
            <a:srgbClr val="0070C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lstStyle/>
          <a:p>
            <a:pPr>
              <a:defRPr/>
            </a:pPr>
            <a:endParaRPr lang="en-US">
              <a:solidFill>
                <a:schemeClr val="tx1"/>
              </a:solidFill>
              <a:latin typeface="Times"/>
            </a:endParaRPr>
          </a:p>
        </p:txBody>
      </p:sp>
      <p:sp>
        <p:nvSpPr>
          <p:cNvPr id="10245" name="Title 1"/>
          <p:cNvSpPr>
            <a:spLocks noGrp="1"/>
          </p:cNvSpPr>
          <p:nvPr>
            <p:ph type="title" idx="4294967295"/>
          </p:nvPr>
        </p:nvSpPr>
        <p:spPr/>
        <p:txBody>
          <a:bodyPr/>
          <a:lstStyle/>
          <a:p>
            <a:pPr eaLnBrk="1" hangingPunct="1"/>
            <a:r>
              <a:rPr lang="en-US" smtClean="0"/>
              <a:t>Citation Billing to COMPASS (Banner)</a:t>
            </a:r>
          </a:p>
        </p:txBody>
      </p:sp>
      <p:grpSp>
        <p:nvGrpSpPr>
          <p:cNvPr id="10246" name="Group 10"/>
          <p:cNvGrpSpPr>
            <a:grpSpLocks/>
          </p:cNvGrpSpPr>
          <p:nvPr/>
        </p:nvGrpSpPr>
        <p:grpSpPr bwMode="auto">
          <a:xfrm>
            <a:off x="5181600" y="1752600"/>
            <a:ext cx="3687763" cy="3513138"/>
            <a:chOff x="-164688" y="1524000"/>
            <a:chExt cx="3288888" cy="3581400"/>
          </a:xfrm>
        </p:grpSpPr>
        <p:sp>
          <p:nvSpPr>
            <p:cNvPr id="6" name="Oval 5"/>
            <p:cNvSpPr/>
            <p:nvPr/>
          </p:nvSpPr>
          <p:spPr bwMode="auto">
            <a:xfrm>
              <a:off x="990600" y="1524000"/>
              <a:ext cx="2133600" cy="3581400"/>
            </a:xfrm>
            <a:prstGeom prst="ellipse">
              <a:avLst/>
            </a:prstGeom>
            <a:solidFill>
              <a:srgbClr val="0070C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lstStyle/>
            <a:p>
              <a:pPr>
                <a:defRPr/>
              </a:pPr>
              <a:endParaRPr lang="en-US">
                <a:solidFill>
                  <a:schemeClr val="tx1"/>
                </a:solidFill>
                <a:latin typeface="Times"/>
              </a:endParaRPr>
            </a:p>
          </p:txBody>
        </p:sp>
        <p:sp>
          <p:nvSpPr>
            <p:cNvPr id="9" name="TextBox 8"/>
            <p:cNvSpPr txBox="1"/>
            <p:nvPr/>
          </p:nvSpPr>
          <p:spPr>
            <a:xfrm>
              <a:off x="-164688" y="1679361"/>
              <a:ext cx="1359161" cy="941271"/>
            </a:xfrm>
            <a:prstGeom prst="rect">
              <a:avLst/>
            </a:prstGeom>
            <a:solidFill>
              <a:schemeClr val="bg1"/>
            </a:solidFill>
            <a:ln w="38100">
              <a:solidFill>
                <a:srgbClr val="FFD041"/>
              </a:solidFill>
            </a:ln>
            <a:scene3d>
              <a:camera prst="orthographicFront"/>
              <a:lightRig rig="threePt" dir="t"/>
            </a:scene3d>
            <a:sp3d>
              <a:bevelT w="114300" prst="artDeco"/>
            </a:sp3d>
          </p:spPr>
          <p:txBody>
            <a:bodyPr tIns="182880" bIns="182880">
              <a:spAutoFit/>
            </a:bodyPr>
            <a:lstStyle/>
            <a:p>
              <a:pPr algn="ctr">
                <a:defRPr/>
              </a:pPr>
              <a:r>
                <a:rPr lang="en-US" sz="1800" dirty="0">
                  <a:latin typeface="Verdana" pitchFamily="34" charset="0"/>
                </a:rPr>
                <a:t>Processed Billing File</a:t>
              </a:r>
            </a:p>
          </p:txBody>
        </p:sp>
        <p:sp>
          <p:nvSpPr>
            <p:cNvPr id="10" name="TextBox 9"/>
            <p:cNvSpPr txBox="1"/>
            <p:nvPr/>
          </p:nvSpPr>
          <p:spPr>
            <a:xfrm>
              <a:off x="1066800" y="2766890"/>
              <a:ext cx="1981200" cy="1035398"/>
            </a:xfrm>
            <a:prstGeom prst="rect">
              <a:avLst/>
            </a:prstGeom>
            <a:noFill/>
          </p:spPr>
          <p:txBody>
            <a:bodyPr>
              <a:spAutoFit/>
            </a:bodyPr>
            <a:lstStyle/>
            <a:p>
              <a:pPr algn="ctr">
                <a:defRPr/>
              </a:pPr>
              <a:r>
                <a:rPr lang="en-US" sz="30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Book Antiqua" pitchFamily="18" charset="0"/>
                </a:rPr>
                <a:t>COMPASS/BANNER</a:t>
              </a:r>
            </a:p>
          </p:txBody>
        </p:sp>
      </p:grpSp>
      <p:grpSp>
        <p:nvGrpSpPr>
          <p:cNvPr id="10247" name="Group 13"/>
          <p:cNvGrpSpPr>
            <a:grpSpLocks/>
          </p:cNvGrpSpPr>
          <p:nvPr/>
        </p:nvGrpSpPr>
        <p:grpSpPr bwMode="auto">
          <a:xfrm>
            <a:off x="990600" y="1770063"/>
            <a:ext cx="2092325" cy="3513137"/>
            <a:chOff x="990600" y="1524000"/>
            <a:chExt cx="2133600" cy="3581400"/>
          </a:xfrm>
        </p:grpSpPr>
        <p:sp>
          <p:nvSpPr>
            <p:cNvPr id="15" name="Oval 14"/>
            <p:cNvSpPr/>
            <p:nvPr/>
          </p:nvSpPr>
          <p:spPr bwMode="auto">
            <a:xfrm>
              <a:off x="990600" y="1524000"/>
              <a:ext cx="2133600" cy="3581400"/>
            </a:xfrm>
            <a:prstGeom prst="ellipse">
              <a:avLst/>
            </a:prstGeom>
            <a:solidFill>
              <a:srgbClr val="0070C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lstStyle/>
            <a:p>
              <a:pPr>
                <a:defRPr/>
              </a:pPr>
              <a:endParaRPr lang="en-US">
                <a:solidFill>
                  <a:schemeClr val="tx1"/>
                </a:solidFill>
                <a:latin typeface="Times"/>
              </a:endParaRPr>
            </a:p>
          </p:txBody>
        </p:sp>
        <p:sp>
          <p:nvSpPr>
            <p:cNvPr id="18" name="TextBox 17"/>
            <p:cNvSpPr txBox="1"/>
            <p:nvPr/>
          </p:nvSpPr>
          <p:spPr>
            <a:xfrm>
              <a:off x="1056042" y="2950284"/>
              <a:ext cx="1981200" cy="646331"/>
            </a:xfrm>
            <a:prstGeom prst="rect">
              <a:avLst/>
            </a:prstGeom>
            <a:noFill/>
          </p:spPr>
          <p:txBody>
            <a:bodyPr>
              <a:spAutoFit/>
            </a:bodyPr>
            <a:lstStyle/>
            <a:p>
              <a:pPr algn="ctr">
                <a:defRPr/>
              </a:pPr>
              <a:r>
                <a:rPr lang="en-US" sz="36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Book Antiqua" pitchFamily="18" charset="0"/>
                </a:rPr>
                <a:t>FLEX</a:t>
              </a:r>
            </a:p>
          </p:txBody>
        </p:sp>
      </p:grpSp>
      <p:sp>
        <p:nvSpPr>
          <p:cNvPr id="22" name="TextBox 21"/>
          <p:cNvSpPr txBox="1"/>
          <p:nvPr/>
        </p:nvSpPr>
        <p:spPr>
          <a:xfrm>
            <a:off x="2514600" y="4191000"/>
            <a:ext cx="1448253" cy="923330"/>
          </a:xfrm>
          <a:prstGeom prst="rect">
            <a:avLst/>
          </a:prstGeom>
          <a:solidFill>
            <a:schemeClr val="bg1"/>
          </a:solidFill>
          <a:ln w="38100">
            <a:solidFill>
              <a:srgbClr val="FFD041"/>
            </a:solidFill>
          </a:ln>
          <a:scene3d>
            <a:camera prst="orthographicFront"/>
            <a:lightRig rig="threePt" dir="t"/>
          </a:scene3d>
          <a:sp3d>
            <a:bevelT w="114300" prst="artDeco"/>
          </a:sp3d>
        </p:spPr>
        <p:txBody>
          <a:bodyPr tIns="182880" bIns="182880">
            <a:spAutoFit/>
          </a:bodyPr>
          <a:lstStyle/>
          <a:p>
            <a:pPr algn="ctr">
              <a:defRPr/>
            </a:pPr>
            <a:r>
              <a:rPr lang="en-US" sz="1800" dirty="0">
                <a:latin typeface="Verdana" pitchFamily="34" charset="0"/>
              </a:rPr>
              <a:t>FLEX Billing File</a:t>
            </a:r>
          </a:p>
        </p:txBody>
      </p:sp>
      <p:sp>
        <p:nvSpPr>
          <p:cNvPr id="23" name="TextBox 22"/>
          <p:cNvSpPr txBox="1"/>
          <p:nvPr/>
        </p:nvSpPr>
        <p:spPr>
          <a:xfrm>
            <a:off x="3581400" y="3276600"/>
            <a:ext cx="1981200" cy="584775"/>
          </a:xfrm>
          <a:prstGeom prst="rect">
            <a:avLst/>
          </a:prstGeom>
          <a:noFill/>
        </p:spPr>
        <p:txBody>
          <a:bodyPr>
            <a:spAutoFit/>
          </a:bodyPr>
          <a:lstStyle/>
          <a:p>
            <a:pPr algn="ctr">
              <a:defRPr/>
            </a:pPr>
            <a:r>
              <a:rPr lang="en-US" sz="3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Book Antiqua" pitchFamily="18" charset="0"/>
              </a:rPr>
              <a:t>.NET</a:t>
            </a:r>
          </a:p>
        </p:txBody>
      </p:sp>
      <p:sp>
        <p:nvSpPr>
          <p:cNvPr id="25" name="TextBox 24"/>
          <p:cNvSpPr txBox="1"/>
          <p:nvPr/>
        </p:nvSpPr>
        <p:spPr>
          <a:xfrm>
            <a:off x="5334000" y="4267200"/>
            <a:ext cx="1494971" cy="923330"/>
          </a:xfrm>
          <a:prstGeom prst="rect">
            <a:avLst/>
          </a:prstGeom>
          <a:solidFill>
            <a:schemeClr val="bg1"/>
          </a:solidFill>
          <a:ln w="38100">
            <a:solidFill>
              <a:srgbClr val="FFD041"/>
            </a:solidFill>
          </a:ln>
          <a:scene3d>
            <a:camera prst="orthographicFront"/>
            <a:lightRig rig="threePt" dir="t"/>
          </a:scene3d>
          <a:sp3d>
            <a:bevelT w="114300" prst="artDeco"/>
          </a:sp3d>
        </p:spPr>
        <p:txBody>
          <a:bodyPr tIns="182880" bIns="182880">
            <a:spAutoFit/>
          </a:bodyPr>
          <a:lstStyle/>
          <a:p>
            <a:pPr algn="ctr">
              <a:defRPr/>
            </a:pPr>
            <a:r>
              <a:rPr lang="en-US" sz="1800" dirty="0">
                <a:latin typeface="Verdana" pitchFamily="34" charset="0"/>
              </a:rPr>
              <a:t>Modified Billing File</a:t>
            </a:r>
          </a:p>
        </p:txBody>
      </p:sp>
      <p:cxnSp>
        <p:nvCxnSpPr>
          <p:cNvPr id="50" name="Straight Arrow Connector 49"/>
          <p:cNvCxnSpPr/>
          <p:nvPr/>
        </p:nvCxnSpPr>
        <p:spPr bwMode="auto">
          <a:xfrm>
            <a:off x="2971800" y="3810000"/>
            <a:ext cx="838200" cy="1588"/>
          </a:xfrm>
          <a:prstGeom prst="straightConnector1">
            <a:avLst/>
          </a:prstGeom>
          <a:ln>
            <a:headEnd type="none" w="med" len="med"/>
            <a:tailEnd type="arrow"/>
          </a:ln>
          <a:effectLst>
            <a:glow rad="63500">
              <a:schemeClr val="accent3">
                <a:satMod val="175000"/>
                <a:alpha val="40000"/>
              </a:schemeClr>
            </a:glow>
            <a:outerShdw blurRad="40000" dist="23000" dir="5400000" rotWithShape="0">
              <a:srgbClr val="000000">
                <a:alpha val="35000"/>
              </a:srgbClr>
            </a:outerShdw>
          </a:effectLst>
        </p:spPr>
        <p:style>
          <a:lnRef idx="3">
            <a:schemeClr val="dk1"/>
          </a:lnRef>
          <a:fillRef idx="0">
            <a:schemeClr val="dk1"/>
          </a:fillRef>
          <a:effectRef idx="2">
            <a:schemeClr val="dk1"/>
          </a:effectRef>
          <a:fontRef idx="minor">
            <a:schemeClr val="tx1"/>
          </a:fontRef>
        </p:style>
      </p:cxnSp>
      <p:cxnSp>
        <p:nvCxnSpPr>
          <p:cNvPr id="51" name="Straight Arrow Connector 50"/>
          <p:cNvCxnSpPr/>
          <p:nvPr/>
        </p:nvCxnSpPr>
        <p:spPr bwMode="auto">
          <a:xfrm>
            <a:off x="5638800" y="3886200"/>
            <a:ext cx="914400" cy="1588"/>
          </a:xfrm>
          <a:prstGeom prst="straightConnector1">
            <a:avLst/>
          </a:prstGeom>
          <a:ln>
            <a:headEnd type="none" w="med" len="med"/>
            <a:tailEnd type="arrow"/>
          </a:ln>
          <a:effectLst>
            <a:glow rad="63500">
              <a:schemeClr val="accent3">
                <a:satMod val="175000"/>
                <a:alpha val="40000"/>
              </a:schemeClr>
            </a:glow>
            <a:outerShdw blurRad="40000" dist="23000" dir="5400000" rotWithShape="0">
              <a:srgbClr val="000000">
                <a:alpha val="35000"/>
              </a:srgbClr>
            </a:outerShdw>
          </a:effectLst>
        </p:spPr>
        <p:style>
          <a:lnRef idx="3">
            <a:schemeClr val="dk1"/>
          </a:lnRef>
          <a:fillRef idx="0">
            <a:schemeClr val="dk1"/>
          </a:fillRef>
          <a:effectRef idx="2">
            <a:schemeClr val="dk1"/>
          </a:effectRef>
          <a:fontRef idx="minor">
            <a:schemeClr val="tx1"/>
          </a:fontRef>
        </p:style>
      </p:cxnSp>
      <p:cxnSp>
        <p:nvCxnSpPr>
          <p:cNvPr id="53" name="Straight Arrow Connector 52"/>
          <p:cNvCxnSpPr/>
          <p:nvPr/>
        </p:nvCxnSpPr>
        <p:spPr bwMode="auto">
          <a:xfrm rot="10800000">
            <a:off x="5562600" y="3200400"/>
            <a:ext cx="914400" cy="1588"/>
          </a:xfrm>
          <a:prstGeom prst="straightConnector1">
            <a:avLst/>
          </a:prstGeom>
          <a:ln>
            <a:headEnd type="none" w="med" len="med"/>
            <a:tailEnd type="arrow"/>
          </a:ln>
          <a:effectLst>
            <a:glow rad="63500">
              <a:schemeClr val="accent3">
                <a:satMod val="175000"/>
                <a:alpha val="40000"/>
              </a:schemeClr>
            </a:glow>
            <a:outerShdw blurRad="40000" dist="23000" dir="5400000" rotWithShape="0">
              <a:srgbClr val="000000">
                <a:alpha val="35000"/>
              </a:srgbClr>
            </a:outerShdw>
          </a:effectLst>
        </p:spPr>
        <p:style>
          <a:lnRef idx="3">
            <a:schemeClr val="dk1"/>
          </a:lnRef>
          <a:fillRef idx="0">
            <a:schemeClr val="dk1"/>
          </a:fillRef>
          <a:effectRef idx="2">
            <a:schemeClr val="dk1"/>
          </a:effectRef>
          <a:fontRef idx="minor">
            <a:schemeClr val="tx1"/>
          </a:fontRef>
        </p:style>
      </p:cxnSp>
      <p:sp>
        <p:nvSpPr>
          <p:cNvPr id="59" name="TextBox 58"/>
          <p:cNvSpPr txBox="1"/>
          <p:nvPr/>
        </p:nvSpPr>
        <p:spPr>
          <a:xfrm>
            <a:off x="4038600" y="5562600"/>
            <a:ext cx="1448253" cy="923330"/>
          </a:xfrm>
          <a:prstGeom prst="rect">
            <a:avLst/>
          </a:prstGeom>
          <a:solidFill>
            <a:schemeClr val="bg1"/>
          </a:solidFill>
          <a:ln w="38100">
            <a:solidFill>
              <a:srgbClr val="FFD041"/>
            </a:solidFill>
          </a:ln>
          <a:scene3d>
            <a:camera prst="orthographicFront"/>
            <a:lightRig rig="threePt" dir="t"/>
          </a:scene3d>
          <a:sp3d>
            <a:bevelT w="114300" prst="artDeco"/>
          </a:sp3d>
        </p:spPr>
        <p:txBody>
          <a:bodyPr tIns="182880" bIns="182880">
            <a:spAutoFit/>
          </a:bodyPr>
          <a:lstStyle/>
          <a:p>
            <a:pPr algn="ctr">
              <a:defRPr/>
            </a:pPr>
            <a:r>
              <a:rPr lang="en-US" sz="1800" dirty="0">
                <a:latin typeface="Verdana" pitchFamily="34" charset="0"/>
              </a:rPr>
              <a:t>Exception Reports</a:t>
            </a:r>
          </a:p>
        </p:txBody>
      </p:sp>
      <p:cxnSp>
        <p:nvCxnSpPr>
          <p:cNvPr id="10261" name="Straight Arrow Connector 60"/>
          <p:cNvCxnSpPr>
            <a:cxnSpLocks noChangeShapeType="1"/>
          </p:cNvCxnSpPr>
          <p:nvPr/>
        </p:nvCxnSpPr>
        <p:spPr bwMode="auto">
          <a:xfrm rot="5400000">
            <a:off x="4534694" y="5372894"/>
            <a:ext cx="381000" cy="1588"/>
          </a:xfrm>
          <a:prstGeom prst="straightConnector1">
            <a:avLst/>
          </a:prstGeom>
          <a:noFill/>
          <a:ln w="25400" algn="ctr">
            <a:solidFill>
              <a:schemeClr val="tx1"/>
            </a:solidFill>
            <a:round/>
            <a:headEnd/>
            <a:tailEnd type="arrow" w="med" len="med"/>
          </a:ln>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Grp="1" noChangeAspect="1" noChangeArrowheads="1"/>
          </p:cNvPicPr>
          <p:nvPr>
            <p:ph idx="4294967295"/>
          </p:nvPr>
        </p:nvPicPr>
        <p:blipFill>
          <a:blip r:embed="rId3" cstate="print"/>
          <a:srcRect/>
          <a:stretch>
            <a:fillRect/>
          </a:stretch>
        </p:blipFill>
        <p:spPr>
          <a:xfrm>
            <a:off x="1009650" y="304800"/>
            <a:ext cx="7781925" cy="6226175"/>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Grp="1" noChangeAspect="1" noChangeArrowheads="1"/>
          </p:cNvPicPr>
          <p:nvPr>
            <p:ph idx="4294967295"/>
          </p:nvPr>
        </p:nvPicPr>
        <p:blipFill>
          <a:blip r:embed="rId3" cstate="print"/>
          <a:srcRect/>
          <a:stretch>
            <a:fillRect/>
          </a:stretch>
        </p:blipFill>
        <p:spPr>
          <a:xfrm>
            <a:off x="1009650" y="304800"/>
            <a:ext cx="7781925" cy="6226175"/>
          </a:xfrm>
        </p:spPr>
      </p:pic>
      <p:sp>
        <p:nvSpPr>
          <p:cNvPr id="13315" name="TextBox 4"/>
          <p:cNvSpPr txBox="1">
            <a:spLocks noChangeArrowheads="1"/>
          </p:cNvSpPr>
          <p:nvPr/>
        </p:nvSpPr>
        <p:spPr bwMode="auto">
          <a:xfrm>
            <a:off x="2743200" y="2057400"/>
            <a:ext cx="5562600" cy="3786188"/>
          </a:xfrm>
          <a:prstGeom prst="rect">
            <a:avLst/>
          </a:prstGeom>
          <a:solidFill>
            <a:schemeClr val="bg1"/>
          </a:solidFill>
          <a:ln w="9525">
            <a:noFill/>
            <a:miter lim="800000"/>
            <a:headEnd/>
            <a:tailEnd/>
          </a:ln>
        </p:spPr>
        <p:txBody>
          <a:bodyPr>
            <a:spAutoFit/>
          </a:bodyPr>
          <a:lstStyle/>
          <a:p>
            <a:r>
              <a:rPr lang="en-US" sz="1200"/>
              <a:t>Select CON.CON_AMOUNT_DUE , CON.CON_TICKET_ID , CON.CON_UID , CON.CON_IS_VOID , CON.CON_ISSUE_DATE , CON.CSL_UID_STATUS , CON.CON_IS_UNDER_APPEAL , ENT.ENT_PRIMARY_ID, GET_CUSTOM_TEXT('ENT','BILLABLESTDT',ENT.ENT_UID) as ENT_SIMSTERM,ENT.ESL_UID_SUBCLASS , GET_CUSTOM_LKP('ENT','CUST_TAMU_CLASS',ENT.ENT_UID) as ENT_CUST_TAMU_CLASS From CONTRAVENTION_VIEW CON Inner Join ENTITY_VIEW ENT On CON.ENT_UID_RESPONSIBLE_ENT = ENT.ENT_UID</a:t>
            </a:r>
          </a:p>
          <a:p>
            <a:r>
              <a:rPr lang="en-US" sz="1200">
                <a:solidFill>
                  <a:srgbClr val="FF0000"/>
                </a:solidFill>
              </a:rPr>
              <a:t> Where CON.CON_AMOUNT_DUE &gt; 0 and GET_CUSTOM_TEXT('ENT','STDT_FEE_BILLABLE',ENT.ENT_UID) = 1 </a:t>
            </a:r>
            <a:r>
              <a:rPr lang="en-US" sz="1200"/>
              <a:t>and </a:t>
            </a:r>
            <a:r>
              <a:rPr lang="en-US" sz="1200">
                <a:solidFill>
                  <a:srgbClr val="7030A0"/>
                </a:solidFill>
              </a:rPr>
              <a:t>CON.CSL_UID_STATUS &lt;&gt; 4 and (CON.CON_REINSTATEMENT_DATE &lt; CURRENT_DATE or CON.CON_REINSTATEMENT_DATE IS null) and (GET_CUSTOM_TEXT('CON', 'EXTEND_APPEAL_DATE', CON.CON_UID) &lt; CURRENT_DATE or GET_CUSTOM_TEXT('CON', 'EXTEND_APPEAL_DATE', CON.CON_UID) is null)</a:t>
            </a:r>
          </a:p>
          <a:p>
            <a:r>
              <a:rPr lang="en-US" sz="1200">
                <a:solidFill>
                  <a:srgbClr val="7030A0"/>
                </a:solidFill>
              </a:rPr>
              <a:t> </a:t>
            </a:r>
            <a:r>
              <a:rPr lang="en-US" sz="1200"/>
              <a:t>Order By ENT.ENT_PRIMARY_ID , CON.CON_TICKET_ID , CON.CON_AMOUNT_DUE , CON.CON_ISSUE_DATE , CON.CSL_UID_STATUS , CON.CON_IS_UNDER_APPEAL , CON.CON_UID , CON.CON_IS_VOID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Grp="1" noChangeAspect="1" noChangeArrowheads="1"/>
          </p:cNvPicPr>
          <p:nvPr>
            <p:ph idx="4294967295"/>
          </p:nvPr>
        </p:nvPicPr>
        <p:blipFill>
          <a:blip r:embed="rId3" cstate="print"/>
          <a:srcRect/>
          <a:stretch>
            <a:fillRect/>
          </a:stretch>
        </p:blipFill>
        <p:spPr>
          <a:xfrm>
            <a:off x="1009650" y="304800"/>
            <a:ext cx="7781925" cy="6226175"/>
          </a:xfrm>
        </p:spPr>
      </p:pic>
      <p:pic>
        <p:nvPicPr>
          <p:cNvPr id="9220" name="Picture 4"/>
          <p:cNvPicPr>
            <a:picLocks noChangeAspect="1" noChangeArrowheads="1"/>
          </p:cNvPicPr>
          <p:nvPr/>
        </p:nvPicPr>
        <p:blipFill>
          <a:blip r:embed="rId4" cstate="print"/>
          <a:srcRect/>
          <a:stretch>
            <a:fillRect/>
          </a:stretch>
        </p:blipFill>
        <p:spPr bwMode="auto">
          <a:xfrm>
            <a:off x="1676400" y="2057400"/>
            <a:ext cx="6705600" cy="3419475"/>
          </a:xfrm>
          <a:prstGeom prst="rect">
            <a:avLst/>
          </a:prstGeom>
          <a:ln w="28575">
            <a:solidFill>
              <a:srgbClr val="0070C0"/>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9220"/>
                                        </p:tgtEl>
                                        <p:attrNameLst>
                                          <p:attrName>style.visibility</p:attrName>
                                        </p:attrNameLst>
                                      </p:cBhvr>
                                      <p:to>
                                        <p:strVal val="visible"/>
                                      </p:to>
                                    </p:set>
                                    <p:anim calcmode="lin" valueType="num">
                                      <p:cBhvr>
                                        <p:cTn id="7" dur="500" fill="hold"/>
                                        <p:tgtEl>
                                          <p:spTgt spid="9220"/>
                                        </p:tgtEl>
                                        <p:attrNameLst>
                                          <p:attrName>ppt_w</p:attrName>
                                        </p:attrNameLst>
                                      </p:cBhvr>
                                      <p:tavLst>
                                        <p:tav tm="0">
                                          <p:val>
                                            <p:fltVal val="0"/>
                                          </p:val>
                                        </p:tav>
                                        <p:tav tm="100000">
                                          <p:val>
                                            <p:strVal val="#ppt_w"/>
                                          </p:val>
                                        </p:tav>
                                      </p:tavLst>
                                    </p:anim>
                                    <p:anim calcmode="lin" valueType="num">
                                      <p:cBhvr>
                                        <p:cTn id="8" dur="500" fill="hold"/>
                                        <p:tgtEl>
                                          <p:spTgt spid="9220"/>
                                        </p:tgtEl>
                                        <p:attrNameLst>
                                          <p:attrName>ppt_h</p:attrName>
                                        </p:attrNameLst>
                                      </p:cBhvr>
                                      <p:tavLst>
                                        <p:tav tm="0">
                                          <p:val>
                                            <p:fltVal val="0"/>
                                          </p:val>
                                        </p:tav>
                                        <p:tav tm="100000">
                                          <p:val>
                                            <p:strVal val="#ppt_h"/>
                                          </p:val>
                                        </p:tav>
                                      </p:tavLst>
                                    </p:anim>
                                    <p:animEffect transition="in" filter="fade">
                                      <p:cBhvr>
                                        <p:cTn id="9" dur="5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Grp="1" noChangeAspect="1" noChangeArrowheads="1"/>
          </p:cNvPicPr>
          <p:nvPr>
            <p:ph idx="4294967295"/>
          </p:nvPr>
        </p:nvPicPr>
        <p:blipFill>
          <a:blip r:embed="rId3" cstate="print"/>
          <a:srcRect/>
          <a:stretch>
            <a:fillRect/>
          </a:stretch>
        </p:blipFill>
        <p:spPr>
          <a:xfrm>
            <a:off x="1009650" y="304800"/>
            <a:ext cx="7781925" cy="6226175"/>
          </a:xfrm>
        </p:spPr>
      </p:pic>
      <p:sp>
        <p:nvSpPr>
          <p:cNvPr id="3" name="TextBox 2"/>
          <p:cNvSpPr txBox="1"/>
          <p:nvPr/>
        </p:nvSpPr>
        <p:spPr>
          <a:xfrm>
            <a:off x="3200400" y="2971800"/>
            <a:ext cx="4343400" cy="160020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en-US" sz="1400" dirty="0"/>
              <a:t>Custom Field 2:  Amount due in pennies </a:t>
            </a:r>
          </a:p>
          <a:p>
            <a:pPr>
              <a:defRPr/>
            </a:pPr>
            <a:endParaRPr lang="en-US" sz="1400" dirty="0"/>
          </a:p>
          <a:p>
            <a:pPr>
              <a:defRPr/>
            </a:pPr>
            <a:r>
              <a:rPr lang="en-US" sz="1400" dirty="0"/>
              <a:t>REMOVE_PUNCT(FORMAT_CURRENCY({?PAP_AMOUNT},"",TRUE,FALSE))</a:t>
            </a:r>
          </a:p>
          <a:p>
            <a:pPr>
              <a:defRPr/>
            </a:pPr>
            <a:endParaRPr lang="en-US" sz="1400" dirty="0"/>
          </a:p>
          <a:p>
            <a:pPr>
              <a:defRPr/>
            </a:pPr>
            <a:r>
              <a:rPr lang="en-US" sz="1400" dirty="0"/>
              <a:t>Width for field CON_AMOUNT_DUE : 	9</a:t>
            </a:r>
          </a:p>
          <a:p>
            <a:pPr>
              <a:defRPr/>
            </a:pPr>
            <a:r>
              <a:rPr lang="en-US" sz="1400" dirty="0"/>
              <a:t>Text padded on left with zeros</a:t>
            </a:r>
          </a:p>
        </p:txBody>
      </p:sp>
      <p:sp>
        <p:nvSpPr>
          <p:cNvPr id="4" name="TextBox 3"/>
          <p:cNvSpPr txBox="1"/>
          <p:nvPr/>
        </p:nvSpPr>
        <p:spPr>
          <a:xfrm>
            <a:off x="3276600" y="838200"/>
            <a:ext cx="4343400" cy="30797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en-US" sz="1400" dirty="0"/>
              <a:t>D:\TransAgency\TAMUFLEX\SIMS\OUT\</a:t>
            </a:r>
          </a:p>
        </p:txBody>
      </p:sp>
      <p:sp>
        <p:nvSpPr>
          <p:cNvPr id="6" name="TextBox 5"/>
          <p:cNvSpPr txBox="1"/>
          <p:nvPr/>
        </p:nvSpPr>
        <p:spPr>
          <a:xfrm>
            <a:off x="3276600" y="1676400"/>
            <a:ext cx="4343400" cy="30797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pt-BR" sz="1400" dirty="0"/>
              <a:t>TSCITATN-&lt;=y&gt;&lt;=m&gt;&lt;=d&gt;-&lt;=24h&gt;&lt;=min&gt;&lt;=s&gt;.txt</a:t>
            </a:r>
            <a:endParaRPr lang="en-US"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698</TotalTime>
  <Words>971</Words>
  <Application>Microsoft Office PowerPoint</Application>
  <PresentationFormat>On-screen Show (4:3)</PresentationFormat>
  <Paragraphs>123</Paragraphs>
  <Slides>13</Slides>
  <Notes>10</Notes>
  <HiddenSlides>0</HiddenSlides>
  <MMClips>1</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Blank Presentation</vt:lpstr>
      <vt:lpstr>All About Interfaces</vt:lpstr>
      <vt:lpstr>Objectives</vt:lpstr>
      <vt:lpstr>Definitions</vt:lpstr>
      <vt:lpstr>Data Flow Between the Data Warehouse and Other Systems</vt:lpstr>
      <vt:lpstr>Citation Billing to COMPASS (Banner)</vt:lpstr>
      <vt:lpstr>PowerPoint Presentation</vt:lpstr>
      <vt:lpstr>PowerPoint Presentation</vt:lpstr>
      <vt:lpstr>PowerPoint Presentation</vt:lpstr>
      <vt:lpstr>PowerPoint Presentation</vt:lpstr>
      <vt:lpstr>PowerPoint Presentation</vt:lpstr>
      <vt:lpstr>FLEX Access &amp; CSGold</vt:lpstr>
      <vt:lpstr>PowerPoint Presentation</vt:lpstr>
      <vt:lpstr>Questions</vt:lpstr>
    </vt:vector>
  </TitlesOfParts>
  <Company>Miller Brooks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Broadhacker</dc:creator>
  <cp:lastModifiedBy>jlegrevellec</cp:lastModifiedBy>
  <cp:revision>45</cp:revision>
  <cp:lastPrinted>2008-07-15T17:41:46Z</cp:lastPrinted>
  <dcterms:created xsi:type="dcterms:W3CDTF">2008-07-15T17:13:31Z</dcterms:created>
  <dcterms:modified xsi:type="dcterms:W3CDTF">2011-11-15T22:33:06Z</dcterms:modified>
</cp:coreProperties>
</file>